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58" r:id="rId14"/>
    <p:sldId id="257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14488"/>
            <a:ext cx="87154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000" dirty="0" smtClean="0"/>
              <a:t>Сульфатна кислота.</a:t>
            </a:r>
          </a:p>
          <a:p>
            <a:r>
              <a:rPr lang="uk-UA" sz="8000" dirty="0" smtClean="0"/>
              <a:t>     Її застосування</a:t>
            </a:r>
            <a:endParaRPr lang="ru-RU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14290"/>
            <a:ext cx="605518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/>
              <a:t>Фізичні</a:t>
            </a:r>
            <a:r>
              <a:rPr lang="ru-RU" sz="5400" dirty="0" smtClean="0"/>
              <a:t> </a:t>
            </a:r>
            <a:r>
              <a:rPr lang="ru-RU" sz="5400" dirty="0" err="1" smtClean="0"/>
              <a:t>властивості</a:t>
            </a:r>
            <a:r>
              <a:rPr lang="ru-RU" sz="5400" dirty="0" smtClean="0"/>
              <a:t>: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Майже</a:t>
            </a:r>
            <a:r>
              <a:rPr lang="ru-RU" dirty="0" smtClean="0"/>
              <a:t> вся 99%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 </a:t>
            </a:r>
            <a:r>
              <a:rPr lang="ru-RU" dirty="0" smtClean="0"/>
              <a:t>при </a:t>
            </a:r>
            <a:r>
              <a:rPr lang="ru-RU" dirty="0" err="1" smtClean="0"/>
              <a:t>кипінні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98,3% </a:t>
            </a:r>
            <a:r>
              <a:rPr lang="ru-RU" dirty="0" err="1" smtClean="0"/>
              <a:t>кислоти</a:t>
            </a:r>
            <a:r>
              <a:rPr lang="ru-RU" dirty="0" smtClean="0"/>
              <a:t>. 98% кислота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стабільнішою</a:t>
            </a:r>
            <a:r>
              <a:rPr lang="ru-RU" dirty="0" smtClean="0"/>
              <a:t> при </a:t>
            </a:r>
            <a:r>
              <a:rPr lang="ru-RU" dirty="0" err="1" smtClean="0"/>
              <a:t>зберіганні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концентрованою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500306"/>
          <a:ext cx="7786740" cy="4063999"/>
        </p:xfrm>
        <a:graphic>
          <a:graphicData uri="http://schemas.openxmlformats.org/drawingml/2006/table">
            <a:tbl>
              <a:tblPr/>
              <a:tblGrid>
                <a:gridCol w="1946685"/>
                <a:gridCol w="1946685"/>
                <a:gridCol w="1946685"/>
                <a:gridCol w="1946685"/>
              </a:tblGrid>
              <a:tr h="501728"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Масова частка</a:t>
                      </a:r>
                      <a:br>
                        <a:rPr lang="ru-RU" sz="1000"/>
                      </a:br>
                      <a:r>
                        <a:rPr lang="en-US" sz="1000"/>
                        <a:t>H</a:t>
                      </a:r>
                      <a:r>
                        <a:rPr lang="en-US" sz="1000" baseline="-25000"/>
                        <a:t>2</a:t>
                      </a:r>
                      <a:r>
                        <a:rPr lang="en-US" sz="1000"/>
                        <a:t>SO</a:t>
                      </a:r>
                      <a:r>
                        <a:rPr lang="en-US" sz="1000" baseline="-25000"/>
                        <a:t>4</a:t>
                      </a:r>
                      <a:endParaRPr lang="en-US" sz="1000"/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Щільність</a:t>
                      </a:r>
                      <a:br>
                        <a:rPr lang="ru-RU" sz="1000"/>
                      </a:br>
                      <a:r>
                        <a:rPr lang="ru-RU" sz="1000"/>
                        <a:t>(кг/л)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Концентрація</a:t>
                      </a:r>
                      <a:br>
                        <a:rPr lang="ru-RU" sz="1000"/>
                      </a:br>
                      <a:r>
                        <a:rPr lang="ru-RU" sz="1000"/>
                        <a:t>(моль/л)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Назва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01728">
                <a:tc>
                  <a:txBody>
                    <a:bodyPr/>
                    <a:lstStyle/>
                    <a:p>
                      <a:r>
                        <a:rPr lang="ru-RU" sz="1000"/>
                        <a:t>10%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1,07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~1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Розведена сульфатна кислота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54321">
                <a:tc>
                  <a:txBody>
                    <a:bodyPr/>
                    <a:lstStyle/>
                    <a:p>
                      <a:r>
                        <a:rPr lang="ru-RU" sz="1000"/>
                        <a:t>29-32%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1,25-1,28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4,2-5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акумуляторна кислота</a:t>
                      </a:r>
                      <a:br>
                        <a:rPr lang="ru-RU" sz="1000"/>
                      </a:br>
                      <a:r>
                        <a:rPr lang="ru-RU" sz="1000"/>
                        <a:t>(використовується в свинцево-кислотних акумуляторних батареях)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52247">
                <a:tc>
                  <a:txBody>
                    <a:bodyPr/>
                    <a:lstStyle/>
                    <a:p>
                      <a:r>
                        <a:rPr lang="ru-RU" sz="1000"/>
                        <a:t>62-70%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1,52-1,60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9,6-11,5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Фотопаратна кислота</a:t>
                      </a:r>
                      <a:br>
                        <a:rPr lang="ru-RU" sz="1000"/>
                      </a:br>
                      <a:r>
                        <a:rPr lang="ru-RU" sz="1000"/>
                        <a:t>Добривна кислота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52247">
                <a:tc>
                  <a:txBody>
                    <a:bodyPr/>
                    <a:lstStyle/>
                    <a:p>
                      <a:r>
                        <a:rPr lang="ru-RU" sz="1000"/>
                        <a:t>78-80%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1,70-1,73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13,5-14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Вежова кислота</a:t>
                      </a:r>
                      <a:br>
                        <a:rPr lang="ru-RU" sz="1000"/>
                      </a:br>
                      <a:r>
                        <a:rPr lang="ru-RU" sz="1000"/>
                        <a:t>Гловерова кислота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1728">
                <a:tc>
                  <a:txBody>
                    <a:bodyPr/>
                    <a:lstStyle/>
                    <a:p>
                      <a:r>
                        <a:rPr lang="ru-RU" sz="1000"/>
                        <a:t>95-98%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1,83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/>
                        <a:t>~18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Концентрована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сульфатна</a:t>
                      </a:r>
                      <a:r>
                        <a:rPr lang="ru-RU" sz="1000" dirty="0"/>
                        <a:t> кислота</a:t>
                      </a:r>
                    </a:p>
                  </a:txBody>
                  <a:tcPr marL="50173" marR="50173" marT="25086" marB="250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Хімічно</a:t>
            </a:r>
            <a:r>
              <a:rPr lang="ru-RU" dirty="0" smtClean="0"/>
              <a:t> чиста </a:t>
            </a:r>
            <a:r>
              <a:rPr lang="ru-RU" dirty="0" err="1" smtClean="0"/>
              <a:t>сульфатна</a:t>
            </a:r>
            <a:r>
              <a:rPr lang="ru-RU" dirty="0" smtClean="0"/>
              <a:t> кислота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важку</a:t>
            </a:r>
            <a:r>
              <a:rPr lang="ru-RU" dirty="0" smtClean="0"/>
              <a:t> </a:t>
            </a:r>
            <a:r>
              <a:rPr lang="ru-RU" dirty="0" err="1" smtClean="0"/>
              <a:t>безбарвну</a:t>
            </a:r>
            <a:r>
              <a:rPr lang="ru-RU" dirty="0" smtClean="0"/>
              <a:t> </a:t>
            </a:r>
            <a:r>
              <a:rPr lang="ru-RU" dirty="0" err="1" smtClean="0"/>
              <a:t>маслянисту</a:t>
            </a:r>
            <a:r>
              <a:rPr lang="ru-RU" dirty="0" smtClean="0"/>
              <a:t> </a:t>
            </a:r>
            <a:r>
              <a:rPr lang="ru-RU" dirty="0" err="1" smtClean="0"/>
              <a:t>рідину</a:t>
            </a:r>
            <a:r>
              <a:rPr lang="ru-RU" dirty="0" smtClean="0"/>
              <a:t>. </a:t>
            </a:r>
            <a:r>
              <a:rPr lang="ru-RU" dirty="0" err="1" smtClean="0"/>
              <a:t>Продається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96,5% — </a:t>
            </a:r>
            <a:r>
              <a:rPr lang="ru-RU" dirty="0" err="1" smtClean="0"/>
              <a:t>ий</a:t>
            </a:r>
            <a:r>
              <a:rPr lang="ru-RU" dirty="0" smtClean="0"/>
              <a:t> </a:t>
            </a:r>
            <a:r>
              <a:rPr lang="ru-RU" dirty="0" err="1" smtClean="0"/>
              <a:t>водний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густиною</a:t>
            </a:r>
            <a:r>
              <a:rPr lang="ru-RU" dirty="0" smtClean="0"/>
              <a:t> 1,84 г/см</a:t>
            </a:r>
            <a:r>
              <a:rPr lang="ru-RU" baseline="30000" dirty="0" smtClean="0"/>
              <a:t>3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 так званий«олеум»,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 </a:t>
            </a:r>
            <a:r>
              <a:rPr lang="ru-RU" dirty="0" smtClean="0"/>
              <a:t>в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 </a:t>
            </a:r>
            <a:r>
              <a:rPr lang="ru-RU" dirty="0" err="1" smtClean="0"/>
              <a:t>розчиняється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добре (</a:t>
            </a:r>
            <a:r>
              <a:rPr lang="ru-RU" dirty="0" err="1" smtClean="0"/>
              <a:t>змішується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водою в </a:t>
            </a:r>
            <a:r>
              <a:rPr lang="ru-RU" dirty="0" err="1" smtClean="0"/>
              <a:t>необмежених</a:t>
            </a:r>
            <a:r>
              <a:rPr lang="ru-RU" dirty="0" smtClean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 тепло,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smtClean="0"/>
              <a:t>сильно </a:t>
            </a:r>
            <a:r>
              <a:rPr lang="ru-RU" dirty="0" err="1" smtClean="0"/>
              <a:t>нагрівається</a:t>
            </a:r>
            <a:r>
              <a:rPr lang="ru-RU" dirty="0" smtClean="0"/>
              <a:t> (</a:t>
            </a:r>
            <a:r>
              <a:rPr lang="ru-RU" dirty="0" err="1" smtClean="0"/>
              <a:t>навіть</a:t>
            </a:r>
            <a:r>
              <a:rPr lang="ru-RU" dirty="0" smtClean="0"/>
              <a:t> до </a:t>
            </a:r>
            <a:r>
              <a:rPr lang="ru-RU" dirty="0" err="1" smtClean="0"/>
              <a:t>кипіння</a:t>
            </a:r>
            <a:r>
              <a:rPr lang="ru-RU" dirty="0" smtClean="0"/>
              <a:t> води). Тому при </a:t>
            </a:r>
            <a:r>
              <a:rPr lang="ru-RU" dirty="0" err="1" smtClean="0"/>
              <a:t>додаванні</a:t>
            </a:r>
            <a:r>
              <a:rPr lang="ru-RU" dirty="0" smtClean="0"/>
              <a:t> води до </a:t>
            </a:r>
            <a:r>
              <a:rPr lang="ru-RU" dirty="0" err="1" smtClean="0"/>
              <a:t>концентрованої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розбризкується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води в пару. Через </a:t>
            </a:r>
            <a:r>
              <a:rPr lang="ru-RU" dirty="0" err="1" smtClean="0"/>
              <a:t>це</a:t>
            </a:r>
            <a:r>
              <a:rPr lang="ru-RU" dirty="0" smtClean="0"/>
              <a:t> при </a:t>
            </a:r>
            <a:r>
              <a:rPr lang="ru-RU" dirty="0" err="1" smtClean="0"/>
              <a:t>розведенні</a:t>
            </a:r>
            <a:r>
              <a:rPr lang="ru-RU" dirty="0" smtClean="0"/>
              <a:t> </a:t>
            </a:r>
            <a:r>
              <a:rPr lang="ru-RU" dirty="0" err="1" smtClean="0"/>
              <a:t>концентрованої</a:t>
            </a:r>
            <a:r>
              <a:rPr lang="ru-RU" dirty="0" smtClean="0"/>
              <a:t>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 </a:t>
            </a:r>
            <a:r>
              <a:rPr lang="ru-RU" dirty="0" smtClean="0"/>
              <a:t>треба кислоту </a:t>
            </a:r>
            <a:r>
              <a:rPr lang="ru-RU" dirty="0" err="1" smtClean="0"/>
              <a:t>вливати</a:t>
            </a:r>
            <a:r>
              <a:rPr lang="ru-RU" dirty="0" smtClean="0"/>
              <a:t> у воду (а не </a:t>
            </a:r>
            <a:r>
              <a:rPr lang="ru-RU" dirty="0" err="1" smtClean="0"/>
              <a:t>навпаки</a:t>
            </a:r>
            <a:r>
              <a:rPr lang="ru-RU" dirty="0" smtClean="0"/>
              <a:t>!) тонким </a:t>
            </a:r>
            <a:r>
              <a:rPr lang="ru-RU" dirty="0" err="1" smtClean="0"/>
              <a:t>струменем</a:t>
            </a:r>
            <a:r>
              <a:rPr lang="ru-RU" dirty="0" smtClean="0"/>
              <a:t> при </a:t>
            </a:r>
            <a:r>
              <a:rPr lang="ru-RU" dirty="0" err="1" smtClean="0"/>
              <a:t>старанному</a:t>
            </a:r>
            <a:r>
              <a:rPr lang="ru-RU" dirty="0" smtClean="0"/>
              <a:t> </a:t>
            </a:r>
            <a:r>
              <a:rPr lang="ru-RU" dirty="0" err="1" smtClean="0"/>
              <a:t>розмішуванні</a:t>
            </a:r>
            <a:r>
              <a:rPr lang="ru-RU" dirty="0" smtClean="0"/>
              <a:t>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  <a:r>
              <a:rPr lang="ru-RU" dirty="0" err="1" smtClean="0"/>
              <a:t>скляною</a:t>
            </a:r>
            <a:r>
              <a:rPr lang="ru-RU" dirty="0" smtClean="0"/>
              <a:t> </a:t>
            </a:r>
            <a:r>
              <a:rPr lang="ru-RU" dirty="0" err="1" smtClean="0"/>
              <a:t>паличкою</a:t>
            </a:r>
            <a:r>
              <a:rPr lang="ru-RU" dirty="0" smtClean="0"/>
              <a:t>. </a:t>
            </a:r>
            <a:r>
              <a:rPr lang="ru-RU" dirty="0" err="1" smtClean="0"/>
              <a:t>Концентрована</a:t>
            </a:r>
            <a:r>
              <a:rPr lang="ru-RU" dirty="0" smtClean="0"/>
              <a:t> </a:t>
            </a:r>
            <a:r>
              <a:rPr lang="ru-RU" dirty="0" err="1" smtClean="0"/>
              <a:t>сульфатна</a:t>
            </a:r>
            <a:r>
              <a:rPr lang="ru-RU" dirty="0" smtClean="0"/>
              <a:t> кислота як </a:t>
            </a:r>
            <a:r>
              <a:rPr lang="ru-RU" dirty="0" err="1" smtClean="0"/>
              <a:t>і</a:t>
            </a:r>
            <a:r>
              <a:rPr lang="ru-RU" dirty="0" smtClean="0"/>
              <a:t> чиста вода погано проводить струм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дисоціаціїї</a:t>
            </a:r>
            <a:r>
              <a:rPr lang="ru-RU" dirty="0" smtClean="0"/>
              <a:t>, </a:t>
            </a:r>
            <a:r>
              <a:rPr lang="ru-RU" dirty="0" err="1" smtClean="0"/>
              <a:t>питома</a:t>
            </a:r>
            <a:r>
              <a:rPr lang="ru-RU" dirty="0" smtClean="0"/>
              <a:t> </a:t>
            </a:r>
            <a:r>
              <a:rPr lang="ru-RU" dirty="0" err="1" smtClean="0"/>
              <a:t>електропровідність</a:t>
            </a:r>
            <a:r>
              <a:rPr lang="ru-RU" dirty="0" smtClean="0"/>
              <a:t> 1,044 </a:t>
            </a:r>
            <a:r>
              <a:rPr lang="ru-RU" dirty="0" smtClean="0"/>
              <a:t>· 10</a:t>
            </a:r>
            <a:r>
              <a:rPr lang="ru-RU" baseline="30000" dirty="0" smtClean="0"/>
              <a:t>−2</a:t>
            </a:r>
            <a:r>
              <a:rPr lang="en-US" dirty="0" smtClean="0"/>
              <a:t>S/</a:t>
            </a:r>
            <a:r>
              <a:rPr lang="ru-RU" dirty="0" smtClean="0"/>
              <a:t>см</a:t>
            </a:r>
            <a:endParaRPr lang="ru-RU" dirty="0"/>
          </a:p>
        </p:txBody>
      </p:sp>
      <p:pic>
        <p:nvPicPr>
          <p:cNvPr id="11265" name="Picture 1" descr="C:\Documents and Settings\Пользователь\Рабочий стол\загруже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785926"/>
            <a:ext cx="3611336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290"/>
            <a:ext cx="48364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err="1" smtClean="0"/>
              <a:t>Хімічні</a:t>
            </a:r>
            <a:r>
              <a:rPr lang="ru-RU" sz="4400" dirty="0" smtClean="0"/>
              <a:t> </a:t>
            </a:r>
            <a:r>
              <a:rPr lang="ru-RU" sz="4400" dirty="0" err="1" smtClean="0"/>
              <a:t>властивості</a:t>
            </a:r>
            <a:r>
              <a:rPr lang="ru-RU" sz="4400" dirty="0" smtClean="0"/>
              <a:t>:</a:t>
            </a:r>
            <a:endParaRPr lang="ru-RU" sz="4400" dirty="0"/>
          </a:p>
        </p:txBody>
      </p:sp>
      <p:pic>
        <p:nvPicPr>
          <p:cNvPr id="12290" name="Picture 2" descr="\mathrm{H_2SO_4 + H_2O \longrightarrow HSO_4^- + H_3O^+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5329896" cy="428628"/>
          </a:xfrm>
          <a:prstGeom prst="rect">
            <a:avLst/>
          </a:prstGeom>
          <a:noFill/>
        </p:spPr>
      </p:pic>
      <p:pic>
        <p:nvPicPr>
          <p:cNvPr id="12291" name="Picture 3" descr="\mathrm{HSO_4^- + H_2O \longrightarrow SO_4^{2-} + H_3O^+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357562"/>
            <a:ext cx="6808352" cy="5715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1071546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1.Дисоціація у </a:t>
            </a:r>
            <a:r>
              <a:rPr lang="ru-RU" dirty="0" smtClean="0"/>
              <a:t>водному </a:t>
            </a:r>
            <a:r>
              <a:rPr lang="ru-RU" dirty="0" err="1" smtClean="0"/>
              <a:t>розчині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в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000240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етап</a:t>
            </a:r>
            <a:r>
              <a:rPr lang="ru-RU" dirty="0" smtClean="0"/>
              <a:t> дисоціації;K</a:t>
            </a:r>
            <a:r>
              <a:rPr lang="ru-RU" baseline="-25000" dirty="0" smtClean="0"/>
              <a:t>2</a:t>
            </a:r>
            <a:r>
              <a:rPr lang="ru-RU" dirty="0" smtClean="0"/>
              <a:t> = 2.4 </a:t>
            </a:r>
            <a:r>
              <a:rPr lang="ru-RU" dirty="0" err="1" smtClean="0"/>
              <a:t>x</a:t>
            </a:r>
            <a:r>
              <a:rPr lang="ru-RU" dirty="0" smtClean="0"/>
              <a:t> 10</a:t>
            </a:r>
            <a:r>
              <a:rPr lang="ru-RU" baseline="30000" dirty="0" smtClean="0"/>
              <a:t>6</a:t>
            </a:r>
            <a:r>
              <a:rPr lang="ru-RU" dirty="0" smtClean="0"/>
              <a:t>   (сильна кислота)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428868"/>
            <a:ext cx="72866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кислотності</a:t>
            </a:r>
            <a:r>
              <a:rPr lang="ru-RU" dirty="0" smtClean="0"/>
              <a:t> </a:t>
            </a:r>
            <a:r>
              <a:rPr lang="ru-RU" dirty="0" err="1" smtClean="0"/>
              <a:t>взяте</a:t>
            </a:r>
            <a:r>
              <a:rPr lang="ru-RU" dirty="0" smtClean="0"/>
              <a:t> як </a:t>
            </a:r>
            <a:r>
              <a:rPr lang="ru-RU" dirty="0" err="1" smtClean="0"/>
              <a:t>основне</a:t>
            </a:r>
            <a:r>
              <a:rPr lang="ru-RU" dirty="0" smtClean="0"/>
              <a:t> при </a:t>
            </a:r>
            <a:r>
              <a:rPr lang="ru-RU" dirty="0" err="1" smtClean="0"/>
              <a:t>визначені</a:t>
            </a:r>
            <a:r>
              <a:rPr lang="ru-RU" dirty="0" smtClean="0"/>
              <a:t> </a:t>
            </a:r>
            <a:r>
              <a:rPr lang="ru-RU" u="sng" dirty="0" err="1" smtClean="0"/>
              <a:t>суперкислот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857628"/>
            <a:ext cx="3856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Друга </a:t>
            </a:r>
            <a:r>
              <a:rPr lang="ru-RU" dirty="0" err="1" smtClean="0"/>
              <a:t>стадія</a:t>
            </a:r>
            <a:r>
              <a:rPr lang="ru-RU" dirty="0" smtClean="0"/>
              <a:t> дисоціаціїї;K</a:t>
            </a:r>
            <a:r>
              <a:rPr lang="ru-RU" baseline="-25000" dirty="0" smtClean="0"/>
              <a:t>1</a:t>
            </a:r>
            <a:r>
              <a:rPr lang="ru-RU" dirty="0" smtClean="0"/>
              <a:t> = 1.0 </a:t>
            </a:r>
            <a:r>
              <a:rPr lang="ru-RU" dirty="0" err="1" smtClean="0"/>
              <a:t>x</a:t>
            </a:r>
            <a:r>
              <a:rPr lang="ru-RU" dirty="0" smtClean="0"/>
              <a:t> 10</a:t>
            </a:r>
            <a:r>
              <a:rPr lang="ru-RU" baseline="30000" dirty="0" smtClean="0"/>
              <a:t>−2</a:t>
            </a:r>
            <a:endParaRPr lang="ru-RU" dirty="0"/>
          </a:p>
        </p:txBody>
      </p:sp>
      <p:pic>
        <p:nvPicPr>
          <p:cNvPr id="12293" name="Picture 5" descr="C:\Documents and Settings\Пользователь\Рабочий стол\200px-Sulfuric_acid_burning_tissue_pap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214818"/>
            <a:ext cx="3325818" cy="2494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72152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Сульфатна</a:t>
            </a:r>
            <a:r>
              <a:rPr lang="ru-RU" dirty="0" smtClean="0"/>
              <a:t> кислота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 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 </a:t>
            </a:r>
            <a:r>
              <a:rPr lang="ru-RU" dirty="0" err="1" smtClean="0"/>
              <a:t>вуглеводи</a:t>
            </a:r>
            <a:r>
              <a:rPr lang="ru-RU" dirty="0" smtClean="0"/>
              <a:t> — дерево, </a:t>
            </a:r>
            <a:r>
              <a:rPr lang="ru-RU" dirty="0" err="1" smtClean="0"/>
              <a:t>папір</a:t>
            </a:r>
            <a:r>
              <a:rPr lang="ru-RU" dirty="0" smtClean="0"/>
              <a:t>, </a:t>
            </a:r>
            <a:r>
              <a:rPr lang="ru-RU" dirty="0" err="1" smtClean="0"/>
              <a:t>бавовняні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 </a:t>
            </a:r>
            <a:r>
              <a:rPr lang="ru-RU" dirty="0" err="1" smtClean="0"/>
              <a:t>цукор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обумовлюється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концентрована</a:t>
            </a:r>
            <a:r>
              <a:rPr lang="ru-RU" dirty="0" smtClean="0"/>
              <a:t> </a:t>
            </a:r>
            <a:r>
              <a:rPr lang="ru-RU" dirty="0" err="1" smtClean="0"/>
              <a:t>сульфатна</a:t>
            </a:r>
            <a:r>
              <a:rPr lang="ru-RU" dirty="0" smtClean="0"/>
              <a:t> кислота </a:t>
            </a:r>
            <a:r>
              <a:rPr lang="ru-RU" dirty="0" err="1" smtClean="0"/>
              <a:t>віднімає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 </a:t>
            </a:r>
            <a:r>
              <a:rPr lang="ru-RU" dirty="0" err="1" smtClean="0"/>
              <a:t>водень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кисень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 води, а </a:t>
            </a:r>
            <a:r>
              <a:rPr lang="ru-RU" dirty="0" err="1" smtClean="0"/>
              <a:t>вуглець</a:t>
            </a:r>
            <a:r>
              <a:rPr lang="ru-RU" dirty="0" smtClean="0"/>
              <a:t> </a:t>
            </a:r>
            <a:r>
              <a:rPr lang="ru-RU" dirty="0" err="1" smtClean="0"/>
              <a:t>залишається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пористого </a:t>
            </a:r>
            <a:r>
              <a:rPr lang="ru-RU" dirty="0" err="1" smtClean="0"/>
              <a:t>вугілля</a:t>
            </a:r>
            <a:r>
              <a:rPr lang="ru-RU" dirty="0" smtClean="0"/>
              <a:t>. При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розведеної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на метали, </a:t>
            </a:r>
            <a:r>
              <a:rPr lang="ru-RU" dirty="0" err="1" smtClean="0"/>
              <a:t>які</a:t>
            </a:r>
            <a:r>
              <a:rPr lang="ru-RU" dirty="0" smtClean="0"/>
              <a:t> у </a:t>
            </a:r>
            <a:r>
              <a:rPr lang="ru-RU" dirty="0" err="1" smtClean="0"/>
              <a:t>електрохімічному</a:t>
            </a:r>
            <a:r>
              <a:rPr lang="ru-RU" dirty="0" smtClean="0"/>
              <a:t>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ліворуч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,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водень</a:t>
            </a:r>
            <a:r>
              <a:rPr lang="ru-RU" dirty="0" smtClean="0"/>
              <a:t>. </a:t>
            </a:r>
            <a:r>
              <a:rPr lang="ru-RU" dirty="0" err="1" smtClean="0"/>
              <a:t>Концентрована</a:t>
            </a:r>
            <a:r>
              <a:rPr lang="ru-RU" dirty="0" smtClean="0"/>
              <a:t>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окислювальний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реагувати</a:t>
            </a:r>
            <a:r>
              <a:rPr lang="ru-RU" dirty="0" smtClean="0"/>
              <a:t>, при </a:t>
            </a:r>
            <a:r>
              <a:rPr lang="ru-RU" dirty="0" err="1" smtClean="0"/>
              <a:t>нагріванні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благородними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, такими як </a:t>
            </a:r>
            <a:r>
              <a:rPr lang="ru-RU" dirty="0" err="1" smtClean="0"/>
              <a:t>мідь</a:t>
            </a:r>
            <a:r>
              <a:rPr lang="ru-RU" dirty="0" smtClean="0"/>
              <a:t>, ртуть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срібло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вона не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залізом</a:t>
            </a:r>
            <a:r>
              <a:rPr lang="ru-RU" dirty="0" smtClean="0"/>
              <a:t>. Тому для </a:t>
            </a:r>
            <a:r>
              <a:rPr lang="ru-RU" dirty="0" err="1" smtClean="0"/>
              <a:t>перевезення</a:t>
            </a:r>
            <a:r>
              <a:rPr lang="ru-RU" dirty="0" smtClean="0"/>
              <a:t> </a:t>
            </a:r>
            <a:r>
              <a:rPr lang="ru-RU" dirty="0" err="1" smtClean="0"/>
              <a:t>концентрованої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залізні</a:t>
            </a:r>
            <a:r>
              <a:rPr lang="ru-RU" dirty="0" smtClean="0"/>
              <a:t> </a:t>
            </a:r>
            <a:r>
              <a:rPr lang="ru-RU" dirty="0" err="1" smtClean="0"/>
              <a:t>цистерни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314" name="Picture 2" descr="\mathrm{Cu + 2\ H_2SO_4 \longrightarrow CuSO_4 + SO_2 + 2\ H_2O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4286256"/>
            <a:ext cx="6572296" cy="4286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4929198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міді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концентрованою</a:t>
            </a:r>
            <a:r>
              <a:rPr lang="ru-RU" dirty="0" smtClean="0"/>
              <a:t> сульфатною кислотою</a:t>
            </a:r>
            <a:endParaRPr lang="ru-RU" dirty="0"/>
          </a:p>
        </p:txBody>
      </p:sp>
      <p:pic>
        <p:nvPicPr>
          <p:cNvPr id="13315" name="Picture 3" descr="C:\Documents and Settings\Пользователь\Рабочий стол\14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19" y="3500438"/>
            <a:ext cx="2047881" cy="3276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42852"/>
            <a:ext cx="519417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err="1" smtClean="0"/>
              <a:t>Застосування</a:t>
            </a:r>
            <a:r>
              <a:rPr lang="ru-RU" sz="6600" dirty="0" smtClean="0"/>
              <a:t>:</a:t>
            </a:r>
            <a:endParaRPr lang="ru-RU" sz="6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142984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товаром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потужності.Світове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в 2004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склало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180 </a:t>
            </a:r>
            <a:r>
              <a:rPr lang="ru-RU" dirty="0" err="1" smtClean="0"/>
              <a:t>млн</a:t>
            </a:r>
            <a:r>
              <a:rPr lang="ru-RU" dirty="0" smtClean="0"/>
              <a:t> тон, при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географічному</a:t>
            </a:r>
            <a:r>
              <a:rPr lang="ru-RU" dirty="0" smtClean="0"/>
              <a:t> </a:t>
            </a:r>
            <a:r>
              <a:rPr lang="ru-RU" dirty="0" err="1" smtClean="0"/>
              <a:t>розподілі</a:t>
            </a:r>
            <a:r>
              <a:rPr lang="ru-RU" dirty="0" smtClean="0"/>
              <a:t>: </a:t>
            </a:r>
            <a:r>
              <a:rPr lang="ru-RU" dirty="0" err="1" smtClean="0"/>
              <a:t>Азія</a:t>
            </a:r>
            <a:r>
              <a:rPr lang="ru-RU" dirty="0" smtClean="0"/>
              <a:t> 35%, 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smtClean="0"/>
              <a:t>Америка 24</a:t>
            </a:r>
            <a:r>
              <a:rPr lang="ru-RU" dirty="0" smtClean="0"/>
              <a:t>%,</a:t>
            </a:r>
            <a:r>
              <a:rPr lang="ru-RU" dirty="0" smtClean="0"/>
              <a:t>Африка11</a:t>
            </a:r>
            <a:r>
              <a:rPr lang="ru-RU" dirty="0" smtClean="0"/>
              <a:t>%, </a:t>
            </a:r>
            <a:r>
              <a:rPr lang="ru-RU" dirty="0" err="1" smtClean="0"/>
              <a:t>Західна</a:t>
            </a:r>
            <a:r>
              <a:rPr lang="ru-RU" dirty="0" smtClean="0"/>
              <a:t> </a:t>
            </a:r>
            <a:r>
              <a:rPr lang="ru-RU" dirty="0" err="1" smtClean="0"/>
              <a:t>Європа</a:t>
            </a:r>
            <a:r>
              <a:rPr lang="ru-RU" dirty="0" smtClean="0"/>
              <a:t> 10%, 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err="1" smtClean="0"/>
              <a:t>Росія</a:t>
            </a:r>
            <a:r>
              <a:rPr lang="ru-RU" dirty="0" smtClean="0"/>
              <a:t> 10%, </a:t>
            </a:r>
            <a:r>
              <a:rPr lang="ru-RU" dirty="0" err="1" smtClean="0"/>
              <a:t>Австралія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Океанія</a:t>
            </a:r>
            <a:r>
              <a:rPr lang="ru-RU" dirty="0" smtClean="0"/>
              <a:t> 7%, </a:t>
            </a:r>
            <a:r>
              <a:rPr lang="ru-RU" dirty="0" err="1" smtClean="0"/>
              <a:t>Південна</a:t>
            </a:r>
            <a:r>
              <a:rPr lang="ru-RU" dirty="0" smtClean="0"/>
              <a:t> Америка 7</a:t>
            </a:r>
            <a:r>
              <a:rPr lang="ru-RU" dirty="0" smtClean="0"/>
              <a:t>%.</a:t>
            </a:r>
            <a:r>
              <a:rPr lang="ru-RU" baseline="30000" dirty="0" smtClean="0"/>
              <a:t> </a:t>
            </a:r>
            <a:r>
              <a:rPr lang="ru-RU" dirty="0" smtClean="0"/>
              <a:t> 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виробленої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(~ 60%) </a:t>
            </a:r>
            <a:r>
              <a:rPr lang="ru-RU" dirty="0" err="1" smtClean="0"/>
              <a:t>витрачається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 добрив, суперфосфату фосфату </a:t>
            </a:r>
            <a:r>
              <a:rPr lang="ru-RU" dirty="0" err="1" smtClean="0"/>
              <a:t>амонію,сульфатів</a:t>
            </a:r>
            <a:r>
              <a:rPr lang="ru-RU" dirty="0" smtClean="0"/>
              <a:t>, сульфату </a:t>
            </a:r>
            <a:r>
              <a:rPr lang="ru-RU" dirty="0" err="1" smtClean="0"/>
              <a:t>амонію</a:t>
            </a:r>
            <a:r>
              <a:rPr lang="ru-RU" dirty="0" smtClean="0"/>
              <a:t>. </a:t>
            </a:r>
            <a:r>
              <a:rPr lang="ru-RU" dirty="0" err="1" smtClean="0"/>
              <a:t>Близько</a:t>
            </a:r>
            <a:r>
              <a:rPr lang="ru-RU" dirty="0" smtClean="0"/>
              <a:t> 20%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хімічній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миючих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синтетичних</a:t>
            </a:r>
            <a:r>
              <a:rPr lang="ru-RU" dirty="0" smtClean="0"/>
              <a:t> смол, </a:t>
            </a:r>
            <a:r>
              <a:rPr lang="ru-RU" dirty="0" err="1" smtClean="0"/>
              <a:t>барвників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фармацевтичних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, </a:t>
            </a:r>
            <a:r>
              <a:rPr lang="ru-RU" dirty="0" err="1" smtClean="0"/>
              <a:t>інсектицидів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антифризу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6%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пігментів</a:t>
            </a:r>
            <a:r>
              <a:rPr lang="ru-RU" dirty="0" smtClean="0"/>
              <a:t>, </a:t>
            </a:r>
            <a:r>
              <a:rPr lang="ru-RU" dirty="0" err="1" smtClean="0"/>
              <a:t>фарб</a:t>
            </a:r>
            <a:r>
              <a:rPr lang="ru-RU" dirty="0" smtClean="0"/>
              <a:t>, </a:t>
            </a:r>
            <a:r>
              <a:rPr lang="ru-RU" dirty="0" err="1" smtClean="0"/>
              <a:t>емалей</a:t>
            </a:r>
            <a:r>
              <a:rPr lang="ru-RU" dirty="0" smtClean="0"/>
              <a:t>, </a:t>
            </a:r>
            <a:r>
              <a:rPr lang="ru-RU" dirty="0" err="1" smtClean="0"/>
              <a:t>типографських</a:t>
            </a:r>
            <a:r>
              <a:rPr lang="ru-RU" dirty="0" smtClean="0"/>
              <a:t> </a:t>
            </a:r>
            <a:r>
              <a:rPr lang="ru-RU" dirty="0" err="1" smtClean="0"/>
              <a:t>фарб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як </a:t>
            </a:r>
            <a:r>
              <a:rPr lang="ru-RU" dirty="0" err="1" smtClean="0"/>
              <a:t>осушувач</a:t>
            </a:r>
            <a:r>
              <a:rPr lang="ru-RU" dirty="0" smtClean="0"/>
              <a:t> </a:t>
            </a:r>
            <a:r>
              <a:rPr lang="ru-RU" dirty="0" err="1" smtClean="0"/>
              <a:t>газів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7" name="Picture 1" descr="C:\Documents and Settings\Пользователь\Рабочий стол\Himia_8_10_wpar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7925" y="3429000"/>
            <a:ext cx="3806075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42852"/>
            <a:ext cx="39437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err="1" smtClean="0"/>
              <a:t>Електроліт</a:t>
            </a:r>
            <a:r>
              <a:rPr lang="ru-RU" sz="6000" b="1" dirty="0" smtClean="0"/>
              <a:t>:</a:t>
            </a:r>
            <a:endParaRPr lang="ru-RU" sz="6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14422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діє</a:t>
            </a:r>
            <a:r>
              <a:rPr lang="ru-RU" dirty="0" smtClean="0"/>
              <a:t> як </a:t>
            </a:r>
            <a:r>
              <a:rPr lang="ru-RU" dirty="0" err="1" smtClean="0"/>
              <a:t>електроліт</a:t>
            </a:r>
            <a:r>
              <a:rPr lang="ru-RU" dirty="0" smtClean="0"/>
              <a:t> в </a:t>
            </a:r>
            <a:r>
              <a:rPr lang="ru-RU" dirty="0" err="1" smtClean="0"/>
              <a:t>свинцево-кислотних</a:t>
            </a:r>
            <a:r>
              <a:rPr lang="ru-RU" dirty="0" smtClean="0"/>
              <a:t> </a:t>
            </a:r>
            <a:r>
              <a:rPr lang="ru-RU" u="sng" dirty="0" err="1" smtClean="0"/>
              <a:t>акумуляторах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1448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1. На</a:t>
            </a:r>
            <a:r>
              <a:rPr lang="ru-RU" i="1" dirty="0" smtClean="0"/>
              <a:t> </a:t>
            </a:r>
            <a:r>
              <a:rPr lang="ru-RU" i="1" u="sng" dirty="0" err="1" smtClean="0"/>
              <a:t>аноді</a:t>
            </a:r>
            <a:r>
              <a:rPr lang="ru-RU" i="1" dirty="0" smtClean="0"/>
              <a:t>: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143116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Pb</a:t>
            </a:r>
            <a:r>
              <a:rPr lang="en-US" dirty="0" smtClean="0"/>
              <a:t> + 3 SO2−4 ⇌ PbSO</a:t>
            </a:r>
            <a:r>
              <a:rPr lang="en-US" baseline="-25000" dirty="0" smtClean="0"/>
              <a:t>4</a:t>
            </a:r>
            <a:r>
              <a:rPr lang="en-US" dirty="0" smtClean="0"/>
              <a:t> + 2 e</a:t>
            </a:r>
            <a:r>
              <a:rPr lang="en-US" baseline="30000" dirty="0" smtClean="0"/>
              <a:t>−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643182"/>
            <a:ext cx="1489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2. На</a:t>
            </a:r>
            <a:r>
              <a:rPr lang="ru-RU" i="1" dirty="0" smtClean="0"/>
              <a:t> </a:t>
            </a:r>
            <a:r>
              <a:rPr lang="ru-RU" i="1" u="sng" dirty="0" err="1" smtClean="0"/>
              <a:t>катоді</a:t>
            </a:r>
            <a:r>
              <a:rPr lang="ru-RU" i="1" dirty="0" smtClean="0"/>
              <a:t>:</a:t>
            </a:r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3071810"/>
            <a:ext cx="4323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PbO</a:t>
            </a:r>
            <a:r>
              <a:rPr lang="pt-BR" baseline="-25000" dirty="0" smtClean="0"/>
              <a:t>2</a:t>
            </a:r>
            <a:r>
              <a:rPr lang="pt-BR" dirty="0" smtClean="0"/>
              <a:t> + 4 H</a:t>
            </a:r>
            <a:r>
              <a:rPr lang="pt-BR" baseline="30000" dirty="0" smtClean="0"/>
              <a:t>+</a:t>
            </a:r>
            <a:r>
              <a:rPr lang="pt-BR" dirty="0" smtClean="0"/>
              <a:t> + SO2−4 + 2 e</a:t>
            </a:r>
            <a:r>
              <a:rPr lang="pt-BR" baseline="30000" dirty="0" smtClean="0"/>
              <a:t>−</a:t>
            </a:r>
            <a:r>
              <a:rPr lang="pt-BR" dirty="0" smtClean="0"/>
              <a:t> ⇌ PbSO</a:t>
            </a:r>
            <a:r>
              <a:rPr lang="pt-BR" baseline="-25000" dirty="0" smtClean="0"/>
              <a:t>4</a:t>
            </a:r>
            <a:r>
              <a:rPr lang="pt-BR" dirty="0" smtClean="0"/>
              <a:t> + 2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3571876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3. </a:t>
            </a:r>
            <a:r>
              <a:rPr lang="ru-RU" i="1" dirty="0" err="1" smtClean="0"/>
              <a:t>Загалом</a:t>
            </a:r>
            <a:r>
              <a:rPr lang="ru-RU" i="1" dirty="0" smtClean="0"/>
              <a:t>: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4000504"/>
            <a:ext cx="4541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Pb + PbO</a:t>
            </a:r>
            <a:r>
              <a:rPr lang="pt-BR" baseline="-25000" dirty="0" smtClean="0"/>
              <a:t>2</a:t>
            </a:r>
            <a:r>
              <a:rPr lang="pt-BR" dirty="0" smtClean="0"/>
              <a:t> + 4 H</a:t>
            </a:r>
            <a:r>
              <a:rPr lang="pt-BR" baseline="30000" dirty="0" smtClean="0"/>
              <a:t>+</a:t>
            </a:r>
            <a:r>
              <a:rPr lang="pt-BR" dirty="0" smtClean="0"/>
              <a:t> + 2 SO2−4 ⇌ 2 PbSO</a:t>
            </a:r>
            <a:r>
              <a:rPr lang="pt-BR" baseline="-25000" dirty="0" smtClean="0"/>
              <a:t>4</a:t>
            </a:r>
            <a:r>
              <a:rPr lang="pt-BR" dirty="0" smtClean="0"/>
              <a:t> + 2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endParaRPr lang="ru-RU" dirty="0"/>
          </a:p>
        </p:txBody>
      </p:sp>
      <p:pic>
        <p:nvPicPr>
          <p:cNvPr id="5123" name="Picture 3" descr="C:\Documents and Settings\Пользователь\Рабочий стол\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397853"/>
            <a:ext cx="7429552" cy="2460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85728"/>
            <a:ext cx="38882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err="1" smtClean="0"/>
              <a:t>Каталізатор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285860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, для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в </a:t>
            </a:r>
            <a:r>
              <a:rPr lang="ru-RU" dirty="0" err="1" smtClean="0"/>
              <a:t>хімічній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вона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кислотним</a:t>
            </a:r>
            <a:r>
              <a:rPr lang="ru-RU" dirty="0" smtClean="0"/>
              <a:t> </a:t>
            </a:r>
            <a:r>
              <a:rPr lang="ru-RU" dirty="0" err="1" smtClean="0"/>
              <a:t>каталізатором</a:t>
            </a:r>
            <a:r>
              <a:rPr lang="ru-RU" dirty="0" smtClean="0"/>
              <a:t> для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циклогексанону</a:t>
            </a:r>
            <a:r>
              <a:rPr lang="ru-RU" dirty="0" smtClean="0"/>
              <a:t> </a:t>
            </a:r>
            <a:r>
              <a:rPr lang="ru-RU" dirty="0" err="1" smtClean="0"/>
              <a:t>оксиму</a:t>
            </a:r>
            <a:r>
              <a:rPr lang="ru-RU" dirty="0" smtClean="0"/>
              <a:t> в капролактам,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 нейлону. Вона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 </a:t>
            </a:r>
            <a:r>
              <a:rPr lang="ru-RU" dirty="0" err="1" smtClean="0"/>
              <a:t>соляної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солі</a:t>
            </a:r>
            <a:r>
              <a:rPr lang="ru-RU" dirty="0" smtClean="0"/>
              <a:t>. </a:t>
            </a:r>
            <a:r>
              <a:rPr lang="ru-RU" dirty="0" err="1" smtClean="0"/>
              <a:t>Сульфатна</a:t>
            </a:r>
            <a:r>
              <a:rPr lang="ru-RU" dirty="0" smtClean="0"/>
              <a:t> кислота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нафтопереробній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в </a:t>
            </a:r>
            <a:r>
              <a:rPr lang="ru-RU" dirty="0" err="1" smtClean="0"/>
              <a:t>якості</a:t>
            </a:r>
            <a:r>
              <a:rPr lang="ru-RU" dirty="0" smtClean="0"/>
              <a:t> </a:t>
            </a:r>
            <a:r>
              <a:rPr lang="ru-RU" dirty="0" err="1" smtClean="0"/>
              <a:t>каталізатора</a:t>
            </a:r>
            <a:r>
              <a:rPr lang="ru-RU" dirty="0" smtClean="0"/>
              <a:t> </a:t>
            </a:r>
            <a:r>
              <a:rPr lang="ru-RU" dirty="0" err="1" smtClean="0"/>
              <a:t>реакції</a:t>
            </a:r>
            <a:r>
              <a:rPr lang="ru-RU" dirty="0" smtClean="0"/>
              <a:t> </a:t>
            </a:r>
            <a:r>
              <a:rPr lang="ru-RU" dirty="0" err="1" smtClean="0"/>
              <a:t>ізобутану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ізобутилену</a:t>
            </a:r>
            <a:r>
              <a:rPr lang="ru-RU" dirty="0" smtClean="0"/>
              <a:t>, для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ізооктану</a:t>
            </a:r>
            <a:r>
              <a:rPr lang="ru-RU" dirty="0" smtClean="0"/>
              <a:t>, </a:t>
            </a:r>
            <a:r>
              <a:rPr lang="ru-RU" dirty="0" err="1" smtClean="0"/>
              <a:t>з'єднання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 </a:t>
            </a:r>
            <a:r>
              <a:rPr lang="ru-RU" dirty="0" err="1" smtClean="0"/>
              <a:t>октанове</a:t>
            </a:r>
            <a:r>
              <a:rPr lang="ru-RU" dirty="0" smtClean="0"/>
              <a:t> число </a:t>
            </a:r>
            <a:r>
              <a:rPr lang="ru-RU" u="sng" dirty="0" smtClean="0"/>
              <a:t>бензину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8674" name="Picture 2" descr="C:\Documents and Settings\Пользователь\Рабочий стол\d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786190"/>
            <a:ext cx="8110960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142852"/>
            <a:ext cx="39511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err="1" smtClean="0"/>
              <a:t>Безпека</a:t>
            </a:r>
            <a:r>
              <a:rPr lang="ru-RU" sz="8000" dirty="0" smtClean="0"/>
              <a:t>:</a:t>
            </a:r>
            <a:endParaRPr lang="ru-RU" sz="8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428736"/>
            <a:ext cx="578646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їдка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сильної</a:t>
            </a:r>
            <a:r>
              <a:rPr lang="ru-RU" dirty="0" smtClean="0"/>
              <a:t> </a:t>
            </a:r>
            <a:r>
              <a:rPr lang="ru-RU" dirty="0" err="1" smtClean="0"/>
              <a:t>кислоти</a:t>
            </a:r>
            <a:r>
              <a:rPr lang="ru-RU" dirty="0" smtClean="0"/>
              <a:t>, вона </a:t>
            </a:r>
            <a:r>
              <a:rPr lang="ru-RU" dirty="0" err="1" smtClean="0"/>
              <a:t>має</a:t>
            </a:r>
            <a:r>
              <a:rPr lang="ru-RU" dirty="0" smtClean="0"/>
              <a:t> </a:t>
            </a:r>
            <a:r>
              <a:rPr lang="ru-RU" dirty="0" err="1" smtClean="0"/>
              <a:t>корозійні</a:t>
            </a:r>
            <a:r>
              <a:rPr lang="ru-RU" dirty="0" smtClean="0"/>
              <a:t> </a:t>
            </a:r>
            <a:r>
              <a:rPr lang="ru-RU" dirty="0" err="1" smtClean="0"/>
              <a:t>властивості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у </a:t>
            </a:r>
            <a:r>
              <a:rPr lang="ru-RU" dirty="0" err="1" smtClean="0"/>
              <a:t>високо</a:t>
            </a:r>
            <a:r>
              <a:rPr lang="ru-RU" dirty="0" smtClean="0"/>
              <a:t> </a:t>
            </a:r>
            <a:r>
              <a:rPr lang="ru-RU" dirty="0" err="1" smtClean="0"/>
              <a:t>екзотермічній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водою 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зневодненні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). </a:t>
            </a:r>
            <a:r>
              <a:rPr lang="ru-RU" dirty="0" err="1" smtClean="0"/>
              <a:t>Опіки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потенційно</a:t>
            </a:r>
            <a:r>
              <a:rPr lang="ru-RU" dirty="0" smtClean="0"/>
              <a:t> </a:t>
            </a:r>
            <a:r>
              <a:rPr lang="ru-RU" dirty="0" err="1" smtClean="0"/>
              <a:t>небезпечніші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сильних</a:t>
            </a:r>
            <a:r>
              <a:rPr lang="ru-RU" dirty="0" smtClean="0"/>
              <a:t> кислот (</a:t>
            </a:r>
            <a:r>
              <a:rPr lang="ru-RU" dirty="0" err="1" smtClean="0"/>
              <a:t>соляної</a:t>
            </a:r>
            <a:r>
              <a:rPr lang="ru-RU" dirty="0" smtClean="0"/>
              <a:t>, </a:t>
            </a:r>
            <a:r>
              <a:rPr lang="ru-RU" dirty="0" err="1" smtClean="0"/>
              <a:t>азотної</a:t>
            </a:r>
            <a:r>
              <a:rPr lang="ru-RU" dirty="0" smtClean="0"/>
              <a:t> </a:t>
            </a:r>
            <a:r>
              <a:rPr lang="ru-RU" dirty="0" err="1" smtClean="0"/>
              <a:t>кислот</a:t>
            </a:r>
            <a:r>
              <a:rPr lang="ru-RU" dirty="0" smtClean="0"/>
              <a:t>), так як вона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 </a:t>
            </a:r>
            <a:r>
              <a:rPr lang="ru-RU" dirty="0" err="1" smtClean="0"/>
              <a:t>опік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вторинний</a:t>
            </a:r>
            <a:r>
              <a:rPr lang="ru-RU" dirty="0" smtClean="0"/>
              <a:t> </a:t>
            </a:r>
            <a:r>
              <a:rPr lang="ru-RU" dirty="0" err="1" smtClean="0"/>
              <a:t>термічний</a:t>
            </a:r>
            <a:r>
              <a:rPr lang="ru-RU" dirty="0" smtClean="0"/>
              <a:t> </a:t>
            </a:r>
            <a:r>
              <a:rPr lang="ru-RU" dirty="0" err="1" smtClean="0"/>
              <a:t>опік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 тканин за </a:t>
            </a:r>
            <a:r>
              <a:rPr lang="ru-RU" dirty="0" err="1" smtClean="0"/>
              <a:t>рахунок</a:t>
            </a:r>
            <a:r>
              <a:rPr lang="ru-RU" dirty="0" smtClean="0"/>
              <a:t> тепла, яке </a:t>
            </a:r>
            <a:r>
              <a:rPr lang="ru-RU" dirty="0" err="1" smtClean="0"/>
              <a:t>виділяється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водою.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занурити</a:t>
            </a:r>
            <a:r>
              <a:rPr lang="ru-RU" dirty="0" smtClean="0"/>
              <a:t> шматки </a:t>
            </a:r>
            <a:r>
              <a:rPr lang="ru-RU" dirty="0" err="1" smtClean="0"/>
              <a:t>м'язів</a:t>
            </a:r>
            <a:r>
              <a:rPr lang="ru-RU" dirty="0" smtClean="0"/>
              <a:t> </a:t>
            </a:r>
            <a:r>
              <a:rPr lang="ru-RU" dirty="0" err="1" smtClean="0"/>
              <a:t>тварин</a:t>
            </a:r>
            <a:r>
              <a:rPr lang="ru-RU" dirty="0" smtClean="0"/>
              <a:t> в </a:t>
            </a:r>
            <a:r>
              <a:rPr lang="ru-RU" dirty="0" err="1" smtClean="0"/>
              <a:t>концентровану</a:t>
            </a:r>
            <a:r>
              <a:rPr lang="ru-RU" dirty="0" smtClean="0"/>
              <a:t> </a:t>
            </a:r>
            <a:r>
              <a:rPr lang="ru-RU" dirty="0" err="1" smtClean="0"/>
              <a:t>сірчану</a:t>
            </a:r>
            <a:r>
              <a:rPr lang="ru-RU" dirty="0" smtClean="0"/>
              <a:t> кислоту,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розчиняться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весь </a:t>
            </a:r>
            <a:r>
              <a:rPr lang="ru-RU" dirty="0" err="1" smtClean="0"/>
              <a:t>розчин</a:t>
            </a:r>
            <a:r>
              <a:rPr lang="ru-RU" dirty="0" smtClean="0"/>
              <a:t> стане </a:t>
            </a:r>
            <a:r>
              <a:rPr lang="ru-RU" dirty="0" err="1" smtClean="0"/>
              <a:t>прозорим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чорними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 </a:t>
            </a:r>
            <a:r>
              <a:rPr lang="ru-RU" dirty="0" err="1" smtClean="0"/>
              <a:t>вуглецю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демонстрації</a:t>
            </a:r>
            <a:r>
              <a:rPr lang="ru-RU" dirty="0" smtClean="0"/>
              <a:t> </a:t>
            </a:r>
            <a:r>
              <a:rPr lang="ru-RU" dirty="0" err="1" smtClean="0"/>
              <a:t>корозійних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у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концентраціях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сильним</a:t>
            </a:r>
            <a:r>
              <a:rPr lang="ru-RU" dirty="0" smtClean="0"/>
              <a:t> </a:t>
            </a:r>
            <a:r>
              <a:rPr lang="ru-RU" dirty="0" err="1" smtClean="0"/>
              <a:t>окислювачем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повинна </a:t>
            </a:r>
            <a:r>
              <a:rPr lang="ru-RU" dirty="0" err="1" smtClean="0"/>
              <a:t>зберігатися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9698" name="Picture 2" descr="C:\Documents and Settings\Пользователь\Рабочий стол\70px-Hazard_C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7166"/>
            <a:ext cx="857256" cy="857256"/>
          </a:xfrm>
          <a:prstGeom prst="rect">
            <a:avLst/>
          </a:prstGeom>
          <a:noFill/>
        </p:spPr>
      </p:pic>
      <p:pic>
        <p:nvPicPr>
          <p:cNvPr id="29699" name="Picture 3" descr="C:\Documents and Settings\Пользователь\Рабочий стол\1381259069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285860"/>
            <a:ext cx="2820966" cy="2489362"/>
          </a:xfrm>
          <a:prstGeom prst="rect">
            <a:avLst/>
          </a:prstGeom>
          <a:noFill/>
        </p:spPr>
      </p:pic>
      <p:pic>
        <p:nvPicPr>
          <p:cNvPr id="29700" name="Picture 4" descr="C:\Documents and Settings\Пользователь\Рабочий стол\1349637794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071942"/>
            <a:ext cx="2786082" cy="2089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Documents and Settings\Пользователь\Рабочий стол\ор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81" y="1071546"/>
            <a:ext cx="9089019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6"/>
            <a:ext cx="57150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Сульфатна</a:t>
            </a:r>
            <a:r>
              <a:rPr lang="ru-RU" b="1" dirty="0" smtClean="0"/>
              <a:t> кислота</a:t>
            </a:r>
            <a:r>
              <a:rPr lang="ru-RU" dirty="0" smtClean="0"/>
              <a:t> (</a:t>
            </a:r>
            <a:r>
              <a:rPr lang="ru-RU" b="1" dirty="0" err="1" smtClean="0"/>
              <a:t>сірчана</a:t>
            </a:r>
            <a:r>
              <a:rPr lang="ru-RU" b="1" dirty="0" smtClean="0"/>
              <a:t> </a:t>
            </a:r>
            <a:r>
              <a:rPr lang="ru-RU" b="1" dirty="0" err="1" smtClean="0"/>
              <a:t>кислота</a:t>
            </a:r>
            <a:r>
              <a:rPr lang="ru-RU" dirty="0" smtClean="0"/>
              <a:t>, </a:t>
            </a:r>
            <a:r>
              <a:rPr lang="en-US" b="1" dirty="0" smtClean="0"/>
              <a:t>— </a:t>
            </a:r>
            <a:r>
              <a:rPr lang="ru-RU" b="1" dirty="0" err="1" smtClean="0"/>
              <a:t>дигідрогенсульфат</a:t>
            </a:r>
            <a:r>
              <a:rPr lang="ru-RU" dirty="0" smtClean="0"/>
              <a:t>, </a:t>
            </a:r>
            <a:r>
              <a:rPr lang="ru-RU" dirty="0" err="1" smtClean="0"/>
              <a:t>застаріла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 — </a:t>
            </a:r>
            <a:r>
              <a:rPr lang="ru-RU" b="1" dirty="0" err="1" smtClean="0"/>
              <a:t>купоросне</a:t>
            </a:r>
            <a:r>
              <a:rPr lang="ru-RU" b="1" dirty="0" smtClean="0"/>
              <a:t> масло</a:t>
            </a:r>
            <a:r>
              <a:rPr lang="ru-RU" dirty="0" smtClean="0"/>
              <a:t>) — </a:t>
            </a:r>
            <a:r>
              <a:rPr lang="ru-RU" dirty="0" err="1" smtClean="0"/>
              <a:t>сполукасірки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формулою 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  <a:r>
              <a:rPr lang="ru-RU" dirty="0" err="1" smtClean="0"/>
              <a:t>Безбарвна</a:t>
            </a:r>
            <a:r>
              <a:rPr lang="ru-RU" dirty="0" smtClean="0"/>
              <a:t> масляниста, </a:t>
            </a:r>
            <a:r>
              <a:rPr lang="ru-RU" dirty="0" err="1" smtClean="0"/>
              <a:t>дуже</a:t>
            </a:r>
            <a:r>
              <a:rPr lang="ru-RU" dirty="0" smtClean="0"/>
              <a:t> </a:t>
            </a:r>
            <a:r>
              <a:rPr lang="ru-RU" dirty="0" err="1" smtClean="0"/>
              <a:t>в'язка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гігроскопічна</a:t>
            </a:r>
            <a:r>
              <a:rPr lang="ru-RU" dirty="0" smtClean="0"/>
              <a:t> </a:t>
            </a:r>
            <a:r>
              <a:rPr lang="ru-RU" dirty="0" err="1" smtClean="0"/>
              <a:t>рідина.Сірчана</a:t>
            </a:r>
            <a:r>
              <a:rPr lang="ru-RU" dirty="0" smtClean="0"/>
              <a:t> кислота 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найсильніших</a:t>
            </a:r>
            <a:r>
              <a:rPr lang="ru-RU" dirty="0" smtClean="0"/>
              <a:t> </a:t>
            </a:r>
            <a:r>
              <a:rPr lang="ru-RU" dirty="0" err="1" smtClean="0"/>
              <a:t>неорганічних</a:t>
            </a:r>
            <a:r>
              <a:rPr lang="ru-RU" dirty="0" smtClean="0"/>
              <a:t> </a:t>
            </a:r>
            <a:r>
              <a:rPr lang="ru-RU" dirty="0" smtClean="0"/>
              <a:t>кислот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їдкою</a:t>
            </a:r>
            <a:r>
              <a:rPr lang="ru-RU" dirty="0" smtClean="0"/>
              <a:t> та </a:t>
            </a:r>
            <a:r>
              <a:rPr lang="ru-RU" dirty="0" err="1" smtClean="0"/>
              <a:t>небезпечною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кислота </a:t>
            </a:r>
            <a:r>
              <a:rPr lang="ru-RU" dirty="0" err="1" smtClean="0"/>
              <a:t>утворює</a:t>
            </a:r>
            <a:r>
              <a:rPr lang="ru-RU" dirty="0" smtClean="0"/>
              <a:t> два ряди солей: </a:t>
            </a:r>
            <a:r>
              <a:rPr lang="ru-RU" dirty="0" err="1" smtClean="0"/>
              <a:t>сульфати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гідрогенсульфати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у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сульфатною кислотою </a:t>
            </a:r>
            <a:r>
              <a:rPr lang="ru-RU" dirty="0" err="1" smtClean="0"/>
              <a:t>замінюються</a:t>
            </a:r>
            <a:r>
              <a:rPr lang="ru-RU" dirty="0" smtClean="0"/>
              <a:t> один </a:t>
            </a:r>
            <a:r>
              <a:rPr lang="ru-RU" dirty="0" err="1" smtClean="0"/>
              <a:t>або</a:t>
            </a:r>
            <a:r>
              <a:rPr lang="ru-RU" dirty="0" smtClean="0"/>
              <a:t> два </a:t>
            </a:r>
            <a:r>
              <a:rPr lang="ru-RU" dirty="0" err="1" smtClean="0"/>
              <a:t>аніони</a:t>
            </a:r>
            <a:r>
              <a:rPr lang="ru-RU" dirty="0" smtClean="0"/>
              <a:t> </a:t>
            </a:r>
            <a:r>
              <a:rPr lang="ru-RU" dirty="0" err="1" smtClean="0"/>
              <a:t>гідрогену</a:t>
            </a:r>
            <a:r>
              <a:rPr lang="ru-RU" dirty="0" smtClean="0"/>
              <a:t> на </a:t>
            </a:r>
            <a:r>
              <a:rPr lang="ru-RU" dirty="0" err="1" smtClean="0"/>
              <a:t>катіони</a:t>
            </a:r>
            <a:r>
              <a:rPr lang="ru-RU" dirty="0" smtClean="0"/>
              <a:t> </a:t>
            </a:r>
            <a:r>
              <a:rPr lang="ru-RU" dirty="0" err="1" smtClean="0"/>
              <a:t>металів.Сірчана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 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лідирує</a:t>
            </a:r>
            <a:r>
              <a:rPr lang="ru-RU" dirty="0" smtClean="0"/>
              <a:t> за </a:t>
            </a:r>
            <a:r>
              <a:rPr lang="ru-RU" dirty="0" err="1" smtClean="0"/>
              <a:t>кількостю</a:t>
            </a:r>
            <a:r>
              <a:rPr lang="ru-RU" dirty="0" smtClean="0"/>
              <a:t> </a:t>
            </a:r>
            <a:r>
              <a:rPr lang="ru-RU" dirty="0" err="1" smtClean="0"/>
              <a:t>виробництва.Вона</a:t>
            </a:r>
            <a:r>
              <a:rPr lang="ru-RU" dirty="0" smtClean="0"/>
              <a:t> в основному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 добрив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неорганічних</a:t>
            </a:r>
            <a:r>
              <a:rPr lang="ru-RU" dirty="0" smtClean="0"/>
              <a:t> кислот. В основному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розчини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Documents and Settings\Пользователь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14290"/>
            <a:ext cx="2428892" cy="6474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285728"/>
            <a:ext cx="32143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i="1" dirty="0" smtClean="0"/>
              <a:t>Історія</a:t>
            </a:r>
            <a:endParaRPr lang="ru-RU" sz="72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82153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Сульфатна</a:t>
            </a:r>
            <a:r>
              <a:rPr lang="ru-RU" i="1" dirty="0" smtClean="0"/>
              <a:t> кислота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стара </a:t>
            </a:r>
            <a:r>
              <a:rPr lang="ru-RU" dirty="0" err="1" smtClean="0"/>
              <a:t>назва</a:t>
            </a:r>
            <a:r>
              <a:rPr lang="ru-RU" dirty="0" smtClean="0"/>
              <a:t> — </a:t>
            </a:r>
            <a:r>
              <a:rPr lang="ru-RU" dirty="0" err="1" smtClean="0"/>
              <a:t>купоросне</a:t>
            </a:r>
            <a:r>
              <a:rPr lang="ru-RU" dirty="0" smtClean="0"/>
              <a:t> масло)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про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в текстах </a:t>
            </a:r>
            <a:r>
              <a:rPr lang="ru-RU" dirty="0" err="1" smtClean="0"/>
              <a:t>алхіміка</a:t>
            </a:r>
            <a:r>
              <a:rPr lang="ru-RU" dirty="0" smtClean="0"/>
              <a:t> </a:t>
            </a:r>
            <a:r>
              <a:rPr lang="ru-RU" dirty="0" err="1" smtClean="0"/>
              <a:t>Джабіра</a:t>
            </a:r>
            <a:r>
              <a:rPr lang="ru-RU" dirty="0" smtClean="0"/>
              <a:t> </a:t>
            </a:r>
            <a:r>
              <a:rPr lang="ru-RU" dirty="0" err="1" smtClean="0"/>
              <a:t>ібн</a:t>
            </a:r>
            <a:r>
              <a:rPr lang="ru-RU" dirty="0" smtClean="0"/>
              <a:t> </a:t>
            </a:r>
            <a:r>
              <a:rPr lang="ru-RU" dirty="0" err="1" smtClean="0"/>
              <a:t>Хайяна</a:t>
            </a:r>
            <a:r>
              <a:rPr lang="ru-RU" dirty="0" smtClean="0"/>
              <a:t> 8-го </a:t>
            </a:r>
            <a:r>
              <a:rPr lang="ru-RU" dirty="0" err="1" smtClean="0"/>
              <a:t>століття.Можливі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описані</a:t>
            </a:r>
            <a:r>
              <a:rPr lang="ru-RU" dirty="0" smtClean="0"/>
              <a:t> в </a:t>
            </a:r>
            <a:r>
              <a:rPr lang="ru-RU" dirty="0" err="1" smtClean="0"/>
              <a:t>працях</a:t>
            </a:r>
            <a:r>
              <a:rPr lang="ru-RU" dirty="0" smtClean="0"/>
              <a:t> Альберта Великого (1200–1280) </a:t>
            </a:r>
            <a:r>
              <a:rPr lang="ru-RU" dirty="0" err="1" smtClean="0"/>
              <a:t>і</a:t>
            </a:r>
            <a:r>
              <a:rPr lang="ru-RU" dirty="0" smtClean="0"/>
              <a:t> Василя Валентина (1600).В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методу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хальканинту</a:t>
            </a:r>
            <a:r>
              <a:rPr lang="ru-RU" dirty="0" smtClean="0"/>
              <a:t>, та </a:t>
            </a:r>
            <a:r>
              <a:rPr lang="ru-RU" dirty="0" err="1" smtClean="0"/>
              <a:t>галунів.Застаріла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застарілої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 </a:t>
            </a:r>
            <a:r>
              <a:rPr lang="ru-RU" dirty="0" err="1" smtClean="0"/>
              <a:t>мінералів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вона </a:t>
            </a:r>
            <a:r>
              <a:rPr lang="ru-RU" dirty="0" err="1" smtClean="0"/>
              <a:t>отримувалася</a:t>
            </a:r>
            <a:r>
              <a:rPr lang="ru-RU" dirty="0" smtClean="0"/>
              <a:t> — </a:t>
            </a:r>
            <a:r>
              <a:rPr lang="ru-RU" dirty="0" err="1" smtClean="0"/>
              <a:t>купороси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 </a:t>
            </a:r>
            <a:r>
              <a:rPr lang="ru-RU" dirty="0" err="1" smtClean="0"/>
              <a:t>Йоганн</a:t>
            </a:r>
            <a:r>
              <a:rPr lang="ru-RU" dirty="0" smtClean="0"/>
              <a:t> Рудольф </a:t>
            </a:r>
            <a:r>
              <a:rPr lang="ru-RU" dirty="0" err="1" smtClean="0"/>
              <a:t>Ґляубер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сірчаною</a:t>
            </a:r>
            <a:r>
              <a:rPr lang="ru-RU" dirty="0" smtClean="0"/>
              <a:t> кислотою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сіллю</a:t>
            </a:r>
            <a:r>
              <a:rPr lang="ru-RU" dirty="0" smtClean="0"/>
              <a:t> та </a:t>
            </a:r>
            <a:r>
              <a:rPr lang="ru-RU" dirty="0" err="1" smtClean="0"/>
              <a:t>отримав</a:t>
            </a:r>
            <a:r>
              <a:rPr lang="ru-RU" dirty="0" smtClean="0"/>
              <a:t> </a:t>
            </a:r>
            <a:r>
              <a:rPr lang="ru-RU" dirty="0" err="1" smtClean="0"/>
              <a:t>соляну</a:t>
            </a:r>
            <a:r>
              <a:rPr lang="ru-RU" dirty="0" smtClean="0"/>
              <a:t> кислоту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</a:t>
            </a:r>
            <a:r>
              <a:rPr lang="ru-RU" dirty="0" smtClean="0"/>
              <a:t> яка </a:t>
            </a:r>
            <a:r>
              <a:rPr lang="ru-RU" dirty="0" err="1" smtClean="0"/>
              <a:t>була</a:t>
            </a:r>
            <a:r>
              <a:rPr lang="ru-RU" dirty="0" smtClean="0"/>
              <a:t> названа на </a:t>
            </a:r>
            <a:r>
              <a:rPr lang="ru-RU" dirty="0" err="1" smtClean="0"/>
              <a:t>його</a:t>
            </a:r>
            <a:r>
              <a:rPr lang="ru-RU" dirty="0" smtClean="0"/>
              <a:t> честь — глауберова </a:t>
            </a:r>
            <a:r>
              <a:rPr lang="ru-RU" dirty="0" err="1" smtClean="0"/>
              <a:t>сіль</a:t>
            </a:r>
            <a:r>
              <a:rPr lang="ru-RU" dirty="0" smtClean="0"/>
              <a:t> . </a:t>
            </a:r>
            <a:r>
              <a:rPr lang="ru-RU" dirty="0" err="1" smtClean="0"/>
              <a:t>Методи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використані</a:t>
            </a:r>
            <a:r>
              <a:rPr lang="ru-RU" dirty="0" smtClean="0"/>
              <a:t> </a:t>
            </a:r>
            <a:r>
              <a:rPr lang="ru-RU" dirty="0" err="1" smtClean="0"/>
              <a:t>сульфати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складними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дорогими. Для </a:t>
            </a:r>
            <a:r>
              <a:rPr lang="ru-RU" dirty="0" err="1" smtClean="0"/>
              <a:t>отримання</a:t>
            </a:r>
            <a:r>
              <a:rPr lang="ru-RU" dirty="0" smtClean="0"/>
              <a:t> великих </a:t>
            </a:r>
            <a:r>
              <a:rPr lang="ru-RU" dirty="0" err="1" smtClean="0"/>
              <a:t>кількостей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в 18-му </a:t>
            </a:r>
            <a:r>
              <a:rPr lang="ru-RU" dirty="0" err="1" smtClean="0"/>
              <a:t>столітті</a:t>
            </a:r>
            <a:r>
              <a:rPr lang="ru-RU" dirty="0" smtClean="0"/>
              <a:t>, </a:t>
            </a:r>
            <a:r>
              <a:rPr lang="ru-RU" dirty="0" err="1" smtClean="0"/>
              <a:t>розробили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використовувалося</a:t>
            </a:r>
            <a:r>
              <a:rPr lang="ru-RU" dirty="0" smtClean="0"/>
              <a:t> </a:t>
            </a:r>
            <a:r>
              <a:rPr lang="ru-RU" dirty="0" err="1" smtClean="0"/>
              <a:t>спалення</a:t>
            </a:r>
            <a:r>
              <a:rPr lang="ru-RU" dirty="0" smtClean="0"/>
              <a:t> </a:t>
            </a:r>
            <a:r>
              <a:rPr lang="ru-RU" dirty="0" err="1" smtClean="0"/>
              <a:t>сірки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селітри</a:t>
            </a:r>
            <a:r>
              <a:rPr lang="ru-RU" dirty="0" smtClean="0"/>
              <a:t> у </a:t>
            </a:r>
            <a:r>
              <a:rPr lang="ru-RU" dirty="0" err="1" smtClean="0"/>
              <a:t>скляній</a:t>
            </a:r>
            <a:r>
              <a:rPr lang="ru-RU" dirty="0" smtClean="0"/>
              <a:t> </a:t>
            </a:r>
            <a:r>
              <a:rPr lang="ru-RU" dirty="0" err="1" smtClean="0"/>
              <a:t>тарі</a:t>
            </a:r>
            <a:r>
              <a:rPr lang="ru-RU" dirty="0" smtClean="0"/>
              <a:t>. Так як </a:t>
            </a:r>
            <a:r>
              <a:rPr lang="ru-RU" dirty="0" err="1" smtClean="0"/>
              <a:t>скляні</a:t>
            </a:r>
            <a:r>
              <a:rPr lang="ru-RU" dirty="0" smtClean="0"/>
              <a:t> </a:t>
            </a:r>
            <a:r>
              <a:rPr lang="ru-RU" dirty="0" err="1" smtClean="0"/>
              <a:t>посудини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крихкими</a:t>
            </a:r>
            <a:r>
              <a:rPr lang="ru-RU" dirty="0" smtClean="0"/>
              <a:t>, то перша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проведена в 1746 </a:t>
            </a:r>
            <a:r>
              <a:rPr lang="ru-RU" dirty="0" err="1" smtClean="0"/>
              <a:t>році</a:t>
            </a:r>
            <a:r>
              <a:rPr lang="ru-RU" dirty="0" smtClean="0"/>
              <a:t> Джоном </a:t>
            </a:r>
            <a:r>
              <a:rPr lang="ru-RU" dirty="0" err="1" smtClean="0"/>
              <a:t>Робаком</a:t>
            </a:r>
            <a:r>
              <a:rPr lang="ru-RU" dirty="0" smtClean="0"/>
              <a:t>, </a:t>
            </a:r>
            <a:r>
              <a:rPr lang="ru-RU" dirty="0" err="1" smtClean="0"/>
              <a:t>усвинцевих</a:t>
            </a:r>
            <a:r>
              <a:rPr lang="ru-RU" dirty="0" smtClean="0"/>
              <a:t> контейнерах.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створених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Джона </a:t>
            </a:r>
            <a:r>
              <a:rPr lang="ru-RU" dirty="0" err="1" smtClean="0"/>
              <a:t>Робака</a:t>
            </a:r>
            <a:r>
              <a:rPr lang="ru-RU" dirty="0" smtClean="0"/>
              <a:t> мала </a:t>
            </a:r>
            <a:r>
              <a:rPr lang="ru-RU" dirty="0" err="1" smtClean="0"/>
              <a:t>концентрацію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35-40%.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71480"/>
            <a:ext cx="54292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поліпшення</a:t>
            </a:r>
            <a:r>
              <a:rPr lang="ru-RU" dirty="0" smtClean="0"/>
              <a:t> методу, </a:t>
            </a:r>
            <a:r>
              <a:rPr lang="ru-RU" dirty="0" err="1" smtClean="0"/>
              <a:t>французьким</a:t>
            </a:r>
            <a:r>
              <a:rPr lang="ru-RU" dirty="0" smtClean="0"/>
              <a:t> </a:t>
            </a:r>
            <a:r>
              <a:rPr lang="ru-RU" dirty="0" err="1" smtClean="0"/>
              <a:t>хіміком</a:t>
            </a:r>
            <a:r>
              <a:rPr lang="ru-RU" dirty="0" smtClean="0"/>
              <a:t> </a:t>
            </a:r>
            <a:r>
              <a:rPr lang="ru-RU" dirty="0" err="1" smtClean="0"/>
              <a:t>Жозефом</a:t>
            </a:r>
            <a:r>
              <a:rPr lang="ru-RU" dirty="0" smtClean="0"/>
              <a:t> </a:t>
            </a:r>
            <a:r>
              <a:rPr lang="ru-RU" dirty="0" err="1" smtClean="0"/>
              <a:t>Луї</a:t>
            </a:r>
            <a:r>
              <a:rPr lang="ru-RU" dirty="0" smtClean="0"/>
              <a:t> Гей-Люссаком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англійськім</a:t>
            </a:r>
            <a:r>
              <a:rPr lang="ru-RU" dirty="0" smtClean="0"/>
              <a:t> Джоном </a:t>
            </a:r>
            <a:r>
              <a:rPr lang="ru-RU" dirty="0" err="1" smtClean="0"/>
              <a:t>Гловером</a:t>
            </a:r>
            <a:r>
              <a:rPr lang="ru-RU" dirty="0" smtClean="0"/>
              <a:t>, дало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78% </a:t>
            </a:r>
            <a:r>
              <a:rPr lang="ru-RU" dirty="0" err="1" smtClean="0"/>
              <a:t>концентрації</a:t>
            </a:r>
            <a:r>
              <a:rPr lang="ru-RU" dirty="0" smtClean="0"/>
              <a:t>. Тим не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барвників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концентрований</a:t>
            </a:r>
            <a:r>
              <a:rPr lang="ru-RU" dirty="0" smtClean="0"/>
              <a:t> продукт. </a:t>
            </a:r>
            <a:r>
              <a:rPr lang="ru-RU" dirty="0" err="1" smtClean="0"/>
              <a:t>Протягом</a:t>
            </a:r>
            <a:r>
              <a:rPr lang="ru-RU" dirty="0" smtClean="0"/>
              <a:t> 18-го </a:t>
            </a:r>
            <a:r>
              <a:rPr lang="ru-RU" dirty="0" err="1" smtClean="0"/>
              <a:t>століття</a:t>
            </a:r>
            <a:r>
              <a:rPr lang="ru-RU" dirty="0" smtClean="0"/>
              <a:t>,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отримувалася</a:t>
            </a:r>
            <a:r>
              <a:rPr lang="ru-RU" dirty="0" smtClean="0"/>
              <a:t> сухою перегонкою </a:t>
            </a:r>
            <a:r>
              <a:rPr lang="ru-RU" dirty="0" err="1" smtClean="0"/>
              <a:t>мінералів</a:t>
            </a:r>
            <a:r>
              <a:rPr lang="ru-RU" dirty="0" smtClean="0"/>
              <a:t>, </a:t>
            </a:r>
            <a:r>
              <a:rPr lang="ru-RU" dirty="0" err="1" smtClean="0"/>
              <a:t>процес</a:t>
            </a:r>
            <a:r>
              <a:rPr lang="ru-RU" dirty="0" smtClean="0"/>
              <a:t> схожий на </a:t>
            </a:r>
            <a:r>
              <a:rPr lang="ru-RU" dirty="0" err="1" smtClean="0"/>
              <a:t>оригінальні</a:t>
            </a:r>
            <a:r>
              <a:rPr lang="ru-RU" dirty="0" smtClean="0"/>
              <a:t> </a:t>
            </a:r>
            <a:r>
              <a:rPr lang="ru-RU" dirty="0" err="1" smtClean="0"/>
              <a:t>алхімічні</a:t>
            </a:r>
            <a:r>
              <a:rPr lang="ru-RU" dirty="0" smtClean="0"/>
              <a:t> </a:t>
            </a:r>
            <a:r>
              <a:rPr lang="ru-RU" dirty="0" err="1" smtClean="0"/>
              <a:t>процеси</a:t>
            </a:r>
            <a:r>
              <a:rPr lang="ru-RU" dirty="0" smtClean="0"/>
              <a:t>. </a:t>
            </a:r>
            <a:r>
              <a:rPr lang="ru-RU" dirty="0" err="1" smtClean="0"/>
              <a:t>Пірит</a:t>
            </a:r>
            <a:r>
              <a:rPr lang="ru-RU" dirty="0" smtClean="0"/>
              <a:t> (</a:t>
            </a:r>
            <a:r>
              <a:rPr lang="ru-RU" dirty="0" err="1" smtClean="0"/>
              <a:t>дисульфід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, </a:t>
            </a:r>
            <a:r>
              <a:rPr lang="en-US" dirty="0" smtClean="0"/>
              <a:t>FeS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ru-RU" dirty="0" err="1" smtClean="0"/>
              <a:t>нагрівали</a:t>
            </a:r>
            <a:r>
              <a:rPr lang="ru-RU" dirty="0" smtClean="0"/>
              <a:t> в </a:t>
            </a:r>
            <a:r>
              <a:rPr lang="ru-RU" dirty="0" err="1" smtClean="0"/>
              <a:t>повітрі</a:t>
            </a:r>
            <a:r>
              <a:rPr lang="ru-RU" dirty="0" smtClean="0"/>
              <a:t> для </a:t>
            </a:r>
            <a:r>
              <a:rPr lang="ru-RU" dirty="0" err="1" smtClean="0"/>
              <a:t>отримання</a:t>
            </a:r>
            <a:r>
              <a:rPr lang="ru-RU" dirty="0" smtClean="0"/>
              <a:t> </a:t>
            </a:r>
            <a:r>
              <a:rPr lang="ru-RU" dirty="0" err="1" smtClean="0"/>
              <a:t>заліза</a:t>
            </a:r>
            <a:r>
              <a:rPr lang="ru-RU" dirty="0" smtClean="0"/>
              <a:t>(</a:t>
            </a:r>
            <a:r>
              <a:rPr lang="en-US" dirty="0" smtClean="0"/>
              <a:t>II)</a:t>
            </a:r>
            <a:r>
              <a:rPr lang="ru-RU" dirty="0" smtClean="0"/>
              <a:t>сульфат, </a:t>
            </a:r>
            <a:r>
              <a:rPr lang="en-US" dirty="0" smtClean="0"/>
              <a:t>FeSO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окислюється</a:t>
            </a:r>
            <a:r>
              <a:rPr lang="ru-RU" dirty="0" smtClean="0"/>
              <a:t> при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нагріванні</a:t>
            </a:r>
            <a:r>
              <a:rPr lang="ru-RU" dirty="0" smtClean="0"/>
              <a:t> до </a:t>
            </a:r>
            <a:r>
              <a:rPr lang="ru-RU" dirty="0" err="1" smtClean="0"/>
              <a:t>заліза</a:t>
            </a:r>
            <a:r>
              <a:rPr lang="ru-RU" dirty="0" smtClean="0"/>
              <a:t>(</a:t>
            </a:r>
            <a:r>
              <a:rPr lang="en-US" dirty="0" smtClean="0"/>
              <a:t>III)</a:t>
            </a:r>
            <a:r>
              <a:rPr lang="ru-RU" dirty="0" smtClean="0"/>
              <a:t>сульфат </a:t>
            </a:r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, при </a:t>
            </a:r>
            <a:r>
              <a:rPr lang="ru-RU" dirty="0" err="1" smtClean="0"/>
              <a:t>нагріванні</a:t>
            </a:r>
            <a:r>
              <a:rPr lang="ru-RU" dirty="0" smtClean="0"/>
              <a:t> до 480 ° С, </a:t>
            </a:r>
            <a:r>
              <a:rPr lang="ru-RU" dirty="0" err="1" smtClean="0"/>
              <a:t>розкладається</a:t>
            </a:r>
            <a:r>
              <a:rPr lang="ru-RU" dirty="0" smtClean="0"/>
              <a:t> </a:t>
            </a:r>
            <a:r>
              <a:rPr lang="ru-RU" dirty="0" err="1" smtClean="0"/>
              <a:t>дозаліза</a:t>
            </a:r>
            <a:r>
              <a:rPr lang="ru-RU" dirty="0" smtClean="0"/>
              <a:t>(</a:t>
            </a:r>
            <a:r>
              <a:rPr lang="en-US" dirty="0" smtClean="0"/>
              <a:t>III)</a:t>
            </a:r>
            <a:r>
              <a:rPr lang="ru-RU" dirty="0" smtClean="0"/>
              <a:t>оксид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триоксида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використаний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в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. У 1831році </a:t>
            </a:r>
            <a:r>
              <a:rPr lang="ru-RU" dirty="0" err="1" smtClean="0"/>
              <a:t>британський</a:t>
            </a:r>
            <a:r>
              <a:rPr lang="ru-RU" dirty="0" smtClean="0"/>
              <a:t> </a:t>
            </a:r>
            <a:r>
              <a:rPr lang="ru-RU" dirty="0" err="1" smtClean="0"/>
              <a:t>купець</a:t>
            </a:r>
            <a:r>
              <a:rPr lang="ru-RU" dirty="0" smtClean="0"/>
              <a:t> </a:t>
            </a:r>
            <a:r>
              <a:rPr lang="ru-RU" dirty="0" err="1" smtClean="0"/>
              <a:t>Перегрін</a:t>
            </a:r>
            <a:r>
              <a:rPr lang="ru-RU" dirty="0" smtClean="0"/>
              <a:t> </a:t>
            </a:r>
            <a:r>
              <a:rPr lang="ru-RU" dirty="0" err="1" smtClean="0"/>
              <a:t>Філліпс</a:t>
            </a:r>
            <a:r>
              <a:rPr lang="ru-RU" dirty="0" smtClean="0"/>
              <a:t> </a:t>
            </a:r>
            <a:r>
              <a:rPr lang="ru-RU" dirty="0" err="1" smtClean="0"/>
              <a:t>запатентував</a:t>
            </a:r>
            <a:r>
              <a:rPr lang="ru-RU" dirty="0" smtClean="0"/>
              <a:t> </a:t>
            </a:r>
            <a:r>
              <a:rPr lang="ru-RU" dirty="0" err="1" smtClean="0"/>
              <a:t>контактний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, </a:t>
            </a:r>
            <a:r>
              <a:rPr lang="ru-RU" dirty="0" err="1" smtClean="0"/>
              <a:t>майже</a:t>
            </a:r>
            <a:r>
              <a:rPr lang="ru-RU" dirty="0" smtClean="0"/>
              <a:t> вся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методу.</a:t>
            </a:r>
            <a:endParaRPr lang="ru-RU" dirty="0"/>
          </a:p>
        </p:txBody>
      </p:sp>
      <p:pic>
        <p:nvPicPr>
          <p:cNvPr id="2050" name="Picture 2" descr="C:\Documents and Settings\Пользователь\Рабочий стол\200px-Jabir_ibn_Hayy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357298"/>
            <a:ext cx="3110008" cy="3822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142852"/>
            <a:ext cx="56194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/>
              <a:t>Знаходження</a:t>
            </a:r>
            <a:r>
              <a:rPr lang="ru-RU" sz="4000" b="1" dirty="0" smtClean="0"/>
              <a:t> в </a:t>
            </a:r>
            <a:r>
              <a:rPr lang="ru-RU" sz="4000" b="1" dirty="0" err="1" smtClean="0"/>
              <a:t>природі</a:t>
            </a:r>
            <a:r>
              <a:rPr lang="ru-RU" sz="4000" b="1" dirty="0" smtClean="0"/>
              <a:t>: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857232"/>
            <a:ext cx="2021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/>
              <a:t>1. Земля:</a:t>
            </a:r>
            <a:endParaRPr lang="ru-RU" sz="36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71612"/>
            <a:ext cx="57150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Вільна</a:t>
            </a:r>
            <a:r>
              <a:rPr lang="ru-RU" dirty="0" smtClean="0"/>
              <a:t> </a:t>
            </a:r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В </a:t>
            </a:r>
            <a:r>
              <a:rPr lang="ru-RU" dirty="0" err="1" smtClean="0"/>
              <a:t>атмосфері</a:t>
            </a:r>
            <a:r>
              <a:rPr lang="ru-RU" dirty="0" smtClean="0"/>
              <a:t> вона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при </a:t>
            </a:r>
            <a:r>
              <a:rPr lang="ru-RU" dirty="0" err="1" smtClean="0"/>
              <a:t>згоранні</a:t>
            </a:r>
            <a:r>
              <a:rPr lang="ru-RU" dirty="0" smtClean="0"/>
              <a:t> </a:t>
            </a:r>
            <a:r>
              <a:rPr lang="ru-RU" dirty="0" err="1" smtClean="0"/>
              <a:t>сірковмісних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вулканічних</a:t>
            </a:r>
            <a:r>
              <a:rPr lang="ru-RU" dirty="0" smtClean="0"/>
              <a:t> </a:t>
            </a:r>
            <a:r>
              <a:rPr lang="ru-RU" dirty="0" err="1" smtClean="0"/>
              <a:t>вивержень</a:t>
            </a:r>
            <a:r>
              <a:rPr lang="ru-RU" dirty="0" smtClean="0"/>
              <a:t>. </a:t>
            </a:r>
            <a:r>
              <a:rPr lang="ru-RU" dirty="0" err="1" smtClean="0"/>
              <a:t>Діоксид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окислюється</a:t>
            </a:r>
            <a:r>
              <a:rPr lang="ru-RU" dirty="0" smtClean="0"/>
              <a:t> </a:t>
            </a:r>
            <a:r>
              <a:rPr lang="ru-RU" dirty="0" err="1" smtClean="0"/>
              <a:t>гідроксильними</a:t>
            </a:r>
            <a:r>
              <a:rPr lang="ru-RU" dirty="0" smtClean="0"/>
              <a:t> радикалами та киснем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 </a:t>
            </a:r>
            <a:r>
              <a:rPr lang="ru-RU" dirty="0" err="1" smtClean="0"/>
              <a:t>триоксиду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вступаючи</a:t>
            </a:r>
            <a:r>
              <a:rPr lang="ru-RU" dirty="0" smtClean="0"/>
              <a:t> в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атмосферною </a:t>
            </a:r>
            <a:r>
              <a:rPr lang="ru-RU" dirty="0" err="1" smtClean="0"/>
              <a:t>вологою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smtClean="0"/>
              <a:t>кислоту. У </a:t>
            </a:r>
            <a:r>
              <a:rPr lang="ru-RU" dirty="0" err="1" smtClean="0"/>
              <a:t>кислотних</a:t>
            </a:r>
            <a:r>
              <a:rPr lang="ru-RU" dirty="0" smtClean="0"/>
              <a:t> </a:t>
            </a:r>
            <a:r>
              <a:rPr lang="ru-RU" dirty="0" err="1" smtClean="0"/>
              <a:t>дощах</a:t>
            </a:r>
            <a:r>
              <a:rPr lang="ru-RU" dirty="0" smtClean="0"/>
              <a:t> вона </a:t>
            </a:r>
            <a:r>
              <a:rPr lang="ru-RU" dirty="0" err="1" smtClean="0"/>
              <a:t>виступає</a:t>
            </a:r>
            <a:r>
              <a:rPr lang="ru-RU" dirty="0" smtClean="0"/>
              <a:t> в </a:t>
            </a:r>
            <a:r>
              <a:rPr lang="ru-RU" dirty="0" err="1" smtClean="0"/>
              <a:t>розбавленому</a:t>
            </a:r>
            <a:r>
              <a:rPr lang="ru-RU" dirty="0" smtClean="0"/>
              <a:t> </a:t>
            </a:r>
            <a:r>
              <a:rPr lang="ru-RU" dirty="0" err="1" smtClean="0"/>
              <a:t>виді</a:t>
            </a:r>
            <a:r>
              <a:rPr lang="ru-RU" dirty="0" smtClean="0"/>
              <a:t>.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вулканічних</a:t>
            </a:r>
            <a:r>
              <a:rPr lang="ru-RU" dirty="0" smtClean="0"/>
              <a:t> </a:t>
            </a:r>
            <a:r>
              <a:rPr lang="ru-RU" dirty="0" err="1" smtClean="0"/>
              <a:t>джерелах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сольфатари</a:t>
            </a:r>
            <a:r>
              <a:rPr lang="ru-RU" dirty="0" smtClean="0"/>
              <a:t>.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озеро в </a:t>
            </a:r>
            <a:r>
              <a:rPr lang="ru-RU" dirty="0" err="1" smtClean="0"/>
              <a:t>кратері</a:t>
            </a:r>
            <a:r>
              <a:rPr lang="ru-RU" dirty="0" smtClean="0"/>
              <a:t> вулкана </a:t>
            </a:r>
            <a:r>
              <a:rPr lang="ru-RU" dirty="0" err="1" smtClean="0"/>
              <a:t>Іджен</a:t>
            </a:r>
            <a:r>
              <a:rPr lang="ru-RU" dirty="0" smtClean="0"/>
              <a:t> в </a:t>
            </a:r>
            <a:r>
              <a:rPr lang="ru-RU" dirty="0" err="1" smtClean="0"/>
              <a:t>Індонезії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 </a:t>
            </a:r>
            <a:r>
              <a:rPr lang="ru-RU" dirty="0" err="1" smtClean="0"/>
              <a:t>сульфати</a:t>
            </a:r>
            <a:r>
              <a:rPr lang="ru-RU" dirty="0" smtClean="0"/>
              <a:t>,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 </a:t>
            </a:r>
            <a:r>
              <a:rPr lang="ru-RU" dirty="0" err="1" smtClean="0"/>
              <a:t>мінералів</a:t>
            </a:r>
            <a:r>
              <a:rPr lang="ru-RU" dirty="0" smtClean="0"/>
              <a:t> </a:t>
            </a:r>
            <a:r>
              <a:rPr lang="ru-RU" dirty="0" err="1" smtClean="0"/>
              <a:t>сульфатів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найвідомішими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найважливішими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гіпс</a:t>
            </a:r>
            <a:r>
              <a:rPr lang="ru-RU" dirty="0" smtClean="0"/>
              <a:t> (</a:t>
            </a:r>
            <a:r>
              <a:rPr lang="en-US" dirty="0" smtClean="0"/>
              <a:t>CaSO</a:t>
            </a:r>
            <a:r>
              <a:rPr lang="en-US" baseline="-25000" dirty="0" smtClean="0"/>
              <a:t>4</a:t>
            </a:r>
            <a:r>
              <a:rPr lang="en-US" dirty="0" smtClean="0"/>
              <a:t> · 2 H</a:t>
            </a:r>
            <a:r>
              <a:rPr lang="en-US" baseline="-25000" dirty="0" smtClean="0"/>
              <a:t>2</a:t>
            </a:r>
            <a:r>
              <a:rPr lang="en-US" dirty="0" smtClean="0"/>
              <a:t>O), </a:t>
            </a:r>
            <a:r>
              <a:rPr lang="ru-RU" dirty="0" smtClean="0"/>
              <a:t>барит (</a:t>
            </a:r>
            <a:r>
              <a:rPr lang="en-US" dirty="0" smtClean="0"/>
              <a:t>BaSO</a:t>
            </a:r>
            <a:r>
              <a:rPr lang="en-US" baseline="-25000" dirty="0" smtClean="0"/>
              <a:t>4</a:t>
            </a:r>
            <a:r>
              <a:rPr lang="en-US" dirty="0" smtClean="0"/>
              <a:t>), </a:t>
            </a:r>
            <a:r>
              <a:rPr lang="ru-RU" dirty="0" err="1" smtClean="0"/>
              <a:t>Халькантит</a:t>
            </a:r>
            <a:r>
              <a:rPr lang="ru-RU" dirty="0" smtClean="0"/>
              <a:t>(</a:t>
            </a:r>
            <a:r>
              <a:rPr lang="en-US" dirty="0" smtClean="0"/>
              <a:t>CuSO</a:t>
            </a:r>
            <a:r>
              <a:rPr lang="en-US" baseline="-25000" dirty="0" smtClean="0"/>
              <a:t>4</a:t>
            </a:r>
            <a:r>
              <a:rPr lang="en-US" dirty="0" smtClean="0"/>
              <a:t> · 5 H</a:t>
            </a:r>
            <a:r>
              <a:rPr lang="en-US" baseline="-25000" dirty="0" smtClean="0"/>
              <a:t>2</a:t>
            </a:r>
            <a:r>
              <a:rPr lang="en-US" dirty="0" smtClean="0"/>
              <a:t>O) </a:t>
            </a:r>
            <a:r>
              <a:rPr lang="ru-RU" dirty="0" err="1" smtClean="0"/>
              <a:t>і</a:t>
            </a:r>
            <a:r>
              <a:rPr lang="ru-RU" dirty="0" smtClean="0"/>
              <a:t> глауберова </a:t>
            </a:r>
            <a:r>
              <a:rPr lang="ru-RU" dirty="0" err="1" smtClean="0"/>
              <a:t>сіль</a:t>
            </a:r>
            <a:r>
              <a:rPr lang="ru-RU" dirty="0" smtClean="0"/>
              <a:t> (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 · 10 H</a:t>
            </a:r>
            <a:r>
              <a:rPr lang="en-US" baseline="-25000" dirty="0" smtClean="0"/>
              <a:t>2</a:t>
            </a:r>
            <a:r>
              <a:rPr lang="en-US" dirty="0" smtClean="0"/>
              <a:t>O).</a:t>
            </a:r>
            <a:endParaRPr lang="ru-RU" dirty="0"/>
          </a:p>
        </p:txBody>
      </p:sp>
      <p:pic>
        <p:nvPicPr>
          <p:cNvPr id="3074" name="Picture 2" descr="C:\Documents and Settings\Пользователь\Рабочий стол\200px-Waldschaeden_Erzgebirg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28" y="1571612"/>
            <a:ext cx="3000428" cy="4272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5134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/>
              <a:t>2. </a:t>
            </a:r>
            <a:r>
              <a:rPr lang="ru-RU" sz="2400" i="1" dirty="0" err="1" smtClean="0"/>
              <a:t>Знаходження</a:t>
            </a:r>
            <a:r>
              <a:rPr lang="ru-RU" sz="2400" i="1" dirty="0" smtClean="0"/>
              <a:t> </a:t>
            </a:r>
            <a:r>
              <a:rPr lang="ru-RU" sz="2400" i="1" dirty="0" smtClean="0"/>
              <a:t>поза межами </a:t>
            </a:r>
            <a:r>
              <a:rPr lang="ru-RU" sz="2400" i="1" dirty="0" err="1" smtClean="0"/>
              <a:t>землі</a:t>
            </a:r>
            <a:r>
              <a:rPr lang="ru-RU" sz="2400" i="1" dirty="0" smtClean="0"/>
              <a:t>:</a:t>
            </a:r>
            <a:endParaRPr lang="ru-RU" sz="2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428736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Сірчана</a:t>
            </a:r>
            <a:r>
              <a:rPr lang="ru-RU" dirty="0" smtClean="0"/>
              <a:t> кислота </a:t>
            </a:r>
            <a:r>
              <a:rPr lang="ru-RU" dirty="0" err="1" smtClean="0"/>
              <a:t>знаходиться</a:t>
            </a:r>
            <a:r>
              <a:rPr lang="ru-RU" dirty="0" smtClean="0"/>
              <a:t> за межами </a:t>
            </a:r>
            <a:r>
              <a:rPr lang="ru-RU" dirty="0" err="1" smtClean="0"/>
              <a:t>Землі</a:t>
            </a:r>
            <a:r>
              <a:rPr lang="ru-RU" dirty="0" smtClean="0"/>
              <a:t> в </a:t>
            </a:r>
            <a:r>
              <a:rPr lang="ru-RU" dirty="0" err="1" smtClean="0"/>
              <a:t>верхніх</a:t>
            </a:r>
            <a:r>
              <a:rPr lang="ru-RU" dirty="0" smtClean="0"/>
              <a:t> шарах </a:t>
            </a:r>
            <a:r>
              <a:rPr lang="ru-RU" dirty="0" err="1" smtClean="0"/>
              <a:t>атмосфери</a:t>
            </a:r>
            <a:r>
              <a:rPr lang="ru-RU" dirty="0" smtClean="0"/>
              <a:t> </a:t>
            </a:r>
            <a:r>
              <a:rPr lang="ru-RU" dirty="0" err="1" smtClean="0"/>
              <a:t>Венери</a:t>
            </a:r>
            <a:r>
              <a:rPr lang="ru-RU" dirty="0" smtClean="0"/>
              <a:t>. Вона </a:t>
            </a:r>
            <a:r>
              <a:rPr lang="ru-RU" dirty="0" err="1" smtClean="0"/>
              <a:t>утворюється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 </a:t>
            </a:r>
            <a:r>
              <a:rPr lang="ru-RU" dirty="0" err="1" smtClean="0"/>
              <a:t>фотохімічних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 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води,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 </a:t>
            </a:r>
            <a:r>
              <a:rPr lang="ru-RU" dirty="0" err="1" smtClean="0"/>
              <a:t>краплі</a:t>
            </a:r>
            <a:r>
              <a:rPr lang="ru-RU" dirty="0" smtClean="0"/>
              <a:t> 80-85% </a:t>
            </a:r>
            <a:r>
              <a:rPr lang="ru-RU" dirty="0" err="1" smtClean="0"/>
              <a:t>кислоти</a:t>
            </a:r>
            <a:r>
              <a:rPr lang="ru-RU" dirty="0" smtClean="0"/>
              <a:t>.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шарах, кислота </a:t>
            </a:r>
            <a:r>
              <a:rPr lang="ru-RU" dirty="0" err="1" smtClean="0"/>
              <a:t>розпадається</a:t>
            </a:r>
            <a:r>
              <a:rPr lang="ru-RU" dirty="0" smtClean="0"/>
              <a:t> через </a:t>
            </a:r>
            <a:r>
              <a:rPr lang="ru-RU" dirty="0" err="1" smtClean="0"/>
              <a:t>високі</a:t>
            </a:r>
            <a:r>
              <a:rPr lang="ru-RU" dirty="0" smtClean="0"/>
              <a:t> </a:t>
            </a:r>
            <a:r>
              <a:rPr lang="ru-RU" dirty="0" err="1" smtClean="0"/>
              <a:t>температури</a:t>
            </a:r>
            <a:r>
              <a:rPr lang="ru-RU" dirty="0" smtClean="0"/>
              <a:t> </a:t>
            </a:r>
            <a:r>
              <a:rPr lang="ru-RU" dirty="0" err="1" smtClean="0"/>
              <a:t>знову</a:t>
            </a:r>
            <a:r>
              <a:rPr lang="ru-RU" dirty="0" smtClean="0"/>
              <a:t> на </a:t>
            </a:r>
            <a:r>
              <a:rPr lang="ru-RU" dirty="0" err="1" smtClean="0"/>
              <a:t>діоксид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 воду,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піднімаючись</a:t>
            </a:r>
            <a:r>
              <a:rPr lang="ru-RU" dirty="0" smtClean="0"/>
              <a:t> догори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сірчану</a:t>
            </a:r>
            <a:r>
              <a:rPr lang="ru-RU" dirty="0" smtClean="0"/>
              <a:t> кислоту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Інфрачервоні</a:t>
            </a:r>
            <a:r>
              <a:rPr lang="ru-RU" dirty="0" smtClean="0"/>
              <a:t> </a:t>
            </a:r>
            <a:r>
              <a:rPr lang="ru-RU" dirty="0" err="1" smtClean="0"/>
              <a:t>спектри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 </a:t>
            </a:r>
            <a:r>
              <a:rPr lang="ru-RU" dirty="0" err="1" smtClean="0"/>
              <a:t>апаратом</a:t>
            </a:r>
            <a:r>
              <a:rPr lang="ru-RU" dirty="0" smtClean="0"/>
              <a:t> </a:t>
            </a:r>
            <a:r>
              <a:rPr lang="ru-RU" dirty="0" err="1" smtClean="0"/>
              <a:t>Галілео</a:t>
            </a:r>
            <a:r>
              <a:rPr lang="ru-RU" dirty="0" smtClean="0"/>
              <a:t> </a:t>
            </a:r>
            <a:r>
              <a:rPr lang="ru-RU" dirty="0" err="1" smtClean="0"/>
              <a:t>показують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поглинань</a:t>
            </a:r>
            <a:r>
              <a:rPr lang="ru-RU" dirty="0" smtClean="0"/>
              <a:t> на </a:t>
            </a:r>
            <a:r>
              <a:rPr lang="ru-RU" dirty="0" err="1" smtClean="0"/>
              <a:t>супутнику</a:t>
            </a:r>
            <a:r>
              <a:rPr lang="ru-RU" dirty="0" smtClean="0"/>
              <a:t> 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віднесені</a:t>
            </a:r>
            <a:r>
              <a:rPr lang="ru-RU" dirty="0" smtClean="0"/>
              <a:t> до одного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гідратів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Documents and Settings\Пользователь\Рабочий стол\150px-Venus_clouds_Galileo_Color_PIA001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785926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1670" y="285728"/>
            <a:ext cx="42982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/>
              <a:t>Виробництво</a:t>
            </a:r>
            <a:r>
              <a:rPr lang="ru-RU" sz="5400" dirty="0" smtClean="0"/>
              <a:t>:</a:t>
            </a:r>
            <a:endParaRPr lang="ru-RU" sz="5400" dirty="0"/>
          </a:p>
        </p:txBody>
      </p:sp>
      <p:pic>
        <p:nvPicPr>
          <p:cNvPr id="7171" name="Picture 3" descr="\mathrm{S + O_2 \longrightarrow SO_2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2428868"/>
            <a:ext cx="2643206" cy="337855"/>
          </a:xfrm>
          <a:prstGeom prst="rect">
            <a:avLst/>
          </a:prstGeom>
          <a:noFill/>
        </p:spPr>
      </p:pic>
      <p:pic>
        <p:nvPicPr>
          <p:cNvPr id="7172" name="Picture 4" descr="\mathrm{2\ ZnS + 3\ O_2 \longrightarrow 2\ ZnO + 2\ SO_2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572008"/>
            <a:ext cx="7160609" cy="42862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44" y="1214422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Сировиною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елементарна</a:t>
            </a:r>
            <a:r>
              <a:rPr lang="ru-RU" dirty="0" smtClean="0"/>
              <a:t> </a:t>
            </a:r>
            <a:r>
              <a:rPr lang="ru-RU" dirty="0" err="1" smtClean="0"/>
              <a:t>сірка</a:t>
            </a:r>
            <a:r>
              <a:rPr lang="ru-RU" dirty="0" smtClean="0"/>
              <a:t> яку </a:t>
            </a:r>
            <a:r>
              <a:rPr lang="ru-RU" dirty="0" err="1" smtClean="0"/>
              <a:t>отримують</a:t>
            </a:r>
            <a:r>
              <a:rPr lang="ru-RU" dirty="0" smtClean="0"/>
              <a:t> в </a:t>
            </a:r>
            <a:r>
              <a:rPr lang="ru-RU" dirty="0" err="1" smtClean="0"/>
              <a:t>величезних</a:t>
            </a:r>
            <a:r>
              <a:rPr lang="ru-RU" dirty="0" smtClean="0"/>
              <a:t> </a:t>
            </a:r>
            <a:r>
              <a:rPr lang="ru-RU" dirty="0" err="1" smtClean="0"/>
              <a:t>кільскостях</a:t>
            </a:r>
            <a:r>
              <a:rPr lang="ru-RU" dirty="0" smtClean="0"/>
              <a:t> на </a:t>
            </a:r>
            <a:r>
              <a:rPr lang="ru-RU" dirty="0" err="1" smtClean="0"/>
              <a:t>нафто</a:t>
            </a:r>
            <a:r>
              <a:rPr lang="ru-RU" dirty="0" smtClean="0"/>
              <a:t>- та </a:t>
            </a:r>
            <a:r>
              <a:rPr lang="ru-RU" dirty="0" err="1" smtClean="0"/>
              <a:t>газовопереробних</a:t>
            </a:r>
            <a:r>
              <a:rPr lang="ru-RU" dirty="0" smtClean="0"/>
              <a:t> заводах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сірководню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як </a:t>
            </a:r>
            <a:r>
              <a:rPr lang="ru-RU" dirty="0" err="1" smtClean="0"/>
              <a:t>процес</a:t>
            </a:r>
            <a:r>
              <a:rPr lang="ru-RU" dirty="0" smtClean="0"/>
              <a:t> Клауса.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сірку</a:t>
            </a:r>
            <a:r>
              <a:rPr lang="ru-RU" dirty="0" smtClean="0"/>
              <a:t> </a:t>
            </a:r>
            <a:r>
              <a:rPr lang="ru-RU" dirty="0" err="1" smtClean="0"/>
              <a:t>оксилюють</a:t>
            </a:r>
            <a:r>
              <a:rPr lang="ru-RU" dirty="0" smtClean="0"/>
              <a:t> до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786058"/>
            <a:ext cx="2405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киснем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500438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smtClean="0"/>
              <a:t>одним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виплавлення</a:t>
            </a:r>
            <a:r>
              <a:rPr lang="ru-RU" dirty="0" smtClean="0"/>
              <a:t> руд,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 </a:t>
            </a:r>
            <a:r>
              <a:rPr lang="ru-RU" dirty="0" err="1" smtClean="0"/>
              <a:t>сірку</a:t>
            </a:r>
            <a:r>
              <a:rPr lang="ru-RU" dirty="0" smtClean="0"/>
              <a:t>. Прикладами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мідні</a:t>
            </a:r>
            <a:r>
              <a:rPr lang="ru-RU" dirty="0" smtClean="0"/>
              <a:t>, </a:t>
            </a:r>
            <a:r>
              <a:rPr lang="ru-RU" dirty="0" err="1" smtClean="0"/>
              <a:t>цинкові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свинцові</a:t>
            </a:r>
            <a:r>
              <a:rPr lang="ru-RU" dirty="0" smtClean="0"/>
              <a:t> </a:t>
            </a:r>
            <a:r>
              <a:rPr lang="ru-RU" dirty="0" err="1" smtClean="0"/>
              <a:t>сульфіди</a:t>
            </a:r>
            <a:r>
              <a:rPr lang="ru-RU" dirty="0" smtClean="0"/>
              <a:t>. </a:t>
            </a:r>
            <a:r>
              <a:rPr lang="ru-RU" dirty="0" err="1" smtClean="0"/>
              <a:t>Діоксид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при </a:t>
            </a:r>
            <a:r>
              <a:rPr lang="ru-RU" dirty="0" err="1" smtClean="0"/>
              <a:t>випаленні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киснем </a:t>
            </a:r>
            <a:r>
              <a:rPr lang="ru-RU" dirty="0" err="1" smtClean="0"/>
              <a:t>повітря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143512"/>
            <a:ext cx="3924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випалу</a:t>
            </a:r>
            <a:r>
              <a:rPr lang="ru-RU" dirty="0" smtClean="0"/>
              <a:t> </a:t>
            </a:r>
            <a:r>
              <a:rPr lang="ru-RU" dirty="0" err="1" smtClean="0"/>
              <a:t>сульфіду</a:t>
            </a:r>
            <a:r>
              <a:rPr lang="ru-RU" dirty="0" smtClean="0"/>
              <a:t> цинку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4857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1999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випалено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3 </a:t>
            </a:r>
            <a:r>
              <a:rPr lang="ru-RU" dirty="0" err="1" smtClean="0"/>
              <a:t>млн</a:t>
            </a:r>
            <a:r>
              <a:rPr lang="ru-RU" dirty="0" smtClean="0"/>
              <a:t> тонн </a:t>
            </a:r>
            <a:r>
              <a:rPr lang="ru-RU" dirty="0" err="1" smtClean="0"/>
              <a:t>піриту</a:t>
            </a:r>
            <a:r>
              <a:rPr lang="ru-RU" dirty="0" smtClean="0"/>
              <a:t> 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В </a:t>
            </a:r>
            <a:r>
              <a:rPr lang="ru-RU" dirty="0" err="1" smtClean="0"/>
              <a:t>Азії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цифра </a:t>
            </a:r>
            <a:r>
              <a:rPr lang="ru-RU" dirty="0" err="1" smtClean="0"/>
              <a:t>більша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запаси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. Для </a:t>
            </a:r>
            <a:r>
              <a:rPr lang="ru-RU" dirty="0" err="1" smtClean="0"/>
              <a:t>бідних</a:t>
            </a:r>
            <a:r>
              <a:rPr lang="ru-RU" dirty="0" smtClean="0"/>
              <a:t> ресурсами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 </a:t>
            </a:r>
            <a:r>
              <a:rPr lang="ru-RU" dirty="0" err="1" smtClean="0"/>
              <a:t>сульфідних</a:t>
            </a:r>
            <a:r>
              <a:rPr lang="ru-RU" dirty="0" smtClean="0"/>
              <a:t> руд,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Мюллера-Кюне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діоксид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при </a:t>
            </a:r>
            <a:r>
              <a:rPr lang="ru-RU" dirty="0" err="1" smtClean="0"/>
              <a:t>випаленні</a:t>
            </a:r>
            <a:r>
              <a:rPr lang="ru-RU" dirty="0" smtClean="0"/>
              <a:t> </a:t>
            </a:r>
            <a:r>
              <a:rPr lang="ru-RU" dirty="0" err="1" smtClean="0"/>
              <a:t>гіпсу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вугілля</a:t>
            </a:r>
            <a:r>
              <a:rPr lang="ru-RU" dirty="0" smtClean="0"/>
              <a:t> в </a:t>
            </a:r>
            <a:r>
              <a:rPr lang="ru-RU" dirty="0" err="1" smtClean="0"/>
              <a:t>печі</a:t>
            </a:r>
            <a:r>
              <a:rPr lang="ru-RU" dirty="0" smtClean="0"/>
              <a:t>.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прибутковішим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піч</a:t>
            </a:r>
            <a:r>
              <a:rPr lang="ru-RU" dirty="0" smtClean="0"/>
              <a:t> </a:t>
            </a:r>
            <a:r>
              <a:rPr lang="ru-RU" dirty="0" err="1" smtClean="0"/>
              <a:t>додавати</a:t>
            </a:r>
            <a:r>
              <a:rPr lang="ru-RU" dirty="0" smtClean="0"/>
              <a:t> </a:t>
            </a:r>
            <a:r>
              <a:rPr lang="ru-RU" dirty="0" err="1" smtClean="0"/>
              <a:t>пісок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глину для </a:t>
            </a:r>
            <a:r>
              <a:rPr lang="ru-RU" dirty="0" err="1" smtClean="0"/>
              <a:t>утворення</a:t>
            </a:r>
            <a:r>
              <a:rPr lang="ru-RU" dirty="0" smtClean="0"/>
              <a:t> цементу як </a:t>
            </a:r>
            <a:r>
              <a:rPr lang="ru-RU" dirty="0" err="1" smtClean="0"/>
              <a:t>побічного</a:t>
            </a:r>
            <a:r>
              <a:rPr lang="ru-RU" dirty="0" smtClean="0"/>
              <a:t> продукту. Для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потребується</a:t>
            </a:r>
            <a:r>
              <a:rPr lang="ru-RU" dirty="0" smtClean="0"/>
              <a:t> </a:t>
            </a:r>
            <a:r>
              <a:rPr lang="ru-RU" dirty="0" err="1" smtClean="0"/>
              <a:t>сірчаний</a:t>
            </a:r>
            <a:r>
              <a:rPr lang="ru-RU" dirty="0" smtClean="0"/>
              <a:t> </a:t>
            </a:r>
            <a:r>
              <a:rPr lang="ru-RU" dirty="0" err="1" smtClean="0"/>
              <a:t>ангідрид</a:t>
            </a:r>
            <a:r>
              <a:rPr lang="ru-RU" dirty="0" smtClean="0"/>
              <a:t>. </a:t>
            </a:r>
            <a:r>
              <a:rPr lang="ru-RU" dirty="0" err="1" smtClean="0"/>
              <a:t>Прямої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в </a:t>
            </a:r>
            <a:r>
              <a:rPr lang="ru-RU" dirty="0" err="1" smtClean="0"/>
              <a:t>триоксид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не </a:t>
            </a:r>
            <a:r>
              <a:rPr lang="ru-RU" dirty="0" err="1" smtClean="0"/>
              <a:t>існує</a:t>
            </a:r>
            <a:r>
              <a:rPr lang="ru-RU" dirty="0" smtClean="0"/>
              <a:t>, так як </a:t>
            </a:r>
            <a:r>
              <a:rPr lang="ru-RU" dirty="0" err="1" smtClean="0"/>
              <a:t>рівновага</a:t>
            </a:r>
            <a:r>
              <a:rPr lang="ru-RU" dirty="0" smtClean="0"/>
              <a:t> </a:t>
            </a:r>
            <a:r>
              <a:rPr lang="ru-RU" dirty="0" err="1" smtClean="0"/>
              <a:t>лежить</a:t>
            </a:r>
            <a:r>
              <a:rPr lang="ru-RU" dirty="0" smtClean="0"/>
              <a:t> на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триоксида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. Тому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 </a:t>
            </a:r>
            <a:r>
              <a:rPr lang="ru-RU" dirty="0" err="1" smtClean="0"/>
              <a:t>каталізатори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8" name="Picture 6" descr="\mathrm{2 \ SO_2 + O_2 \ \rightleftharpoons \ 2 \ SO_3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429264"/>
            <a:ext cx="3429024" cy="30680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5720" y="6000768"/>
            <a:ext cx="410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Окиснення</a:t>
            </a:r>
            <a:r>
              <a:rPr lang="ru-RU" dirty="0" smtClean="0"/>
              <a:t>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 до </a:t>
            </a:r>
            <a:r>
              <a:rPr lang="ru-RU" dirty="0" err="1" smtClean="0"/>
              <a:t>триоксиду</a:t>
            </a:r>
            <a:endParaRPr lang="ru-RU" dirty="0"/>
          </a:p>
        </p:txBody>
      </p:sp>
      <p:pic>
        <p:nvPicPr>
          <p:cNvPr id="8199" name="Picture 7" descr="C:\Documents and Settings\Пользователь\Рабочий стол\200px-DiagrammSchwefelsäureproduktion_d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714488"/>
            <a:ext cx="414340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Триоксид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 не </a:t>
            </a:r>
            <a:r>
              <a:rPr lang="ru-RU" dirty="0" err="1" smtClean="0"/>
              <a:t>розбавляється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вводять</a:t>
            </a:r>
            <a:r>
              <a:rPr lang="ru-RU" dirty="0" smtClean="0"/>
              <a:t> у </a:t>
            </a:r>
            <a:r>
              <a:rPr lang="ru-RU" dirty="0" err="1" smtClean="0"/>
              <a:t>концентровану</a:t>
            </a:r>
            <a:r>
              <a:rPr lang="ru-RU" dirty="0" smtClean="0"/>
              <a:t> </a:t>
            </a:r>
            <a:r>
              <a:rPr lang="ru-RU" dirty="0" err="1" smtClean="0"/>
              <a:t>сірчану</a:t>
            </a:r>
            <a:r>
              <a:rPr lang="ru-RU" dirty="0" smtClean="0"/>
              <a:t> кислоту,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— олеумом. </a:t>
            </a:r>
            <a:r>
              <a:rPr lang="ru-RU" dirty="0" err="1" smtClean="0"/>
              <a:t>Потім</a:t>
            </a:r>
            <a:r>
              <a:rPr lang="ru-RU" dirty="0" smtClean="0"/>
              <a:t> олеум </a:t>
            </a:r>
            <a:r>
              <a:rPr lang="ru-RU" dirty="0" err="1" smtClean="0"/>
              <a:t>розчиняють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воді</a:t>
            </a:r>
            <a:r>
              <a:rPr lang="ru-RU" dirty="0" smtClean="0"/>
              <a:t> до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\mathrm{SO_3 + H_2SO_4 \longrightarrow H_2S_2O_7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1" y="1357298"/>
            <a:ext cx="6072230" cy="571504"/>
          </a:xfrm>
          <a:prstGeom prst="rect">
            <a:avLst/>
          </a:prstGeom>
          <a:noFill/>
        </p:spPr>
      </p:pic>
      <p:pic>
        <p:nvPicPr>
          <p:cNvPr id="9219" name="Picture 3" descr="\mathrm{H_2S_2O_7 + H_2O \longrightarrow 2\ H_2SO_4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786058"/>
            <a:ext cx="6695328" cy="5000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200024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Розчинення</a:t>
            </a:r>
            <a:r>
              <a:rPr lang="ru-RU" dirty="0" smtClean="0"/>
              <a:t> </a:t>
            </a:r>
            <a:r>
              <a:rPr lang="ru-RU" dirty="0" err="1" smtClean="0"/>
              <a:t>сірчаного</a:t>
            </a:r>
            <a:r>
              <a:rPr lang="ru-RU" dirty="0" smtClean="0"/>
              <a:t> </a:t>
            </a:r>
            <a:r>
              <a:rPr lang="ru-RU" dirty="0" err="1" smtClean="0"/>
              <a:t>ангідриту</a:t>
            </a:r>
            <a:r>
              <a:rPr lang="ru-RU" dirty="0" smtClean="0"/>
              <a:t> в </a:t>
            </a:r>
            <a:r>
              <a:rPr lang="ru-RU" dirty="0" err="1" smtClean="0"/>
              <a:t>концентрованій</a:t>
            </a:r>
            <a:r>
              <a:rPr lang="ru-RU" dirty="0" smtClean="0"/>
              <a:t> </a:t>
            </a:r>
            <a:r>
              <a:rPr lang="ru-RU" dirty="0" err="1" smtClean="0"/>
              <a:t>сірчаній</a:t>
            </a:r>
            <a:r>
              <a:rPr lang="ru-RU" dirty="0" smtClean="0"/>
              <a:t> </a:t>
            </a:r>
            <a:r>
              <a:rPr lang="ru-RU" dirty="0" err="1" smtClean="0"/>
              <a:t>кислоті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дисульфатної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571876"/>
            <a:ext cx="416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Розчинення</a:t>
            </a:r>
            <a:r>
              <a:rPr lang="ru-RU" dirty="0" smtClean="0"/>
              <a:t> </a:t>
            </a:r>
            <a:r>
              <a:rPr lang="ru-RU" dirty="0" err="1" smtClean="0"/>
              <a:t>дисульфатної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4500570"/>
            <a:ext cx="30718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зросло</a:t>
            </a:r>
            <a:r>
              <a:rPr lang="ru-RU" dirty="0" smtClean="0"/>
              <a:t> в основному в </a:t>
            </a:r>
            <a:r>
              <a:rPr lang="ru-RU" dirty="0" err="1" smtClean="0"/>
              <a:t>Китаї</a:t>
            </a:r>
            <a:r>
              <a:rPr lang="ru-RU" dirty="0" smtClean="0"/>
              <a:t>, у той час як в 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скоротилося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20" name="Picture 4" descr="C:\Documents and Settings\Пользователь\Рабочий стол\200px-Sulphuric_acid_96_percent_extra_p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3643314"/>
            <a:ext cx="2071702" cy="2921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311</Words>
  <Application>Microsoft Office PowerPoint</Application>
  <PresentationFormat>Экран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5</cp:revision>
  <dcterms:modified xsi:type="dcterms:W3CDTF">2012-12-23T12:02:38Z</dcterms:modified>
</cp:coreProperties>
</file>