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F36BF3-3EE0-481C-9C02-D070A8FFAD83}" type="doc">
      <dgm:prSet loTypeId="urn:microsoft.com/office/officeart/2005/8/layout/hierarchy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BE22897-E1DB-4823-AF4F-FB9D0B560FA6}">
      <dgm:prSet phldrT="[Текст]"/>
      <dgm:spPr/>
      <dgm:t>
        <a:bodyPr/>
        <a:lstStyle/>
        <a:p>
          <a:r>
            <a:rPr lang="uk-UA" dirty="0" smtClean="0"/>
            <a:t>блискуче</a:t>
          </a:r>
          <a:endParaRPr lang="ru-RU" dirty="0"/>
        </a:p>
      </dgm:t>
    </dgm:pt>
    <dgm:pt modelId="{E9105A0C-CF29-4AB0-A21A-560358A089FC}" type="parTrans" cxnId="{50B66D53-BC22-4696-A2DB-448A13899615}">
      <dgm:prSet/>
      <dgm:spPr/>
      <dgm:t>
        <a:bodyPr/>
        <a:lstStyle/>
        <a:p>
          <a:endParaRPr lang="ru-RU"/>
        </a:p>
      </dgm:t>
    </dgm:pt>
    <dgm:pt modelId="{A701A2AF-D625-422A-997A-9D5A64C5478F}" type="sibTrans" cxnId="{50B66D53-BC22-4696-A2DB-448A13899615}">
      <dgm:prSet/>
      <dgm:spPr/>
      <dgm:t>
        <a:bodyPr/>
        <a:lstStyle/>
        <a:p>
          <a:endParaRPr lang="ru-RU"/>
        </a:p>
      </dgm:t>
    </dgm:pt>
    <dgm:pt modelId="{91FF3187-DC6D-4523-BEE0-88A92F4D5164}">
      <dgm:prSet phldrT="[Текст]"/>
      <dgm:spPr/>
      <dgm:t>
        <a:bodyPr/>
        <a:lstStyle/>
        <a:p>
          <a:r>
            <a:rPr lang="uk-UA" dirty="0" err="1" smtClean="0"/>
            <a:t>напівблискуче</a:t>
          </a:r>
          <a:endParaRPr lang="ru-RU" dirty="0"/>
        </a:p>
      </dgm:t>
    </dgm:pt>
    <dgm:pt modelId="{1A12584D-6570-4C16-8F32-411C9C747E43}" type="parTrans" cxnId="{69F30B75-2F94-43CC-BF12-6D91E9F41260}">
      <dgm:prSet/>
      <dgm:spPr/>
      <dgm:t>
        <a:bodyPr/>
        <a:lstStyle/>
        <a:p>
          <a:endParaRPr lang="ru-RU"/>
        </a:p>
      </dgm:t>
    </dgm:pt>
    <dgm:pt modelId="{4936E2F8-687C-4767-95D4-81493F52569C}" type="sibTrans" cxnId="{69F30B75-2F94-43CC-BF12-6D91E9F41260}">
      <dgm:prSet/>
      <dgm:spPr/>
      <dgm:t>
        <a:bodyPr/>
        <a:lstStyle/>
        <a:p>
          <a:endParaRPr lang="ru-RU"/>
        </a:p>
      </dgm:t>
    </dgm:pt>
    <dgm:pt modelId="{AB534E9B-15D7-457C-A602-7E5087372385}">
      <dgm:prSet phldrT="[Текст]"/>
      <dgm:spPr/>
      <dgm:t>
        <a:bodyPr/>
        <a:lstStyle/>
        <a:p>
          <a:r>
            <a:rPr lang="uk-UA" dirty="0" smtClean="0"/>
            <a:t>матове</a:t>
          </a:r>
          <a:endParaRPr lang="ru-RU" dirty="0"/>
        </a:p>
      </dgm:t>
    </dgm:pt>
    <dgm:pt modelId="{424658B5-D905-434A-BEB0-867DCAFDB550}" type="parTrans" cxnId="{B57F4763-BAC5-437F-AA75-AEDE4DBD6702}">
      <dgm:prSet/>
      <dgm:spPr/>
      <dgm:t>
        <a:bodyPr/>
        <a:lstStyle/>
        <a:p>
          <a:endParaRPr lang="ru-RU"/>
        </a:p>
      </dgm:t>
    </dgm:pt>
    <dgm:pt modelId="{9D57D966-02C1-4616-990E-8E769BDFAEE8}" type="sibTrans" cxnId="{B57F4763-BAC5-437F-AA75-AEDE4DBD6702}">
      <dgm:prSet/>
      <dgm:spPr/>
      <dgm:t>
        <a:bodyPr/>
        <a:lstStyle/>
        <a:p>
          <a:endParaRPr lang="ru-RU"/>
        </a:p>
      </dgm:t>
    </dgm:pt>
    <dgm:pt modelId="{AEF4D50F-E007-4870-A28F-BB5D857164F0}">
      <dgm:prSet phldrT="[Текст]"/>
      <dgm:spPr/>
      <dgm:t>
        <a:bodyPr/>
        <a:lstStyle/>
        <a:p>
          <a:r>
            <a:rPr lang="uk-UA" dirty="0" err="1" smtClean="0"/>
            <a:t>напівматове</a:t>
          </a:r>
          <a:endParaRPr lang="ru-RU" dirty="0"/>
        </a:p>
      </dgm:t>
    </dgm:pt>
    <dgm:pt modelId="{A58ED78F-94F3-4ED4-B172-0DC9F2684010}" type="parTrans" cxnId="{5BEA6DA6-52EC-4C46-B6A8-FE17D99F08F4}">
      <dgm:prSet/>
      <dgm:spPr/>
      <dgm:t>
        <a:bodyPr/>
        <a:lstStyle/>
        <a:p>
          <a:endParaRPr lang="ru-RU"/>
        </a:p>
      </dgm:t>
    </dgm:pt>
    <dgm:pt modelId="{4915864C-C92F-4710-AD34-01B81EDDA012}" type="sibTrans" cxnId="{5BEA6DA6-52EC-4C46-B6A8-FE17D99F08F4}">
      <dgm:prSet/>
      <dgm:spPr/>
      <dgm:t>
        <a:bodyPr/>
        <a:lstStyle/>
        <a:p>
          <a:endParaRPr lang="ru-RU"/>
        </a:p>
      </dgm:t>
    </dgm:pt>
    <dgm:pt modelId="{5CB68592-AB66-4E00-AA19-93161CCFC20D}">
      <dgm:prSet/>
      <dgm:spPr/>
      <dgm:t>
        <a:bodyPr/>
        <a:lstStyle/>
        <a:p>
          <a:r>
            <a:rPr lang="uk-UA" dirty="0" smtClean="0"/>
            <a:t>Кам'яне вугілля розділяють</a:t>
          </a:r>
          <a:endParaRPr lang="ru-RU" dirty="0"/>
        </a:p>
      </dgm:t>
    </dgm:pt>
    <dgm:pt modelId="{B02D53AA-5D52-4ADB-A660-622347283168}" type="parTrans" cxnId="{E35738CA-1FF3-4CB5-8ED4-C9C4BFB3B07D}">
      <dgm:prSet/>
      <dgm:spPr/>
      <dgm:t>
        <a:bodyPr/>
        <a:lstStyle/>
        <a:p>
          <a:endParaRPr lang="ru-RU"/>
        </a:p>
      </dgm:t>
    </dgm:pt>
    <dgm:pt modelId="{F972F644-10D6-4C63-9BEB-B5F0B25975DE}" type="sibTrans" cxnId="{E35738CA-1FF3-4CB5-8ED4-C9C4BFB3B07D}">
      <dgm:prSet/>
      <dgm:spPr/>
      <dgm:t>
        <a:bodyPr/>
        <a:lstStyle/>
        <a:p>
          <a:endParaRPr lang="ru-RU"/>
        </a:p>
      </dgm:t>
    </dgm:pt>
    <dgm:pt modelId="{17127989-AE2C-4D50-AA5D-5F9B39D1251B}" type="pres">
      <dgm:prSet presAssocID="{A5F36BF3-3EE0-481C-9C02-D070A8FFAD8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FF6976-F93A-4A7E-8424-D5097A782EC1}" type="pres">
      <dgm:prSet presAssocID="{FBE22897-E1DB-4823-AF4F-FB9D0B560FA6}" presName="vertOne" presStyleCnt="0"/>
      <dgm:spPr/>
    </dgm:pt>
    <dgm:pt modelId="{2A5FF0A8-C0CA-4D24-8E03-7E569926F7E1}" type="pres">
      <dgm:prSet presAssocID="{FBE22897-E1DB-4823-AF4F-FB9D0B560FA6}" presName="txOne" presStyleLbl="node0" presStyleIdx="0" presStyleCnt="2" custScaleX="48312" custScaleY="96374" custLinFactY="100000" custLinFactNeighborX="-28203" custLinFactNeighborY="1022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14675F-08F4-4FD4-B8E6-1D5823A0F583}" type="pres">
      <dgm:prSet presAssocID="{FBE22897-E1DB-4823-AF4F-FB9D0B560FA6}" presName="parTransOne" presStyleCnt="0"/>
      <dgm:spPr/>
    </dgm:pt>
    <dgm:pt modelId="{6E9384AD-9802-4E26-9E35-A8CF0B1D5B88}" type="pres">
      <dgm:prSet presAssocID="{FBE22897-E1DB-4823-AF4F-FB9D0B560FA6}" presName="horzOne" presStyleCnt="0"/>
      <dgm:spPr/>
    </dgm:pt>
    <dgm:pt modelId="{74E291F9-415A-4CD7-8E56-2B2ABDD0F306}" type="pres">
      <dgm:prSet presAssocID="{91FF3187-DC6D-4523-BEE0-88A92F4D5164}" presName="vertTwo" presStyleCnt="0"/>
      <dgm:spPr/>
    </dgm:pt>
    <dgm:pt modelId="{779FD388-E058-49EB-8CBD-A762212D5C56}" type="pres">
      <dgm:prSet presAssocID="{91FF3187-DC6D-4523-BEE0-88A92F4D5164}" presName="txTwo" presStyleLbl="node2" presStyleIdx="0" presStyleCnt="2" custLinFactY="6226" custLinFactNeighborX="-198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6387E9-96A1-4C6E-BB4C-8383CE9BDE65}" type="pres">
      <dgm:prSet presAssocID="{91FF3187-DC6D-4523-BEE0-88A92F4D5164}" presName="horzTwo" presStyleCnt="0"/>
      <dgm:spPr/>
    </dgm:pt>
    <dgm:pt modelId="{CD9A09EE-7221-4A5A-8536-85701AF55E9B}" type="pres">
      <dgm:prSet presAssocID="{4936E2F8-687C-4767-95D4-81493F52569C}" presName="sibSpaceTwo" presStyleCnt="0"/>
      <dgm:spPr/>
    </dgm:pt>
    <dgm:pt modelId="{5127B687-A4D2-487D-A567-9CB2DC4F9ADF}" type="pres">
      <dgm:prSet presAssocID="{AB534E9B-15D7-457C-A602-7E5087372385}" presName="vertTwo" presStyleCnt="0"/>
      <dgm:spPr/>
    </dgm:pt>
    <dgm:pt modelId="{36CCA095-339D-4B66-A2D3-4D878ECC7A78}" type="pres">
      <dgm:prSet presAssocID="{AB534E9B-15D7-457C-A602-7E5087372385}" presName="txTwo" presStyleLbl="node2" presStyleIdx="1" presStyleCnt="2" custLinFactNeighborX="945" custLinFactNeighborY="7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9970B7-E0C9-4361-87EC-D1CF2B0204B8}" type="pres">
      <dgm:prSet presAssocID="{AB534E9B-15D7-457C-A602-7E5087372385}" presName="parTransTwo" presStyleCnt="0"/>
      <dgm:spPr/>
    </dgm:pt>
    <dgm:pt modelId="{FD112D7F-588F-442A-A8E5-D0D8B38DF131}" type="pres">
      <dgm:prSet presAssocID="{AB534E9B-15D7-457C-A602-7E5087372385}" presName="horzTwo" presStyleCnt="0"/>
      <dgm:spPr/>
    </dgm:pt>
    <dgm:pt modelId="{72E0F6FD-4450-47A5-9EFC-FCF2B75F7304}" type="pres">
      <dgm:prSet presAssocID="{AEF4D50F-E007-4870-A28F-BB5D857164F0}" presName="vertThree" presStyleCnt="0"/>
      <dgm:spPr/>
    </dgm:pt>
    <dgm:pt modelId="{920ECEA0-A2D2-4D4A-89A1-D6B97A139F7A}" type="pres">
      <dgm:prSet presAssocID="{AEF4D50F-E007-4870-A28F-BB5D857164F0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2FA30E-E2F3-4BDA-BD5B-49EBE956701B}" type="pres">
      <dgm:prSet presAssocID="{AEF4D50F-E007-4870-A28F-BB5D857164F0}" presName="horzThree" presStyleCnt="0"/>
      <dgm:spPr/>
    </dgm:pt>
    <dgm:pt modelId="{7799B944-462D-4EE3-98D8-32B87DD257E5}" type="pres">
      <dgm:prSet presAssocID="{A701A2AF-D625-422A-997A-9D5A64C5478F}" presName="sibSpaceOne" presStyleCnt="0"/>
      <dgm:spPr/>
    </dgm:pt>
    <dgm:pt modelId="{56AEBAE9-1142-4FFE-AED0-3F8394AEDBAC}" type="pres">
      <dgm:prSet presAssocID="{5CB68592-AB66-4E00-AA19-93161CCFC20D}" presName="vertOne" presStyleCnt="0"/>
      <dgm:spPr/>
    </dgm:pt>
    <dgm:pt modelId="{D0D83D4E-9D78-4CB1-87FD-919843E66F09}" type="pres">
      <dgm:prSet presAssocID="{5CB68592-AB66-4E00-AA19-93161CCFC20D}" presName="txOne" presStyleLbl="node0" presStyleIdx="1" presStyleCnt="2" custScaleX="130242" custLinFactX="-80266" custLinFactNeighborX="-100000" custLinFactNeighborY="-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BC1F24-A1A1-4136-B9ED-B494127627FD}" type="pres">
      <dgm:prSet presAssocID="{5CB68592-AB66-4E00-AA19-93161CCFC20D}" presName="horzOne" presStyleCnt="0"/>
      <dgm:spPr/>
    </dgm:pt>
  </dgm:ptLst>
  <dgm:cxnLst>
    <dgm:cxn modelId="{090825A5-2A3E-4082-BF98-519C38882C2A}" type="presOf" srcId="{5CB68592-AB66-4E00-AA19-93161CCFC20D}" destId="{D0D83D4E-9D78-4CB1-87FD-919843E66F09}" srcOrd="0" destOrd="0" presId="urn:microsoft.com/office/officeart/2005/8/layout/hierarchy4"/>
    <dgm:cxn modelId="{B0C44CEF-0FFF-4C9F-BBDC-4B5B75927BA8}" type="presOf" srcId="{A5F36BF3-3EE0-481C-9C02-D070A8FFAD83}" destId="{17127989-AE2C-4D50-AA5D-5F9B39D1251B}" srcOrd="0" destOrd="0" presId="urn:microsoft.com/office/officeart/2005/8/layout/hierarchy4"/>
    <dgm:cxn modelId="{B57F4763-BAC5-437F-AA75-AEDE4DBD6702}" srcId="{FBE22897-E1DB-4823-AF4F-FB9D0B560FA6}" destId="{AB534E9B-15D7-457C-A602-7E5087372385}" srcOrd="1" destOrd="0" parTransId="{424658B5-D905-434A-BEB0-867DCAFDB550}" sibTransId="{9D57D966-02C1-4616-990E-8E769BDFAEE8}"/>
    <dgm:cxn modelId="{69F30B75-2F94-43CC-BF12-6D91E9F41260}" srcId="{FBE22897-E1DB-4823-AF4F-FB9D0B560FA6}" destId="{91FF3187-DC6D-4523-BEE0-88A92F4D5164}" srcOrd="0" destOrd="0" parTransId="{1A12584D-6570-4C16-8F32-411C9C747E43}" sibTransId="{4936E2F8-687C-4767-95D4-81493F52569C}"/>
    <dgm:cxn modelId="{8DB4830E-4FC7-462E-B7AB-5C064513164E}" type="presOf" srcId="{AEF4D50F-E007-4870-A28F-BB5D857164F0}" destId="{920ECEA0-A2D2-4D4A-89A1-D6B97A139F7A}" srcOrd="0" destOrd="0" presId="urn:microsoft.com/office/officeart/2005/8/layout/hierarchy4"/>
    <dgm:cxn modelId="{E35738CA-1FF3-4CB5-8ED4-C9C4BFB3B07D}" srcId="{A5F36BF3-3EE0-481C-9C02-D070A8FFAD83}" destId="{5CB68592-AB66-4E00-AA19-93161CCFC20D}" srcOrd="1" destOrd="0" parTransId="{B02D53AA-5D52-4ADB-A660-622347283168}" sibTransId="{F972F644-10D6-4C63-9BEB-B5F0B25975DE}"/>
    <dgm:cxn modelId="{48A9BDD1-BC4A-42EB-BE3E-B42112DCCBCA}" type="presOf" srcId="{AB534E9B-15D7-457C-A602-7E5087372385}" destId="{36CCA095-339D-4B66-A2D3-4D878ECC7A78}" srcOrd="0" destOrd="0" presId="urn:microsoft.com/office/officeart/2005/8/layout/hierarchy4"/>
    <dgm:cxn modelId="{E4686466-7552-43BF-800A-BBD16A8DC197}" type="presOf" srcId="{FBE22897-E1DB-4823-AF4F-FB9D0B560FA6}" destId="{2A5FF0A8-C0CA-4D24-8E03-7E569926F7E1}" srcOrd="0" destOrd="0" presId="urn:microsoft.com/office/officeart/2005/8/layout/hierarchy4"/>
    <dgm:cxn modelId="{50B66D53-BC22-4696-A2DB-448A13899615}" srcId="{A5F36BF3-3EE0-481C-9C02-D070A8FFAD83}" destId="{FBE22897-E1DB-4823-AF4F-FB9D0B560FA6}" srcOrd="0" destOrd="0" parTransId="{E9105A0C-CF29-4AB0-A21A-560358A089FC}" sibTransId="{A701A2AF-D625-422A-997A-9D5A64C5478F}"/>
    <dgm:cxn modelId="{5BEA6DA6-52EC-4C46-B6A8-FE17D99F08F4}" srcId="{AB534E9B-15D7-457C-A602-7E5087372385}" destId="{AEF4D50F-E007-4870-A28F-BB5D857164F0}" srcOrd="0" destOrd="0" parTransId="{A58ED78F-94F3-4ED4-B172-0DC9F2684010}" sibTransId="{4915864C-C92F-4710-AD34-01B81EDDA012}"/>
    <dgm:cxn modelId="{C766C230-8974-4494-9CC6-DEAA1CFE57F9}" type="presOf" srcId="{91FF3187-DC6D-4523-BEE0-88A92F4D5164}" destId="{779FD388-E058-49EB-8CBD-A762212D5C56}" srcOrd="0" destOrd="0" presId="urn:microsoft.com/office/officeart/2005/8/layout/hierarchy4"/>
    <dgm:cxn modelId="{7C507FB7-5F4B-47C4-A3BD-B3429B8AABB1}" type="presParOf" srcId="{17127989-AE2C-4D50-AA5D-5F9B39D1251B}" destId="{71FF6976-F93A-4A7E-8424-D5097A782EC1}" srcOrd="0" destOrd="0" presId="urn:microsoft.com/office/officeart/2005/8/layout/hierarchy4"/>
    <dgm:cxn modelId="{C79A9832-ACFE-4450-950A-12427CC48BD1}" type="presParOf" srcId="{71FF6976-F93A-4A7E-8424-D5097A782EC1}" destId="{2A5FF0A8-C0CA-4D24-8E03-7E569926F7E1}" srcOrd="0" destOrd="0" presId="urn:microsoft.com/office/officeart/2005/8/layout/hierarchy4"/>
    <dgm:cxn modelId="{B43845BD-A6A6-4729-A140-3F160A316B9A}" type="presParOf" srcId="{71FF6976-F93A-4A7E-8424-D5097A782EC1}" destId="{2714675F-08F4-4FD4-B8E6-1D5823A0F583}" srcOrd="1" destOrd="0" presId="urn:microsoft.com/office/officeart/2005/8/layout/hierarchy4"/>
    <dgm:cxn modelId="{63101468-36E0-49BA-943F-09CAE3797F1B}" type="presParOf" srcId="{71FF6976-F93A-4A7E-8424-D5097A782EC1}" destId="{6E9384AD-9802-4E26-9E35-A8CF0B1D5B88}" srcOrd="2" destOrd="0" presId="urn:microsoft.com/office/officeart/2005/8/layout/hierarchy4"/>
    <dgm:cxn modelId="{AB9CE2B9-8323-4F1E-BEC6-EF6C9E111067}" type="presParOf" srcId="{6E9384AD-9802-4E26-9E35-A8CF0B1D5B88}" destId="{74E291F9-415A-4CD7-8E56-2B2ABDD0F306}" srcOrd="0" destOrd="0" presId="urn:microsoft.com/office/officeart/2005/8/layout/hierarchy4"/>
    <dgm:cxn modelId="{055A9628-62C8-4EB2-926B-7BA7679E84BD}" type="presParOf" srcId="{74E291F9-415A-4CD7-8E56-2B2ABDD0F306}" destId="{779FD388-E058-49EB-8CBD-A762212D5C56}" srcOrd="0" destOrd="0" presId="urn:microsoft.com/office/officeart/2005/8/layout/hierarchy4"/>
    <dgm:cxn modelId="{3CE1C64D-FC0C-4B69-B4CB-C46E03E48B0F}" type="presParOf" srcId="{74E291F9-415A-4CD7-8E56-2B2ABDD0F306}" destId="{E66387E9-96A1-4C6E-BB4C-8383CE9BDE65}" srcOrd="1" destOrd="0" presId="urn:microsoft.com/office/officeart/2005/8/layout/hierarchy4"/>
    <dgm:cxn modelId="{1233FD92-9BC9-4419-A84B-60D7699E0F40}" type="presParOf" srcId="{6E9384AD-9802-4E26-9E35-A8CF0B1D5B88}" destId="{CD9A09EE-7221-4A5A-8536-85701AF55E9B}" srcOrd="1" destOrd="0" presId="urn:microsoft.com/office/officeart/2005/8/layout/hierarchy4"/>
    <dgm:cxn modelId="{9FC9D4E4-84E4-4111-8267-E3F4FF2092C1}" type="presParOf" srcId="{6E9384AD-9802-4E26-9E35-A8CF0B1D5B88}" destId="{5127B687-A4D2-487D-A567-9CB2DC4F9ADF}" srcOrd="2" destOrd="0" presId="urn:microsoft.com/office/officeart/2005/8/layout/hierarchy4"/>
    <dgm:cxn modelId="{8140CBBF-2664-4870-8018-121ABA5F56EB}" type="presParOf" srcId="{5127B687-A4D2-487D-A567-9CB2DC4F9ADF}" destId="{36CCA095-339D-4B66-A2D3-4D878ECC7A78}" srcOrd="0" destOrd="0" presId="urn:microsoft.com/office/officeart/2005/8/layout/hierarchy4"/>
    <dgm:cxn modelId="{70DEEBC0-D101-432C-9D91-D3F061FD0BEE}" type="presParOf" srcId="{5127B687-A4D2-487D-A567-9CB2DC4F9ADF}" destId="{799970B7-E0C9-4361-87EC-D1CF2B0204B8}" srcOrd="1" destOrd="0" presId="urn:microsoft.com/office/officeart/2005/8/layout/hierarchy4"/>
    <dgm:cxn modelId="{35F5DFD7-1564-423B-B3F3-3C788D690E3E}" type="presParOf" srcId="{5127B687-A4D2-487D-A567-9CB2DC4F9ADF}" destId="{FD112D7F-588F-442A-A8E5-D0D8B38DF131}" srcOrd="2" destOrd="0" presId="urn:microsoft.com/office/officeart/2005/8/layout/hierarchy4"/>
    <dgm:cxn modelId="{E1B9A886-2C3D-443F-AF2C-13002E75DED0}" type="presParOf" srcId="{FD112D7F-588F-442A-A8E5-D0D8B38DF131}" destId="{72E0F6FD-4450-47A5-9EFC-FCF2B75F7304}" srcOrd="0" destOrd="0" presId="urn:microsoft.com/office/officeart/2005/8/layout/hierarchy4"/>
    <dgm:cxn modelId="{2B3C2928-1391-4D7E-A969-BB25DFB262DB}" type="presParOf" srcId="{72E0F6FD-4450-47A5-9EFC-FCF2B75F7304}" destId="{920ECEA0-A2D2-4D4A-89A1-D6B97A139F7A}" srcOrd="0" destOrd="0" presId="urn:microsoft.com/office/officeart/2005/8/layout/hierarchy4"/>
    <dgm:cxn modelId="{2F570C74-8151-43A8-B30F-50E470CCC3F7}" type="presParOf" srcId="{72E0F6FD-4450-47A5-9EFC-FCF2B75F7304}" destId="{442FA30E-E2F3-4BDA-BD5B-49EBE956701B}" srcOrd="1" destOrd="0" presId="urn:microsoft.com/office/officeart/2005/8/layout/hierarchy4"/>
    <dgm:cxn modelId="{DAABDD91-C4E8-4D50-800A-AE0690A246D1}" type="presParOf" srcId="{17127989-AE2C-4D50-AA5D-5F9B39D1251B}" destId="{7799B944-462D-4EE3-98D8-32B87DD257E5}" srcOrd="1" destOrd="0" presId="urn:microsoft.com/office/officeart/2005/8/layout/hierarchy4"/>
    <dgm:cxn modelId="{9938E17F-D9A2-4F7B-A081-305C43B53C7A}" type="presParOf" srcId="{17127989-AE2C-4D50-AA5D-5F9B39D1251B}" destId="{56AEBAE9-1142-4FFE-AED0-3F8394AEDBAC}" srcOrd="2" destOrd="0" presId="urn:microsoft.com/office/officeart/2005/8/layout/hierarchy4"/>
    <dgm:cxn modelId="{0BC4CFA5-2ADA-4586-BE14-781D3AA83D60}" type="presParOf" srcId="{56AEBAE9-1142-4FFE-AED0-3F8394AEDBAC}" destId="{D0D83D4E-9D78-4CB1-87FD-919843E66F09}" srcOrd="0" destOrd="0" presId="urn:microsoft.com/office/officeart/2005/8/layout/hierarchy4"/>
    <dgm:cxn modelId="{4848525E-C14D-4246-9027-1CD52F2A5E07}" type="presParOf" srcId="{56AEBAE9-1142-4FFE-AED0-3F8394AEDBAC}" destId="{C4BC1F24-A1A1-4136-B9ED-B494127627FD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D73CC-67EA-4637-A4E3-898AE0140F35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74236-CA36-48BB-BF19-40E46DF879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74236-CA36-48BB-BF19-40E46DF8798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6563AA9-91B3-4E68-A4D4-B6E9D1DDE18F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511292-F744-4677-A6D3-DF3A7F52FE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_NVmRqUXtQZiHSxypsbJ925BerGjTwLz1_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406640" cy="1472184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solidFill>
                  <a:srgbClr val="FFFF00"/>
                </a:solidFill>
              </a:rPr>
              <a:t>Кам'яне </a:t>
            </a:r>
            <a:r>
              <a:rPr lang="uk-UA" sz="7200" b="1" dirty="0" err="1" smtClean="0">
                <a:solidFill>
                  <a:srgbClr val="FFFF00"/>
                </a:solidFill>
              </a:rPr>
              <a:t>вугі́лля</a:t>
            </a:r>
            <a:r>
              <a:rPr lang="uk-UA" sz="7200" dirty="0" smtClean="0">
                <a:solidFill>
                  <a:srgbClr val="FFFF00"/>
                </a:solidFill>
              </a:rPr>
              <a:t> </a:t>
            </a:r>
            <a:endParaRPr lang="ru-RU" sz="72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3717032"/>
            <a:ext cx="4291568" cy="244303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large_s_fire_and_ice_gla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2536" y="0"/>
            <a:ext cx="939653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971600" y="3789040"/>
            <a:ext cx="4752528" cy="2379712"/>
          </a:xfrm>
        </p:spPr>
        <p:txBody>
          <a:bodyPr/>
          <a:lstStyle/>
          <a:p>
            <a:r>
              <a:rPr lang="uk-UA" dirty="0" smtClean="0">
                <a:solidFill>
                  <a:srgbClr val="FFFFFF"/>
                </a:solidFill>
              </a:rPr>
              <a:t>Презентацію виконала </a:t>
            </a:r>
          </a:p>
          <a:p>
            <a:r>
              <a:rPr lang="uk-UA" dirty="0" smtClean="0">
                <a:solidFill>
                  <a:srgbClr val="FFFFFF"/>
                </a:solidFill>
              </a:rPr>
              <a:t>Учениця 11-А класу</a:t>
            </a:r>
          </a:p>
          <a:p>
            <a:r>
              <a:rPr lang="uk-UA" dirty="0" smtClean="0">
                <a:solidFill>
                  <a:srgbClr val="FFFFFF"/>
                </a:solidFill>
              </a:rPr>
              <a:t>Конюх Анастасія</a:t>
            </a:r>
          </a:p>
        </p:txBody>
      </p:sp>
      <p:pic>
        <p:nvPicPr>
          <p:cNvPr id="1026" name="Picture 2" descr="C:\Documents and Settings\Анатолий.936AE70AA207485\Local Settings\Temporary Internet Files\Content.IE5\ZYYVNK8X\MC90044203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584" y="1268760"/>
            <a:ext cx="1520825" cy="189547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mid_63576_45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555" y="0"/>
            <a:ext cx="915855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498080" cy="1143000"/>
          </a:xfrm>
        </p:spPr>
        <p:txBody>
          <a:bodyPr>
            <a:normAutofit/>
          </a:bodyPr>
          <a:lstStyle/>
          <a:p>
            <a:r>
              <a:rPr lang="uk-UA" sz="6600" dirty="0" smtClean="0">
                <a:solidFill>
                  <a:srgbClr val="FFFF00"/>
                </a:solidFill>
                <a:latin typeface="Comic Sans MS" pitchFamily="66" charset="0"/>
              </a:rPr>
              <a:t>Дякую за увагу!!!</a:t>
            </a:r>
            <a:endParaRPr lang="ru-RU" sz="6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Содержимое 3" descr="29037907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5616" y="1844824"/>
            <a:ext cx="7323974" cy="42001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331640" y="836712"/>
            <a:ext cx="4320480" cy="512365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Кам’яне</a:t>
            </a:r>
            <a:r>
              <a:rPr lang="ru-RU" b="1" dirty="0" smtClean="0"/>
              <a:t> </a:t>
            </a:r>
            <a:r>
              <a:rPr lang="ru-RU" b="1" dirty="0" err="1" smtClean="0"/>
              <a:t>вугілля</a:t>
            </a:r>
            <a:r>
              <a:rPr lang="ru-RU" dirty="0" smtClean="0"/>
              <a:t> — </a:t>
            </a:r>
            <a:r>
              <a:rPr lang="ru-RU" dirty="0" err="1" smtClean="0"/>
              <a:t>осадова</a:t>
            </a:r>
            <a:r>
              <a:rPr lang="ru-RU" dirty="0" smtClean="0"/>
              <a:t> порода,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продуктом </a:t>
            </a:r>
            <a:r>
              <a:rPr lang="ru-RU" dirty="0" err="1" smtClean="0"/>
              <a:t>глибокого</a:t>
            </a:r>
            <a:r>
              <a:rPr lang="ru-RU" dirty="0" smtClean="0"/>
              <a:t> </a:t>
            </a:r>
            <a:r>
              <a:rPr lang="ru-RU" dirty="0" err="1" smtClean="0"/>
              <a:t>розкладу</a:t>
            </a:r>
            <a:r>
              <a:rPr lang="ru-RU" dirty="0" smtClean="0"/>
              <a:t> </a:t>
            </a:r>
            <a:r>
              <a:rPr lang="ru-RU" dirty="0" err="1" smtClean="0"/>
              <a:t>решток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(</a:t>
            </a:r>
            <a:r>
              <a:rPr lang="ru-RU" dirty="0" err="1" smtClean="0"/>
              <a:t>дерев’янистих</a:t>
            </a:r>
            <a:r>
              <a:rPr lang="ru-RU" dirty="0" smtClean="0"/>
              <a:t> </a:t>
            </a:r>
            <a:r>
              <a:rPr lang="ru-RU" dirty="0" err="1" smtClean="0"/>
              <a:t>папоротей</a:t>
            </a:r>
            <a:r>
              <a:rPr lang="ru-RU" dirty="0" smtClean="0"/>
              <a:t>, </a:t>
            </a:r>
            <a:r>
              <a:rPr lang="ru-RU" dirty="0" err="1" smtClean="0"/>
              <a:t>хвощів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плаунів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перших </a:t>
            </a:r>
            <a:r>
              <a:rPr lang="ru-RU" dirty="0" err="1" smtClean="0"/>
              <a:t>голонасінних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).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покладів</a:t>
            </a:r>
            <a:r>
              <a:rPr lang="ru-RU" dirty="0" smtClean="0"/>
              <a:t> </a:t>
            </a:r>
            <a:r>
              <a:rPr lang="ru-RU" dirty="0" err="1" smtClean="0"/>
              <a:t>кам’яного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утворено</a:t>
            </a:r>
            <a:r>
              <a:rPr lang="ru-RU" dirty="0" smtClean="0"/>
              <a:t> в </a:t>
            </a:r>
            <a:r>
              <a:rPr lang="ru-RU" dirty="0" err="1" smtClean="0"/>
              <a:t>палеозої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у </a:t>
            </a:r>
            <a:r>
              <a:rPr lang="ru-RU" dirty="0" err="1" smtClean="0"/>
              <a:t>кам’яновугільний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, </a:t>
            </a:r>
            <a:r>
              <a:rPr lang="ru-RU" dirty="0" err="1" smtClean="0"/>
              <a:t>приблизно</a:t>
            </a:r>
            <a:r>
              <a:rPr lang="ru-RU" dirty="0" smtClean="0"/>
              <a:t> 300-350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тому</a:t>
            </a:r>
            <a:endParaRPr lang="ru-RU" dirty="0"/>
          </a:p>
        </p:txBody>
      </p:sp>
      <p:pic>
        <p:nvPicPr>
          <p:cNvPr id="6" name="Рисунок 5" descr="s10247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764704"/>
            <a:ext cx="2736304" cy="2052228"/>
          </a:xfrm>
          <a:prstGeom prst="rect">
            <a:avLst/>
          </a:prstGeom>
        </p:spPr>
      </p:pic>
      <p:pic>
        <p:nvPicPr>
          <p:cNvPr id="7" name="Рисунок 6" descr="rcoalatua_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3212976"/>
            <a:ext cx="2814960" cy="2814960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548680"/>
            <a:ext cx="7456872" cy="778098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solidFill>
                  <a:srgbClr val="C00000"/>
                </a:solidFill>
                <a:latin typeface="Comic Sans MS" pitchFamily="66" charset="0"/>
              </a:rPr>
              <a:t>Характеристика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84784"/>
            <a:ext cx="4936592" cy="48006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Щільна порода чорного, іноді сіро-чорного кольору. Блиск смоляний або металічний. В органічній речовині кам'яного вугілля міститься 75-92 % вуглецю, 2,5-5,7 % водню, 1,5-15 % кисню. Містить 2-48 % летких речовин. Вологість 1-12 %. Вища теплота згоряння в перерахунку на сухий </a:t>
            </a:r>
            <a:r>
              <a:rPr lang="uk-UA" dirty="0" err="1" smtClean="0"/>
              <a:t>беззольний</a:t>
            </a:r>
            <a:r>
              <a:rPr lang="uk-UA" dirty="0" smtClean="0"/>
              <a:t> стан 30,5-36,8 </a:t>
            </a:r>
            <a:r>
              <a:rPr lang="uk-UA" dirty="0" err="1" smtClean="0"/>
              <a:t>МДж</a:t>
            </a:r>
            <a:r>
              <a:rPr lang="uk-UA" dirty="0" smtClean="0"/>
              <a:t>/кг. </a:t>
            </a:r>
            <a:endParaRPr lang="ru-RU" dirty="0"/>
          </a:p>
        </p:txBody>
      </p:sp>
      <p:pic>
        <p:nvPicPr>
          <p:cNvPr id="4" name="Рисунок 3" descr="имимим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1484784"/>
            <a:ext cx="2520280" cy="1890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52320" y="32849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вуглець</a:t>
            </a:r>
            <a:endParaRPr lang="ru-RU" dirty="0"/>
          </a:p>
        </p:txBody>
      </p:sp>
      <p:pic>
        <p:nvPicPr>
          <p:cNvPr id="6" name="Рисунок 5" descr="i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3717032"/>
            <a:ext cx="2592288" cy="2234731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1447800"/>
            <a:ext cx="4865744" cy="48006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Залягає кам'яне вугілля у формі пластів і лінзовидних покладів різної потужності (від десятків см до декількох десятків і сотень м) на різних глибинах (від виходів на поверхню до 2500 м і глибше).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123719330070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212976"/>
            <a:ext cx="2358861" cy="2990106"/>
          </a:xfrm>
          <a:prstGeom prst="rect">
            <a:avLst/>
          </a:prstGeom>
        </p:spPr>
      </p:pic>
      <p:pic>
        <p:nvPicPr>
          <p:cNvPr id="6" name="Рисунок 5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980728"/>
            <a:ext cx="3054508" cy="2150740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udet-postavlyat-ugol-v-efiopiy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4544" y="0"/>
            <a:ext cx="973548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268760"/>
            <a:ext cx="5112568" cy="4285456"/>
          </a:xfrm>
          <a:solidFill>
            <a:srgbClr val="FFFFFF"/>
          </a:solidFill>
          <a:ln w="57150"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Кам'яне вугілля характеризується нейтральним складом органічної маси. Воно не реагує зі слабими лугами ні в звичайних умовах, ні під тиском. Бітуми кам'яного вугілля, на відміну від вугілля бурого, представлені переважно сполуками ароматичної структури. У кам'яному вугіллі не виявлені жирні кислоти і </a:t>
            </a:r>
            <a:r>
              <a:rPr lang="uk-UA" dirty="0" err="1" smtClean="0"/>
              <a:t>естери</a:t>
            </a:r>
            <a:r>
              <a:rPr lang="uk-UA" dirty="0" smtClean="0"/>
              <a:t>, мало сполук зі структурою </a:t>
            </a:r>
            <a:r>
              <a:rPr lang="uk-UA" dirty="0" err="1" smtClean="0"/>
              <a:t>парафінів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8.jpg"/>
          <p:cNvPicPr>
            <a:picLocks noChangeAspect="1"/>
          </p:cNvPicPr>
          <p:nvPr/>
        </p:nvPicPr>
        <p:blipFill>
          <a:blip r:embed="rId2"/>
          <a:srcRect l="13444" t="26069" r="13395" b="2243"/>
          <a:stretch>
            <a:fillRect/>
          </a:stretch>
        </p:blipFill>
        <p:spPr>
          <a:xfrm>
            <a:off x="2627784" y="980728"/>
            <a:ext cx="4320480" cy="316835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88640"/>
            <a:ext cx="7168840" cy="1210146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>
                <a:solidFill>
                  <a:srgbClr val="C00000"/>
                </a:solidFill>
                <a:latin typeface="Comic Sans MS" pitchFamily="66" charset="0"/>
              </a:rPr>
              <a:t>Утворення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4077072"/>
            <a:ext cx="7776864" cy="245936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Кам'яне вугілля утворилося з продуктів розкладу органічних залишків рослин, що зазнали зміни (метаморфізм) в умовах високого тиску навколишніх порід земної кори і порівняно високої температури.</a:t>
            </a:r>
            <a:endParaRPr lang="ru-RU" dirty="0" smtClean="0"/>
          </a:p>
          <a:p>
            <a:endParaRPr lang="uk-UA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lbum_1409125733_799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0"/>
            <a:ext cx="81724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5688632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Comic Sans MS" pitchFamily="66" charset="0"/>
              </a:rPr>
              <a:t>Різновиди вугілля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19672" y="1556792"/>
          <a:ext cx="9361040" cy="46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88892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C00000"/>
                </a:solidFill>
                <a:latin typeface="Comic Sans MS" pitchFamily="66" charset="0"/>
              </a:rPr>
              <a:t>Класиф</a:t>
            </a:r>
            <a:r>
              <a:rPr lang="uk-UA" dirty="0" err="1" smtClean="0">
                <a:solidFill>
                  <a:srgbClr val="C00000"/>
                </a:solidFill>
                <a:latin typeface="Comic Sans MS" pitchFamily="66" charset="0"/>
              </a:rPr>
              <a:t>ікація</a:t>
            </a:r>
            <a:r>
              <a:rPr lang="uk-UA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uk-UA" dirty="0" smtClean="0">
                <a:solidFill>
                  <a:srgbClr val="C00000"/>
                </a:solidFill>
                <a:latin typeface="Comic Sans MS" pitchFamily="66" charset="0"/>
              </a:rPr>
              <a:t>кам'яного вугілля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 речовинним складом, </a:t>
            </a:r>
            <a:endParaRPr lang="uk-UA" dirty="0" smtClean="0"/>
          </a:p>
          <a:p>
            <a:r>
              <a:rPr lang="uk-UA" dirty="0" smtClean="0"/>
              <a:t>петрографічним складом,</a:t>
            </a:r>
          </a:p>
          <a:p>
            <a:r>
              <a:rPr lang="uk-UA" dirty="0" smtClean="0"/>
              <a:t> </a:t>
            </a:r>
            <a:r>
              <a:rPr lang="uk-UA" dirty="0" smtClean="0"/>
              <a:t>генетичні</a:t>
            </a:r>
            <a:r>
              <a:rPr lang="uk-UA" dirty="0" smtClean="0"/>
              <a:t>,</a:t>
            </a:r>
          </a:p>
          <a:p>
            <a:r>
              <a:rPr lang="uk-UA" dirty="0" smtClean="0"/>
              <a:t> </a:t>
            </a:r>
            <a:r>
              <a:rPr lang="uk-UA" dirty="0" smtClean="0"/>
              <a:t>хіміко-технологічні, </a:t>
            </a:r>
            <a:endParaRPr lang="uk-UA" dirty="0" smtClean="0"/>
          </a:p>
          <a:p>
            <a:r>
              <a:rPr lang="uk-UA" dirty="0" smtClean="0"/>
              <a:t>промислові </a:t>
            </a:r>
          </a:p>
          <a:p>
            <a:r>
              <a:rPr lang="uk-UA" dirty="0" smtClean="0"/>
              <a:t> </a:t>
            </a:r>
            <a:r>
              <a:rPr lang="uk-UA" dirty="0" smtClean="0"/>
              <a:t>змішані. </a:t>
            </a:r>
            <a:endParaRPr lang="ru-RU" dirty="0"/>
          </a:p>
        </p:txBody>
      </p:sp>
      <p:pic>
        <p:nvPicPr>
          <p:cNvPr id="4" name="Рисунок 3" descr="i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3501008"/>
            <a:ext cx="4752527" cy="31683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188640"/>
            <a:ext cx="4896544" cy="135416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Comic Sans MS" pitchFamily="66" charset="0"/>
              </a:rPr>
              <a:t>Використання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87328" y="1340768"/>
            <a:ext cx="5656672" cy="48006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Кам'яне вугілля використовується як технологічна, </a:t>
            </a:r>
            <a:r>
              <a:rPr lang="uk-UA" dirty="0" err="1" smtClean="0"/>
              <a:t>енерго-технологічна</a:t>
            </a:r>
            <a:r>
              <a:rPr lang="uk-UA" dirty="0" smtClean="0"/>
              <a:t> і енергетична сировина, при виробництві коксу і напівкоксу з отриманням великої кількості хімічних продуктів </a:t>
            </a:r>
            <a:r>
              <a:rPr lang="uk-UA" dirty="0" smtClean="0"/>
              <a:t>на </a:t>
            </a:r>
            <a:r>
              <a:rPr lang="uk-UA" dirty="0" smtClean="0"/>
              <a:t>основі яких одержують добрива, пластмаси, синтетичні волокна, лаки, фарби і </a:t>
            </a:r>
            <a:r>
              <a:rPr lang="uk-UA" dirty="0" err="1" smtClean="0"/>
              <a:t>т.і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smtClean="0"/>
              <a:t>Один з найперспективніших напрямів використання кам'яного вугілля — скраплення (зрідження) — гідрогенізація вугілля з отриманням рідкого палива.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гнгнг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789040"/>
            <a:ext cx="2808312" cy="2116818"/>
          </a:xfrm>
          <a:prstGeom prst="rect">
            <a:avLst/>
          </a:prstGeom>
        </p:spPr>
      </p:pic>
      <p:pic>
        <p:nvPicPr>
          <p:cNvPr id="5" name="Рисунок 4" descr="нгнг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484784"/>
            <a:ext cx="2808312" cy="1755195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33">
      <a:dk1>
        <a:sysClr val="windowText" lastClr="000000"/>
      </a:dk1>
      <a:lt1>
        <a:srgbClr val="EEE7DA"/>
      </a:lt1>
      <a:dk2>
        <a:srgbClr val="4F271C"/>
      </a:dk2>
      <a:lt2>
        <a:srgbClr val="D7DCEB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</TotalTime>
  <Words>294</Words>
  <Application>Microsoft Office PowerPoint</Application>
  <PresentationFormat>Экран (4:3)</PresentationFormat>
  <Paragraphs>30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Кам'яне вугі́лля </vt:lpstr>
      <vt:lpstr>Слайд 2</vt:lpstr>
      <vt:lpstr>Характеристика </vt:lpstr>
      <vt:lpstr>Слайд 4</vt:lpstr>
      <vt:lpstr>Слайд 5</vt:lpstr>
      <vt:lpstr>Утворення </vt:lpstr>
      <vt:lpstr>Різновиди вугілля </vt:lpstr>
      <vt:lpstr>Класифікація кам'яного вугілля</vt:lpstr>
      <vt:lpstr>Використання </vt:lpstr>
      <vt:lpstr>Слайд 10</vt:lpstr>
      <vt:lpstr>Дякую за увагу!!!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Анатолий</dc:creator>
  <cp:lastModifiedBy>Анатолий</cp:lastModifiedBy>
  <cp:revision>16</cp:revision>
  <dcterms:created xsi:type="dcterms:W3CDTF">2013-12-05T15:44:12Z</dcterms:created>
  <dcterms:modified xsi:type="dcterms:W3CDTF">2013-12-05T18:20:21Z</dcterms:modified>
</cp:coreProperties>
</file>