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4660"/>
  </p:normalViewPr>
  <p:slideViewPr>
    <p:cSldViewPr>
      <p:cViewPr varScale="1">
        <p:scale>
          <a:sx n="73" d="100"/>
          <a:sy n="73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i="1" dirty="0">
                <a:solidFill>
                  <a:srgbClr val="CC0000"/>
                </a:solidFill>
                <a:latin typeface="Arial Black" panose="020B0A04020102020204" pitchFamily="34" charset="0"/>
              </a:rPr>
              <a:t>Водень та його застосування в енергетиці </a:t>
            </a:r>
            <a:endParaRPr lang="ru-RU" dirty="0">
              <a:solidFill>
                <a:srgbClr val="CC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8243">
            <a:off x="4725182" y="2096246"/>
            <a:ext cx="3775268" cy="33102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075">
            <a:off x="2771801" y="3749400"/>
            <a:ext cx="3083552" cy="28790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6290">
            <a:off x="597224" y="1296151"/>
            <a:ext cx="2880320" cy="411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427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625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0622"/>
            <a:ext cx="8147248" cy="1138138"/>
          </a:xfrm>
        </p:spPr>
        <p:txBody>
          <a:bodyPr>
            <a:normAutofit/>
          </a:bodyPr>
          <a:lstStyle/>
          <a:p>
            <a:r>
              <a:rPr lang="uk-UA" sz="4000" i="1" dirty="0" smtClean="0">
                <a:solidFill>
                  <a:srgbClr val="CC0000"/>
                </a:solidFill>
                <a:latin typeface="Bookman Old Style" panose="02050604050505020204" pitchFamily="18" charset="0"/>
                <a:ea typeface="Batang" panose="02030600000101010101" pitchFamily="18" charset="-127"/>
              </a:rPr>
              <a:t>Історія добування водню </a:t>
            </a:r>
            <a:endParaRPr lang="ru-RU" sz="4000" i="1" dirty="0">
              <a:solidFill>
                <a:srgbClr val="CC0000"/>
              </a:solidFill>
              <a:latin typeface="Bookman Old Style" panose="02050604050505020204" pitchFamily="18" charset="0"/>
              <a:ea typeface="Batang" panose="02030600000101010101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5273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Виділення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горючого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газу при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взаємодії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кислот та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металів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спостерігали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у 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XVI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та 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XVII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століттях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на початку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становлення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хімії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як науки.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Відомий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англійський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фізик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та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хімік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Генрі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Кавендіш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у 1766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році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досліджував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цей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газ і назвав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його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«горючим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повітрям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». При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спаленні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«горюче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повітря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» давало воду, але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дотримання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Кавендішом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теорії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флогістону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завадило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йому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зробити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правильні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висновки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Французький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хімік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Антуан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Лавуазьє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разом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із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інженером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Жаном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Меньє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використовуючи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спеціальні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газометри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, у 1783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році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здійснили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синтез води, 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згодом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її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аналіз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розклавши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водяну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пару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розжареним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залізом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. Таким чином вони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встановили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що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водень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входить до складу води (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H2O)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та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може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бути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отриманий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із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неї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377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00800" cy="1080120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CC0000"/>
                </a:solidFill>
                <a:latin typeface="Bookman Old Style" panose="02050604050505020204" pitchFamily="18" charset="0"/>
              </a:rPr>
              <a:t>Поширення та отримання водню</a:t>
            </a:r>
            <a:endParaRPr lang="ru-RU" sz="4000" dirty="0">
              <a:solidFill>
                <a:srgbClr val="CC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96752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У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земній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корі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міститься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біля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1 % за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масою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Гідрогену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Відносний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вміст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водню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атмосфері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збільшується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висотою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Вільний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водень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міститься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горючих газах,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виділяються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із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землі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виникає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гнитті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бродінні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органічних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речовин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Основна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маса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Гідрогену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знаходиться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зв‘язаному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стані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різноманітних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сполук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Найпоширенішими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них є вода, до складу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якої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входить 11,19 %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Гідрогену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Відома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велика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кількість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сполук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Гідрогену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вуглецем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вуглеводні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).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Гідроген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входить до складу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нафти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кам‘яного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вугілля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деяких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мінералів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365104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Сьогодні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водень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отримують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головним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чином (90 %) з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викопних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джерел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Зв'язок</a:t>
            </a:r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централізованого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виробництва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депо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малотоннажних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автомобілів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паливних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елементах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потребуватиме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розміщення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будівництва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розподільчої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інфраструктури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великим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вкладенням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капіталу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Одне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завдань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водневої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енергетики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—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забезпечення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компактного та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безпечного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зберігання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водню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на борту транспортного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засобу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з метою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подовжити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інтервал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між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заправками.</a:t>
            </a:r>
          </a:p>
        </p:txBody>
      </p:sp>
    </p:spTree>
    <p:extLst>
      <p:ext uri="{BB962C8B-B14F-4D97-AF65-F5344CB8AC3E}">
        <p14:creationId xmlns:p14="http://schemas.microsoft.com/office/powerpoint/2010/main" val="616078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7281" y="302307"/>
            <a:ext cx="8568952" cy="138499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C0000"/>
                </a:solidFill>
              </a:rPr>
              <a:t>У </a:t>
            </a:r>
            <a:r>
              <a:rPr lang="ru-RU" sz="2800" dirty="0" err="1">
                <a:solidFill>
                  <a:srgbClr val="CC0000"/>
                </a:solidFill>
              </a:rPr>
              <a:t>лабораторіях</a:t>
            </a:r>
            <a:r>
              <a:rPr lang="ru-RU" sz="2800" dirty="0">
                <a:solidFill>
                  <a:srgbClr val="CC0000"/>
                </a:solidFill>
              </a:rPr>
              <a:t> </a:t>
            </a:r>
            <a:r>
              <a:rPr lang="ru-RU" sz="2800" dirty="0" err="1">
                <a:solidFill>
                  <a:srgbClr val="CC0000"/>
                </a:solidFill>
              </a:rPr>
              <a:t>водень</a:t>
            </a:r>
            <a:r>
              <a:rPr lang="ru-RU" sz="2800" dirty="0">
                <a:solidFill>
                  <a:srgbClr val="CC0000"/>
                </a:solidFill>
              </a:rPr>
              <a:t> </a:t>
            </a:r>
            <a:r>
              <a:rPr lang="ru-RU" sz="2800" dirty="0" err="1">
                <a:solidFill>
                  <a:srgbClr val="CC0000"/>
                </a:solidFill>
              </a:rPr>
              <a:t>отримують</a:t>
            </a:r>
            <a:r>
              <a:rPr lang="ru-RU" sz="2800" dirty="0"/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дією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кислот на метали,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наприклад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дією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соляної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кислоти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на цинк:</a:t>
            </a: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2HCl +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Zn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H2 + ZnCl2.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281" y="2132856"/>
            <a:ext cx="8568952" cy="39703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C0000"/>
                </a:solidFill>
              </a:rPr>
              <a:t>У </a:t>
            </a:r>
            <a:r>
              <a:rPr lang="ru-RU" sz="2800" dirty="0" err="1">
                <a:solidFill>
                  <a:srgbClr val="CC0000"/>
                </a:solidFill>
              </a:rPr>
              <a:t>техніці</a:t>
            </a:r>
            <a:r>
              <a:rPr lang="ru-RU" sz="2800" dirty="0">
                <a:solidFill>
                  <a:srgbClr val="CC0000"/>
                </a:solidFill>
              </a:rPr>
              <a:t> </a:t>
            </a:r>
            <a:r>
              <a:rPr lang="ru-RU" sz="2800" dirty="0" err="1">
                <a:solidFill>
                  <a:srgbClr val="CC0000"/>
                </a:solidFill>
              </a:rPr>
              <a:t>водень</a:t>
            </a:r>
            <a:r>
              <a:rPr lang="ru-RU" sz="2800" dirty="0">
                <a:solidFill>
                  <a:srgbClr val="CC0000"/>
                </a:solidFill>
              </a:rPr>
              <a:t> </a:t>
            </a:r>
            <a:r>
              <a:rPr lang="ru-RU" sz="2800" dirty="0" err="1">
                <a:solidFill>
                  <a:srgbClr val="CC0000"/>
                </a:solidFill>
              </a:rPr>
              <a:t>отримують</a:t>
            </a:r>
            <a:r>
              <a:rPr lang="ru-RU" sz="2800" dirty="0">
                <a:solidFill>
                  <a:srgbClr val="CC0000"/>
                </a:solidFill>
              </a:rPr>
              <a:t>:</a:t>
            </a: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з природного газу,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складається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основному з метану,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який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змішують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водяною парою та киснем і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нагрівають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температури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800–900 °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присутності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каталізатора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2СН4 + О2 + 2Н2О = 2СО2 + 6Н2;</a:t>
            </a:r>
          </a:p>
          <a:p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при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електролізі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розчинів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хлориду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натрію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та хлориду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калію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як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побічний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продукт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виробництва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лугів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гіпохлоритів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хлоратів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7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375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6709" y="116632"/>
            <a:ext cx="42306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C0000"/>
                </a:solidFill>
                <a:latin typeface="Bookman Old Style" panose="02050604050505020204" pitchFamily="18" charset="0"/>
              </a:rPr>
              <a:t>Новинки </a:t>
            </a:r>
            <a:r>
              <a:rPr lang="ru-RU" sz="4000" dirty="0">
                <a:solidFill>
                  <a:srgbClr val="CC0000"/>
                </a:solidFill>
                <a:latin typeface="Bookman Old Style" panose="02050604050505020204" pitchFamily="18" charset="0"/>
              </a:rPr>
              <a:t>науки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850204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24518"/>
            <a:ext cx="3851920" cy="28889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68512" y="850204"/>
            <a:ext cx="4717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Михайло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Еремец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Іван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Троян з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Хімічного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інституту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Макса Планка в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Майнці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за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їхніми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словами,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змогли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створити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лабораторних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умовах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металевий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водень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005064"/>
            <a:ext cx="87215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Михайло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Еремец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Іван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Троян з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Хімічного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інституту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Макса Планка в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Майнці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за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їхніми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словами,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змогли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створити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лабораторних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умовах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металевий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водень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b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Металевий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водень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намагаються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отримати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того моменту,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який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вдалося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передбачити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1935-му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році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але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досі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всі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спроби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зробити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закінчилися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провалом.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Вважається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можна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зробити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тільки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дуже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високому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тиску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як,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наприклад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в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корі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Юпітера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189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250"/>
                    </a14:imgEffect>
                    <a14:imgEffect>
                      <a14:saturation sat="99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476672"/>
            <a:ext cx="50043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Методи</a:t>
            </a:r>
            <a: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генерації</a:t>
            </a:r>
            <a: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водню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283486"/>
            <a:ext cx="48965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Існує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декілька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методів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генерації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1.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Риформінг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метану (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реакція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метану з водою); </a:t>
            </a:r>
          </a:p>
          <a:p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2.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Електроліз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одержання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водню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допомогою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електролізу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води); </a:t>
            </a:r>
          </a:p>
          <a:p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3.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Термодинамічні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хімічні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цикли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добування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водню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послідовні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хімічні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перетворення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при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зовнішньому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підведенні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теплової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енергії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та води).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83486"/>
            <a:ext cx="3600400" cy="51434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91590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28826"/>
            <a:ext cx="63401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Системи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збереження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водню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677" y="2775704"/>
            <a:ext cx="4522265" cy="3872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07504" y="836712"/>
            <a:ext cx="88569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Найболючішою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проблемою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водневої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енергетики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є проблема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зберігання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водню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Адже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цей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газ є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дуже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вибухонебезпечним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дуже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летким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здатен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проходити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крізь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латекс метали та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сплави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також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крізь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полімерні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сполуки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Проблема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зберігання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водню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має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однозначного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вирішення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зважаючи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на те,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необхідно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зберігати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об’эми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газу у 1000 м3 і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більше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тому вона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потребує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складного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інженерного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підходу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6628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125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782146"/>
            <a:ext cx="56886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Дякую за увагу!</a:t>
            </a:r>
            <a:endParaRPr lang="ru-RU" sz="4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2996952"/>
            <a:ext cx="12151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:)))</a:t>
            </a:r>
            <a:endParaRPr lang="ru-RU" sz="4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493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Водень та його застосування в енергетиці </vt:lpstr>
      <vt:lpstr>Історія добування водню </vt:lpstr>
      <vt:lpstr>Поширення та отримання водню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Водень та його застосування в енергетиці </dc:title>
  <dc:creator>Keln</dc:creator>
  <cp:lastModifiedBy>Люда</cp:lastModifiedBy>
  <cp:revision>13</cp:revision>
  <dcterms:created xsi:type="dcterms:W3CDTF">2014-03-31T13:13:45Z</dcterms:created>
  <dcterms:modified xsi:type="dcterms:W3CDTF">2014-03-31T15:59:28Z</dcterms:modified>
</cp:coreProperties>
</file>