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1176B9-7CDE-4071-AC2B-1F5473C48A30}" type="datetimeFigureOut">
              <a:rPr lang="ru-RU" smtClean="0"/>
              <a:t>15.10.2012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6EF2C6-9822-4D29-A60C-86F3B076896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chemeClr val="bg1"/>
                </a:solidFill>
              </a:rPr>
              <a:t>Фосфор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4500570"/>
            <a:ext cx="5429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dirty="0" smtClean="0">
                <a:solidFill>
                  <a:schemeClr val="bg1"/>
                </a:solidFill>
              </a:rPr>
              <a:t>Виконав:</a:t>
            </a:r>
          </a:p>
          <a:p>
            <a:pPr algn="r"/>
            <a:r>
              <a:rPr lang="uk-UA" sz="3600" dirty="0">
                <a:solidFill>
                  <a:schemeClr val="bg1"/>
                </a:solidFill>
              </a:rPr>
              <a:t>у</a:t>
            </a:r>
            <a:r>
              <a:rPr lang="uk-UA" sz="3600" dirty="0" smtClean="0">
                <a:solidFill>
                  <a:schemeClr val="bg1"/>
                </a:solidFill>
              </a:rPr>
              <a:t>чень  10-Б класу</a:t>
            </a:r>
          </a:p>
          <a:p>
            <a:pPr algn="r"/>
            <a:r>
              <a:rPr lang="uk-UA" sz="3600" dirty="0" err="1" smtClean="0">
                <a:solidFill>
                  <a:schemeClr val="bg1"/>
                </a:solidFill>
              </a:rPr>
              <a:t>Семанін</a:t>
            </a:r>
            <a:r>
              <a:rPr lang="uk-UA" sz="3600" dirty="0" smtClean="0">
                <a:solidFill>
                  <a:schemeClr val="bg1"/>
                </a:solidFill>
              </a:rPr>
              <a:t> Дмитро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Взаємодіє з: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878687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 smtClean="0"/>
              <a:t>З киснем сполучається досить енергійно, особливо білий, виділяючи значну кількість тепла і утворюючи </a:t>
            </a:r>
            <a:r>
              <a:rPr lang="uk-UA" sz="2100" dirty="0" err="1" smtClean="0"/>
              <a:t>пентоксид</a:t>
            </a:r>
            <a:r>
              <a:rPr lang="uk-UA" sz="2100" dirty="0" smtClean="0"/>
              <a:t> фосфору </a:t>
            </a:r>
            <a:r>
              <a:rPr lang="en-US" sz="2100" dirty="0" smtClean="0"/>
              <a:t>P2O5</a:t>
            </a:r>
            <a:r>
              <a:rPr lang="ru-RU" sz="2100" dirty="0" smtClean="0"/>
              <a:t>:</a:t>
            </a:r>
          </a:p>
          <a:p>
            <a:pPr>
              <a:buFontTx/>
              <a:buChar char="-"/>
            </a:pPr>
            <a:r>
              <a:rPr lang="en-US" sz="2100" dirty="0" smtClean="0"/>
              <a:t>  </a:t>
            </a:r>
            <a:r>
              <a:rPr lang="uk-UA" sz="2100" dirty="0" smtClean="0"/>
              <a:t> </a:t>
            </a:r>
            <a:r>
              <a:rPr lang="en-US" sz="2100" dirty="0" smtClean="0"/>
              <a:t>4P+5O2 =2P2O5.</a:t>
            </a:r>
          </a:p>
          <a:p>
            <a:r>
              <a:rPr lang="uk-UA" sz="2100" dirty="0" smtClean="0"/>
              <a:t>Фосфор досить легко реагує з іншими неметалами, особливо з хлором, з яким він навіть при невеликому нагріванні енергійно взаємодіє з утворенням безбарвних кристалів </a:t>
            </a:r>
            <a:r>
              <a:rPr lang="uk-UA" sz="2100" dirty="0" err="1" smtClean="0"/>
              <a:t>пентахлориду</a:t>
            </a:r>
            <a:r>
              <a:rPr lang="uk-UA" sz="2100" dirty="0" smtClean="0"/>
              <a:t> фосфору</a:t>
            </a:r>
            <a:r>
              <a:rPr lang="en-US" sz="2100" dirty="0" smtClean="0"/>
              <a:t>PCl5</a:t>
            </a:r>
            <a:r>
              <a:rPr lang="uk-UA" sz="2100" dirty="0" smtClean="0"/>
              <a:t>:</a:t>
            </a:r>
            <a:endParaRPr lang="en-US" sz="2100" dirty="0" smtClean="0"/>
          </a:p>
          <a:p>
            <a:pPr>
              <a:buFontTx/>
              <a:buChar char="-"/>
            </a:pPr>
            <a:r>
              <a:rPr lang="uk-UA" sz="2100" dirty="0" smtClean="0"/>
              <a:t>   </a:t>
            </a:r>
            <a:r>
              <a:rPr lang="en-US" sz="2100" dirty="0" smtClean="0"/>
              <a:t>2P+5Cl2=2PCl53</a:t>
            </a:r>
          </a:p>
          <a:p>
            <a:r>
              <a:rPr lang="uk-UA" sz="2100" dirty="0" smtClean="0"/>
              <a:t>При дуже високій температурі фосфор, подібно до азоту, може сполучатися з багатьма металами, утворюючи фосфіди:</a:t>
            </a:r>
            <a:endParaRPr lang="en-US" sz="2100" dirty="0" smtClean="0"/>
          </a:p>
          <a:p>
            <a:pPr>
              <a:buFontTx/>
              <a:buChar char="-"/>
            </a:pPr>
            <a:r>
              <a:rPr lang="uk-UA" sz="2100" dirty="0" smtClean="0"/>
              <a:t>   </a:t>
            </a:r>
            <a:r>
              <a:rPr lang="en-US" sz="2100" dirty="0" smtClean="0"/>
              <a:t>2P+3Ca=Ca3P2</a:t>
            </a:r>
            <a:r>
              <a:rPr lang="uk-UA" sz="2100" dirty="0" smtClean="0"/>
              <a:t>.</a:t>
            </a:r>
          </a:p>
          <a:p>
            <a:r>
              <a:rPr lang="uk-UA" sz="2100" dirty="0" smtClean="0"/>
              <a:t>З воднем фосфор безпосередньо не взаємодіє. Але посереднім шляхом можна одержати сполуки фосфору з воднем. Наприклад, при дії на фосфід кальцію розведеної </a:t>
            </a:r>
            <a:r>
              <a:rPr lang="uk-UA" sz="2100" dirty="0" err="1" smtClean="0"/>
              <a:t>хлоридної</a:t>
            </a:r>
            <a:r>
              <a:rPr lang="uk-UA" sz="2100" dirty="0" smtClean="0"/>
              <a:t> кислоти утворюється фосфін </a:t>
            </a:r>
            <a:r>
              <a:rPr lang="ru-RU" sz="2100" dirty="0"/>
              <a:t> </a:t>
            </a:r>
            <a:r>
              <a:rPr lang="en-US" sz="2100" dirty="0" smtClean="0"/>
              <a:t>PH3</a:t>
            </a:r>
            <a:r>
              <a:rPr lang="uk-UA" sz="2100" dirty="0" smtClean="0"/>
              <a:t>, який за своїми властивостями нагадує аміак:</a:t>
            </a:r>
          </a:p>
          <a:p>
            <a:r>
              <a:rPr lang="en-US" sz="2100" dirty="0" smtClean="0"/>
              <a:t>-   Ca3P2+6HCl=3CaCl2+2PH3.</a:t>
            </a:r>
            <a:endParaRPr lang="uk-UA" sz="2100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5" y="1928802"/>
          <a:ext cx="7786743" cy="4429158"/>
        </p:xfrm>
        <a:graphic>
          <a:graphicData uri="http://schemas.openxmlformats.org/drawingml/2006/table">
            <a:tbl>
              <a:tblPr/>
              <a:tblGrid>
                <a:gridCol w="931356"/>
                <a:gridCol w="931356"/>
                <a:gridCol w="923371"/>
                <a:gridCol w="939341"/>
                <a:gridCol w="4061319"/>
              </a:tblGrid>
              <a:tr h="7381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Ступінь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окислення</a:t>
                      </a:r>
                      <a:endParaRPr lang="ru-RU" sz="1400" dirty="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Формула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Назва</a:t>
                      </a:r>
                      <a:endParaRPr lang="ru-RU" sz="1400" dirty="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Основність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Стійкі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сполуки</a:t>
                      </a:r>
                      <a:endParaRPr lang="ru-RU" sz="1400" dirty="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38193">
                <a:tc>
                  <a:txBody>
                    <a:bodyPr/>
                    <a:lstStyle/>
                    <a:p>
                      <a:r>
                        <a:rPr lang="ru-RU" sz="1400"/>
                        <a:t>+1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PO</a:t>
                      </a:r>
                      <a:r>
                        <a:rPr lang="en-US" sz="1400" baseline="-25000" dirty="0"/>
                        <a:t>2</a:t>
                      </a:r>
                      <a:endParaRPr lang="en-US" sz="1400" dirty="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</a:rPr>
                        <a:t>Гіпофосфорна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 кислота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кислота, солі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38193">
                <a:tc>
                  <a:txBody>
                    <a:bodyPr/>
                    <a:lstStyle/>
                    <a:p>
                      <a:r>
                        <a:rPr lang="ru-RU" sz="1400"/>
                        <a:t>+3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</a:t>
                      </a:r>
                      <a:r>
                        <a:rPr lang="en-US" sz="1400" baseline="-25000"/>
                        <a:t>3</a:t>
                      </a:r>
                      <a:r>
                        <a:rPr lang="en-US" sz="1400"/>
                        <a:t>PO</a:t>
                      </a:r>
                      <a:r>
                        <a:rPr lang="en-US" sz="1400" baseline="-25000"/>
                        <a:t>3</a:t>
                      </a:r>
                      <a:endParaRPr lang="en-US" sz="140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</a:rPr>
                        <a:t>Фосфітна</a:t>
                      </a:r>
                      <a:r>
                        <a:rPr lang="ru-RU" sz="1400" u="none" strike="noStrike" dirty="0" smtClean="0">
                          <a:solidFill>
                            <a:srgbClr val="A55858"/>
                          </a:solidFill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кислота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2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кислота, </a:t>
                      </a:r>
                      <a:r>
                        <a:rPr lang="ru-RU" sz="1400" dirty="0" err="1"/>
                        <a:t>солі</a:t>
                      </a:r>
                      <a:endParaRPr lang="ru-RU" sz="1400" dirty="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38193">
                <a:tc>
                  <a:txBody>
                    <a:bodyPr/>
                    <a:lstStyle/>
                    <a:p>
                      <a:r>
                        <a:rPr lang="ru-RU" sz="1400"/>
                        <a:t>+5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(HPO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dirty="0"/>
                        <a:t>)</a:t>
                      </a:r>
                      <a:r>
                        <a:rPr lang="en-US" sz="1400" baseline="-25000" dirty="0"/>
                        <a:t>n</a:t>
                      </a:r>
                      <a:endParaRPr lang="en-US" sz="1400" dirty="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Метафосфорні</a:t>
                      </a:r>
                      <a:r>
                        <a:rPr lang="uk-UA" sz="1400" baseline="0" dirty="0" smtClean="0"/>
                        <a:t> кислоти</a:t>
                      </a:r>
                      <a:endParaRPr lang="ru-RU" sz="1400" dirty="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солі(</a:t>
                      </a:r>
                      <a:r>
                        <a:rPr lang="en-US" sz="1400"/>
                        <a:t>n=3,4)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38193">
                <a:tc>
                  <a:txBody>
                    <a:bodyPr/>
                    <a:lstStyle/>
                    <a:p>
                      <a:r>
                        <a:rPr lang="ru-RU" sz="1400"/>
                        <a:t>+5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</a:t>
                      </a:r>
                      <a:r>
                        <a:rPr lang="en-US" sz="1400" baseline="-25000"/>
                        <a:t>3</a:t>
                      </a:r>
                      <a:r>
                        <a:rPr lang="en-US" sz="1400"/>
                        <a:t>PO</a:t>
                      </a:r>
                      <a:r>
                        <a:rPr lang="en-US" sz="1400" baseline="-25000"/>
                        <a:t>4</a:t>
                      </a:r>
                      <a:endParaRPr lang="en-US" sz="140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</a:rPr>
                        <a:t>орто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ru-RU" sz="1400" u="none" strike="noStrike" dirty="0" err="1" smtClean="0">
                          <a:solidFill>
                            <a:schemeClr val="tx1"/>
                          </a:solidFill>
                        </a:rPr>
                        <a:t>фосфорна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</a:rPr>
                        <a:t> кислот</a:t>
                      </a:r>
                      <a:r>
                        <a:rPr lang="ru-RU" sz="1400" u="none" strike="noStrike" dirty="0" smtClean="0">
                          <a:solidFill>
                            <a:srgbClr val="0B0080"/>
                          </a:solidFill>
                        </a:rPr>
                        <a:t>а</a:t>
                      </a:r>
                      <a:endParaRPr lang="ru-RU" sz="1400" dirty="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3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кислота, солі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38193">
                <a:tc>
                  <a:txBody>
                    <a:bodyPr/>
                    <a:lstStyle/>
                    <a:p>
                      <a:r>
                        <a:rPr lang="ru-RU" sz="1400" dirty="0"/>
                        <a:t>+5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</a:t>
                      </a:r>
                      <a:r>
                        <a:rPr lang="en-US" sz="1400" baseline="-25000"/>
                        <a:t>4</a:t>
                      </a:r>
                      <a:r>
                        <a:rPr lang="en-US" sz="1400"/>
                        <a:t>P</a:t>
                      </a:r>
                      <a:r>
                        <a:rPr lang="en-US" sz="1400" baseline="-25000"/>
                        <a:t>2</a:t>
                      </a:r>
                      <a:r>
                        <a:rPr lang="en-US" sz="1400"/>
                        <a:t>O</a:t>
                      </a:r>
                      <a:r>
                        <a:rPr lang="en-US" sz="1400" baseline="-25000"/>
                        <a:t>7</a:t>
                      </a:r>
                      <a:endParaRPr lang="en-US" sz="140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Пірофосфорна</a:t>
                      </a:r>
                      <a:r>
                        <a:rPr lang="uk-UA" sz="1400" baseline="0" dirty="0" smtClean="0"/>
                        <a:t> кислота</a:t>
                      </a:r>
                      <a:endParaRPr lang="ru-RU" sz="1400" dirty="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4</a:t>
                      </a:r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кислота, </a:t>
                      </a:r>
                      <a:r>
                        <a:rPr lang="ru-RU" sz="1400" dirty="0" err="1"/>
                        <a:t>солі</a:t>
                      </a:r>
                      <a:endParaRPr lang="ru-RU" sz="1400" dirty="0"/>
                    </a:p>
                  </a:txBody>
                  <a:tcPr marL="71298" marR="71298" marT="35649" marB="3564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71604" y="428604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Сполуки.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1214422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Кислоти: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214290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Отримання.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1071546"/>
            <a:ext cx="5072066" cy="54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 вільному стані фосфор одержують шляхом відновлення фосфату кальцію вугілля в присутності </a:t>
            </a:r>
            <a:r>
              <a:rPr lang="uk-UA" sz="2000" dirty="0" err="1" smtClean="0"/>
              <a:t>діоксиду</a:t>
            </a:r>
            <a:r>
              <a:rPr lang="uk-UA" sz="2000" dirty="0" smtClean="0"/>
              <a:t> кремнію :</a:t>
            </a:r>
          </a:p>
          <a:p>
            <a:pPr>
              <a:buFontTx/>
              <a:buChar char="-"/>
            </a:pPr>
            <a:r>
              <a:rPr lang="en-US" sz="2000" dirty="0" smtClean="0"/>
              <a:t>   Ca3(Po4)2+3SiO2=3CaSiO3+P2O5</a:t>
            </a:r>
          </a:p>
          <a:p>
            <a:pPr>
              <a:buFontTx/>
              <a:buChar char="-"/>
            </a:pPr>
            <a:r>
              <a:rPr lang="en-US" sz="2000" dirty="0" smtClean="0"/>
              <a:t>    P2O5+5C=2P+5CO</a:t>
            </a:r>
          </a:p>
          <a:p>
            <a:r>
              <a:rPr lang="uk-UA" sz="2000" dirty="0" smtClean="0"/>
              <a:t>Процес відновлення проводять у спеціальних електричних печах при температурі близько 1500 градусів. </a:t>
            </a:r>
            <a:r>
              <a:rPr lang="uk-UA" sz="2000" dirty="0" err="1" smtClean="0"/>
              <a:t>Діоксид</a:t>
            </a:r>
            <a:r>
              <a:rPr lang="uk-UA" sz="2000" dirty="0" smtClean="0"/>
              <a:t> кремнію додається для зниження температури реакції, витиснення фосфатного ангідриду з фосфату кальцію і видалення з печі твердих продуктів у вигляді розплавленого шлаку </a:t>
            </a:r>
            <a:r>
              <a:rPr lang="en-US" sz="2000" dirty="0" smtClean="0"/>
              <a:t> CaSiO3</a:t>
            </a:r>
            <a:r>
              <a:rPr lang="ru-RU" sz="2000" dirty="0" smtClean="0"/>
              <a:t>. </a:t>
            </a:r>
            <a:r>
              <a:rPr lang="ru-RU" sz="2000" dirty="0" err="1" smtClean="0"/>
              <a:t>Одержуваний</a:t>
            </a:r>
            <a:r>
              <a:rPr lang="ru-RU" sz="2000" dirty="0" smtClean="0"/>
              <a:t> фосфор  вид</a:t>
            </a:r>
            <a:r>
              <a:rPr lang="uk-UA" sz="2000" dirty="0" smtClean="0"/>
              <a:t>і</a:t>
            </a:r>
            <a:r>
              <a:rPr lang="ru-RU" sz="2000" dirty="0" err="1" smtClean="0"/>
              <a:t>ляється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пароподібному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стані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охолоджують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збирають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приймачі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водою.</a:t>
            </a:r>
            <a:endParaRPr lang="ru-RU" sz="2000" dirty="0"/>
          </a:p>
        </p:txBody>
      </p:sp>
      <p:pic>
        <p:nvPicPr>
          <p:cNvPr id="7" name="Рисунок 6" descr="m-pg3sf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392909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8572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Застосування.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1071546"/>
            <a:ext cx="4929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 практиці застосовують переважно червоний фосфор. Використовується він головним чином у сірниковому виробництві. В суміші з товченим склом і клеєм червоний фосфор наносять на бокові поверхні сірникових коробок. До складу головок сірників фосфор  не входить. При терті головки сірника об бокову поверхню сірникової коробки запалюється фосфор,який підпалює головку сірника, а від головки запалюється й дерево сірника.</a:t>
            </a:r>
            <a:endParaRPr lang="ru-RU" sz="2400" dirty="0"/>
          </a:p>
        </p:txBody>
      </p:sp>
      <p:pic>
        <p:nvPicPr>
          <p:cNvPr id="6" name="Рисунок 5" descr="spich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3857620" cy="2786082"/>
          </a:xfrm>
          <a:prstGeom prst="rect">
            <a:avLst/>
          </a:prstGeom>
        </p:spPr>
      </p:pic>
      <p:pic>
        <p:nvPicPr>
          <p:cNvPr id="7" name="Рисунок 6" descr="спич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9066"/>
            <a:ext cx="3857620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 Біологічна роль.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1285860"/>
            <a:ext cx="4071966" cy="5214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Елементний фосфор майже не зустрічається в природі. Роль сполук фосфору в природі значно більша: Фосфатний </a:t>
            </a:r>
            <a:r>
              <a:rPr lang="uk-UA" sz="2400" dirty="0" err="1" smtClean="0"/>
              <a:t>зв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язок</a:t>
            </a:r>
            <a:r>
              <a:rPr lang="uk-UA" sz="2400" dirty="0" smtClean="0"/>
              <a:t> поєднує послідовні </a:t>
            </a:r>
            <a:r>
              <a:rPr lang="uk-UA" sz="2400" dirty="0" err="1" smtClean="0"/>
              <a:t>нуклеотиди</a:t>
            </a:r>
            <a:r>
              <a:rPr lang="uk-UA" sz="2400" dirty="0" smtClean="0"/>
              <a:t> в нитках ДНК та РНК.  АТФ  слугує головним енергетичним носієм клітин. Фосфоліпіди формують клітинні мембрани. Міцність кісток  </a:t>
            </a:r>
            <a:r>
              <a:rPr lang="uk-UA" sz="2400" dirty="0" err="1" smtClean="0"/>
              <a:t>визначаеться</a:t>
            </a:r>
            <a:r>
              <a:rPr lang="uk-UA" sz="2400" dirty="0" smtClean="0"/>
              <a:t> наявністю в них фосфатів.</a:t>
            </a:r>
            <a:endParaRPr lang="ru-RU" sz="2400" dirty="0"/>
          </a:p>
        </p:txBody>
      </p:sp>
      <p:pic>
        <p:nvPicPr>
          <p:cNvPr id="6" name="Рисунок 5" descr="a_4350_3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4714876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 Дякую за увагу!</a:t>
            </a:r>
            <a:endParaRPr lang="ru-RU" sz="8000" dirty="0"/>
          </a:p>
        </p:txBody>
      </p:sp>
      <p:pic>
        <p:nvPicPr>
          <p:cNvPr id="5" name="Рисунок 4" descr="пробир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8501122" cy="486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14414" y="285728"/>
            <a:ext cx="57864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     Фосфор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44" y="1142984"/>
            <a:ext cx="44291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Білий,складається з молекул </a:t>
            </a:r>
            <a:r>
              <a:rPr lang="en-US" sz="2400" dirty="0" smtClean="0"/>
              <a:t>P</a:t>
            </a:r>
            <a:r>
              <a:rPr lang="uk-UA" sz="2400" dirty="0" smtClean="0"/>
              <a:t>4 , які мають форму тетраєдра . Фосфор має електронну  конфігурацію: </a:t>
            </a:r>
            <a:r>
              <a:rPr lang="ru-RU" sz="2400" dirty="0" smtClean="0"/>
              <a:t> </a:t>
            </a:r>
            <a:r>
              <a:rPr lang="ru-RU" sz="2400" dirty="0"/>
              <a:t>[Ne] </a:t>
            </a:r>
            <a:r>
              <a:rPr lang="ru-RU" sz="2400" dirty="0" smtClean="0"/>
              <a:t>3s23p3. В утворенн</a:t>
            </a:r>
            <a:r>
              <a:rPr lang="uk-UA" sz="2400" dirty="0" smtClean="0"/>
              <a:t>і </a:t>
            </a:r>
            <a:r>
              <a:rPr lang="ru-RU" sz="2400" dirty="0" smtClean="0"/>
              <a:t>молекули приймають   участь  </a:t>
            </a:r>
            <a:r>
              <a:rPr lang="ru-RU" sz="2400" dirty="0" err="1" smtClean="0"/>
              <a:t>р-орбіталі</a:t>
            </a:r>
            <a:r>
              <a:rPr lang="ru-RU" sz="2400" dirty="0" smtClean="0"/>
              <a:t>, вони  </a:t>
            </a:r>
            <a:r>
              <a:rPr lang="ru-RU" sz="2400" dirty="0" err="1" smtClean="0"/>
              <a:t>утворюють</a:t>
            </a:r>
            <a:r>
              <a:rPr lang="ru-RU" sz="2400" dirty="0" smtClean="0"/>
              <a:t>  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 </a:t>
            </a:r>
            <a:r>
              <a:rPr lang="ru-RU" sz="2400" dirty="0" err="1" smtClean="0"/>
              <a:t>б-зв</a:t>
            </a:r>
            <a:r>
              <a:rPr lang="en-US" sz="2400" dirty="0" smtClean="0"/>
              <a:t>’</a:t>
            </a:r>
            <a:r>
              <a:rPr lang="ru-RU" sz="2400" dirty="0" smtClean="0"/>
              <a:t>я зки. При об</a:t>
            </a:r>
            <a:r>
              <a:rPr lang="en-US" sz="2400" dirty="0" smtClean="0"/>
              <a:t>’</a:t>
            </a:r>
            <a:r>
              <a:rPr lang="ru-RU" sz="2400" dirty="0" err="1" smtClean="0"/>
              <a:t>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атомів</a:t>
            </a:r>
            <a:r>
              <a:rPr lang="ru-RU" sz="2400" dirty="0" smtClean="0"/>
              <a:t> в молекулу , кут </a:t>
            </a:r>
            <a:r>
              <a:rPr lang="ru-RU" sz="2400" dirty="0" err="1" smtClean="0"/>
              <a:t>зменшується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90 </a:t>
            </a:r>
            <a:r>
              <a:rPr lang="ru-RU" sz="2400" dirty="0" err="1" smtClean="0"/>
              <a:t>градусів</a:t>
            </a:r>
            <a:r>
              <a:rPr lang="ru-RU" sz="2400" dirty="0" smtClean="0"/>
              <a:t> до 60 </a:t>
            </a:r>
            <a:r>
              <a:rPr lang="ru-RU" sz="2400" dirty="0" err="1" smtClean="0"/>
              <a:t>градусів</a:t>
            </a:r>
            <a:r>
              <a:rPr lang="ru-RU" sz="2400" dirty="0" smtClean="0"/>
              <a:t>,  тому молекула як стиснута пружина.  </a:t>
            </a:r>
            <a:r>
              <a:rPr lang="ru-RU" sz="2400" dirty="0" err="1" smtClean="0"/>
              <a:t>Цим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пояснюється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.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5" name="Рисунок 14" descr="Road_mark_-_OAO_Fosfor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667251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4285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  Фосфор за звичайних умов.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785794"/>
            <a:ext cx="54292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 звичайних умов-це білий порошок. Має молекулярну кристалічну </a:t>
            </a:r>
            <a:r>
              <a:rPr lang="uk-UA" sz="2400" dirty="0" err="1" smtClean="0"/>
              <a:t>гратку</a:t>
            </a:r>
            <a:r>
              <a:rPr lang="uk-UA" sz="2400" dirty="0" smtClean="0"/>
              <a:t>. У порошкоподібному стані фосфор самозаймається прямо на повітрі . Білий фосфор добре розчиненій в </a:t>
            </a:r>
            <a:r>
              <a:rPr lang="en-US" sz="2400" dirty="0" smtClean="0"/>
              <a:t>CS</a:t>
            </a:r>
            <a:r>
              <a:rPr lang="ru-RU" sz="2400" dirty="0" smtClean="0"/>
              <a:t>2, </a:t>
            </a:r>
            <a:r>
              <a:rPr lang="ru-RU" sz="2400" dirty="0" err="1" smtClean="0"/>
              <a:t>еф</a:t>
            </a:r>
            <a:r>
              <a:rPr lang="uk-UA" sz="2400" dirty="0" err="1" smtClean="0"/>
              <a:t>ірі</a:t>
            </a:r>
            <a:r>
              <a:rPr lang="uk-UA" sz="2400" dirty="0" smtClean="0"/>
              <a:t>, 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 </a:t>
            </a:r>
            <a:r>
              <a:rPr lang="ru-RU" sz="2400" dirty="0" err="1" smtClean="0"/>
              <a:t>малорозчинний</a:t>
            </a:r>
            <a:r>
              <a:rPr lang="ru-RU" sz="2400" dirty="0" smtClean="0"/>
              <a:t> у </a:t>
            </a:r>
            <a:r>
              <a:rPr lang="ru-RU" sz="2400" dirty="0" err="1" smtClean="0"/>
              <a:t>воді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зберігають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шаром води.  Легко </a:t>
            </a:r>
            <a:r>
              <a:rPr lang="ru-RU" sz="2400" dirty="0" err="1" smtClean="0"/>
              <a:t>з</a:t>
            </a:r>
            <a:r>
              <a:rPr lang="en-US" sz="2400" dirty="0" smtClean="0"/>
              <a:t>’</a:t>
            </a:r>
            <a:r>
              <a:rPr lang="uk-UA" sz="2400" dirty="0" err="1" smtClean="0"/>
              <a:t>єднується</a:t>
            </a:r>
            <a:r>
              <a:rPr lang="uk-UA" sz="2400" dirty="0" smtClean="0"/>
              <a:t> з галогенами, </a:t>
            </a:r>
            <a:r>
              <a:rPr lang="uk-UA" sz="2400" dirty="0" err="1" smtClean="0"/>
              <a:t>енергічно</a:t>
            </a:r>
            <a:r>
              <a:rPr lang="uk-UA" sz="2400" dirty="0" smtClean="0"/>
              <a:t> реагую із сіркою  і багатьма  металами.  Сильні окисники </a:t>
            </a:r>
            <a:r>
              <a:rPr lang="uk-UA" sz="2400" dirty="0" err="1" smtClean="0"/>
              <a:t>окиснюють</a:t>
            </a:r>
            <a:r>
              <a:rPr lang="uk-UA" sz="2400" dirty="0" smtClean="0"/>
              <a:t> його до фосфорної кислоти. Фосфор виділяє  легко відновлювальні метали (золото, срібло, мідь, свинець) з їх солей, та й ще реагує з ними.</a:t>
            </a:r>
            <a:endParaRPr lang="ru-RU" sz="2400" dirty="0"/>
          </a:p>
        </p:txBody>
      </p:sp>
      <p:pic>
        <p:nvPicPr>
          <p:cNvPr id="6" name="Рисунок 5" descr="1254625440_fosforn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3714745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357166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Білий фосфор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1500174"/>
            <a:ext cx="40719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Білий фосфор отримують відновленням фосфату кальцію вуглецем: </a:t>
            </a:r>
            <a:r>
              <a:rPr lang="en-US" sz="2400" dirty="0" smtClean="0"/>
              <a:t>Ca3(PO4)2+3SiO2+5C=1</a:t>
            </a:r>
            <a:r>
              <a:rPr lang="ru-RU" sz="2400" dirty="0" smtClean="0"/>
              <a:t>/</a:t>
            </a:r>
            <a:r>
              <a:rPr lang="uk-UA" sz="2400" dirty="0" smtClean="0"/>
              <a:t>2</a:t>
            </a:r>
            <a:r>
              <a:rPr lang="en-US" sz="2400" dirty="0" smtClean="0"/>
              <a:t>P4+3CaSiO3+5CO</a:t>
            </a:r>
            <a:r>
              <a:rPr lang="uk-UA" sz="2400" dirty="0" smtClean="0"/>
              <a:t>. </a:t>
            </a:r>
            <a:r>
              <a:rPr lang="uk-UA" sz="2400" dirty="0"/>
              <a:t> </a:t>
            </a:r>
            <a:r>
              <a:rPr lang="uk-UA" sz="2400" dirty="0" smtClean="0"/>
              <a:t>Має унікальні властивості-світиться в темряві. Це відбувається через те, що  пари, які постійно над ним, </a:t>
            </a:r>
            <a:r>
              <a:rPr lang="uk-UA" sz="2400" dirty="0" err="1" smtClean="0"/>
              <a:t>окиснюються</a:t>
            </a:r>
            <a:r>
              <a:rPr lang="uk-UA" sz="2400" dirty="0" smtClean="0"/>
              <a:t> з виділенням світла . Білий фосфор дуже отруйний.  Доза 0,1 г  смертельна для людини. </a:t>
            </a:r>
            <a:endParaRPr lang="ru-RU" sz="2400" dirty="0"/>
          </a:p>
        </p:txBody>
      </p:sp>
      <p:pic>
        <p:nvPicPr>
          <p:cNvPr id="6" name="Рисунок 5" descr="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71487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Червоний фосфор.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429092" y="1428736"/>
            <a:ext cx="47149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При нагріванні білого фосфору  у закритій посудині до 260 градусів він перетворюється у червоний фосфор, який менше </a:t>
            </a:r>
            <a:r>
              <a:rPr lang="uk-UA" sz="2000" dirty="0" err="1" smtClean="0"/>
              <a:t>реакційноздатний</a:t>
            </a:r>
            <a:r>
              <a:rPr lang="uk-UA" sz="2000" dirty="0" smtClean="0"/>
              <a:t>  і абсолютно нешкідливий.  Це перетворення відбувається повільно і при нормальній температурі під  дією  світла. Це порошок темно-червоного кольору. Зазвичай червоний фосфор є сумішшю фіолетового з розчином білого у фіолетовому фосфорі. Не світиться в темноті і самозаймається  при температурі більше 400 градусів.  Реагує з галогенами і сіркою при більш високій температурі і не осаджує метали із розчинів їх солей. </a:t>
            </a:r>
            <a:endParaRPr lang="ru-RU" sz="2000" dirty="0"/>
          </a:p>
        </p:txBody>
      </p:sp>
      <p:pic>
        <p:nvPicPr>
          <p:cNvPr id="6" name="Рисунок 5" descr="2961201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71612"/>
            <a:ext cx="4429123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428604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Світло-червоний фосфор.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1285860"/>
            <a:ext cx="45005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Отримується при кип</a:t>
            </a:r>
            <a:r>
              <a:rPr lang="en-US" sz="3200" dirty="0" smtClean="0"/>
              <a:t>’</a:t>
            </a:r>
            <a:r>
              <a:rPr lang="uk-UA" sz="3200" dirty="0" err="1" smtClean="0"/>
              <a:t>ятінні</a:t>
            </a:r>
            <a:r>
              <a:rPr lang="uk-UA" sz="3200" dirty="0" smtClean="0"/>
              <a:t> звичайного фосфору  з </a:t>
            </a:r>
            <a:r>
              <a:rPr lang="uk-UA" sz="3200" dirty="0" err="1" smtClean="0"/>
              <a:t>трибромистим</a:t>
            </a:r>
            <a:r>
              <a:rPr lang="uk-UA" sz="3200" dirty="0" smtClean="0"/>
              <a:t>  фосфором. Більш </a:t>
            </a:r>
            <a:r>
              <a:rPr lang="uk-UA" sz="3200" dirty="0" err="1" smtClean="0"/>
              <a:t>реакційноздатний</a:t>
            </a:r>
            <a:r>
              <a:rPr lang="uk-UA" sz="3200" dirty="0" smtClean="0"/>
              <a:t>, ніж  червоний. Він розчиняється в їдкому лузі і осаджує мідь з розчину сульфату міді.  Не отруйний. </a:t>
            </a:r>
            <a:endParaRPr lang="ru-RU" sz="3200" dirty="0"/>
          </a:p>
        </p:txBody>
      </p:sp>
      <p:pic>
        <p:nvPicPr>
          <p:cNvPr id="6" name="Рисунок 5" descr="red_phosphoru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442912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428604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Фіолетовий фосфор.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1357298"/>
            <a:ext cx="42148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Утворюється із білого фосфору  при нагріванні та  високому тиску (500 </a:t>
            </a:r>
            <a:r>
              <a:rPr lang="uk-UA" sz="2800" dirty="0" err="1" smtClean="0"/>
              <a:t>атм</a:t>
            </a:r>
            <a:r>
              <a:rPr lang="uk-UA" sz="2800" dirty="0" smtClean="0"/>
              <a:t>). Схожий на червоний, але більш однорідний. Він складається з групувань </a:t>
            </a:r>
            <a:r>
              <a:rPr lang="en-US" sz="2800" dirty="0" smtClean="0"/>
              <a:t>P8 </a:t>
            </a:r>
            <a:r>
              <a:rPr lang="uk-UA" sz="2800" dirty="0" smtClean="0"/>
              <a:t>і </a:t>
            </a:r>
            <a:r>
              <a:rPr lang="en-US" sz="2800" dirty="0" smtClean="0"/>
              <a:t>P9</a:t>
            </a:r>
            <a:r>
              <a:rPr lang="uk-UA" sz="2800" dirty="0" smtClean="0"/>
              <a:t>, які укладені в довгі трубчасті структури з п</a:t>
            </a:r>
            <a:r>
              <a:rPr lang="en-US" sz="2800" dirty="0" smtClean="0"/>
              <a:t>’</a:t>
            </a:r>
            <a:r>
              <a:rPr lang="uk-UA" sz="2800" dirty="0" err="1" smtClean="0"/>
              <a:t>ятикутним</a:t>
            </a:r>
            <a:r>
              <a:rPr lang="uk-UA" sz="2800" dirty="0" smtClean="0"/>
              <a:t> перетином.</a:t>
            </a:r>
            <a:endParaRPr lang="ru-RU" sz="2800" dirty="0"/>
          </a:p>
        </p:txBody>
      </p:sp>
      <p:pic>
        <p:nvPicPr>
          <p:cNvPr id="6" name="Рисунок 5" descr="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00174"/>
            <a:ext cx="4500563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Чорний фосфор.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1357298"/>
            <a:ext cx="47863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Отримують із білого </a:t>
            </a:r>
            <a:r>
              <a:rPr lang="uk-UA" sz="2000" dirty="0" err="1" smtClean="0"/>
              <a:t>фосфора</a:t>
            </a:r>
            <a:r>
              <a:rPr lang="uk-UA" sz="2000" dirty="0" smtClean="0"/>
              <a:t> нагріванням  при 200 градусах і високому тиску 12000 </a:t>
            </a:r>
            <a:r>
              <a:rPr lang="uk-UA" sz="2000" dirty="0" err="1" smtClean="0"/>
              <a:t>атм</a:t>
            </a:r>
            <a:r>
              <a:rPr lang="uk-UA" sz="2000" dirty="0" smtClean="0"/>
              <a:t>. Нещодавно було знайдено, що білий фосфор можна перетворювати на чорний без використання високого тиску при </a:t>
            </a:r>
            <a:r>
              <a:rPr lang="uk-UA" sz="2000" dirty="0" err="1" smtClean="0"/>
              <a:t>каталізаторній</a:t>
            </a:r>
            <a:r>
              <a:rPr lang="uk-UA" sz="2000" dirty="0" smtClean="0"/>
              <a:t> дії ртуті.  Структура чорного фосфору нагадує  графіт, тільки різниця  в тому, що шари не плоскі, </a:t>
            </a:r>
            <a:r>
              <a:rPr lang="uk-UA" sz="2000" dirty="0" err="1" smtClean="0"/>
              <a:t>“гофровані”</a:t>
            </a:r>
            <a:r>
              <a:rPr lang="uk-UA" sz="2000" dirty="0" smtClean="0"/>
              <a:t>. У кристалах кожний атом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ru-RU" sz="2000" dirty="0" smtClean="0"/>
              <a:t>я</a:t>
            </a:r>
            <a:r>
              <a:rPr lang="uk-UA" sz="2000" dirty="0" smtClean="0"/>
              <a:t>заний  з трьома іншими  атомами. Утворюються нескінченні шари , які складаються з двох площин  паралельних атомів. При нагріванні без доступу кисню  він, як і червоний, переходить у пару, з якої конденсується білий фосфор. </a:t>
            </a:r>
            <a:endParaRPr lang="ru-RU" sz="2000" dirty="0"/>
          </a:p>
        </p:txBody>
      </p:sp>
      <p:pic>
        <p:nvPicPr>
          <p:cNvPr id="6" name="Рисунок 5" descr="img246298_2-24_Sostav_tor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1428736"/>
            <a:ext cx="4071967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357166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Хімічні властивості.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1142984"/>
            <a:ext cx="42148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Фосфор належить до головної підгрупи п</a:t>
            </a:r>
            <a:r>
              <a:rPr lang="en-US" sz="2000" dirty="0" smtClean="0"/>
              <a:t>’</a:t>
            </a:r>
            <a:r>
              <a:rPr lang="uk-UA" sz="2000" dirty="0" err="1" smtClean="0"/>
              <a:t>ятої</a:t>
            </a:r>
            <a:r>
              <a:rPr lang="uk-UA" sz="2000" dirty="0" smtClean="0"/>
              <a:t> групи  періодичної системи  Менделєєва. Порядковий номер його 15.  Маючи на зовнішній електронній оболонці 5 електронів, атоми фосфору виявляють властивості окисника і, приєднуючи від атомів інших елементів 3 електрони, яких бракує для заповнення зовнішньої оболонки перетворюються в негативно тривалентні іони. Разом з тим атоми фосфору можуть також втрачати свої валентні електрони, перетворюючись при цьому в позитивно заряджені іони. </a:t>
            </a:r>
            <a:endParaRPr lang="ru-RU" sz="2000" dirty="0"/>
          </a:p>
        </p:txBody>
      </p:sp>
      <p:pic>
        <p:nvPicPr>
          <p:cNvPr id="8" name="Рисунок 7" descr="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214842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949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2012-10-15T06:26:34Z</dcterms:created>
  <dcterms:modified xsi:type="dcterms:W3CDTF">2012-10-15T08:26:31Z</dcterms:modified>
</cp:coreProperties>
</file>