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3" r:id="rId3"/>
    <p:sldId id="257" r:id="rId4"/>
    <p:sldId id="260" r:id="rId5"/>
    <p:sldId id="261" r:id="rId6"/>
    <p:sldId id="263" r:id="rId7"/>
    <p:sldId id="262" r:id="rId8"/>
    <p:sldId id="265" r:id="rId9"/>
    <p:sldId id="264" r:id="rId10"/>
    <p:sldId id="268" r:id="rId11"/>
    <p:sldId id="266" r:id="rId12"/>
    <p:sldId id="270" r:id="rId13"/>
    <p:sldId id="271" r:id="rId14"/>
    <p:sldId id="27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6947" autoAdjust="0"/>
  </p:normalViewPr>
  <p:slideViewPr>
    <p:cSldViewPr>
      <p:cViewPr varScale="1">
        <p:scale>
          <a:sx n="104" d="100"/>
          <a:sy n="104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4C173-6074-4BC8-A777-E4F3A02A424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AAA43-FE62-42EB-98D4-B0F64186A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7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AA43-FE62-42EB-98D4-B0F64186AD2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0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132856"/>
            <a:ext cx="3456384" cy="2232248"/>
          </a:xfrm>
        </p:spPr>
        <p:txBody>
          <a:bodyPr/>
          <a:lstStyle/>
          <a:p>
            <a:r>
              <a:rPr lang="uk-UA" dirty="0" smtClean="0"/>
              <a:t>Продовольча проблема </a:t>
            </a:r>
            <a:br>
              <a:rPr lang="uk-UA" dirty="0" smtClean="0"/>
            </a:br>
            <a:r>
              <a:rPr lang="uk-UA" dirty="0" smtClean="0"/>
              <a:t>і хімія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97152"/>
            <a:ext cx="3309803" cy="1260629"/>
          </a:xfrm>
        </p:spPr>
        <p:txBody>
          <a:bodyPr/>
          <a:lstStyle/>
          <a:p>
            <a:pPr algn="r"/>
            <a:r>
              <a:rPr lang="uk-UA" dirty="0" smtClean="0"/>
              <a:t>Сочнєвої Ірини</a:t>
            </a:r>
          </a:p>
          <a:p>
            <a:pPr algn="r"/>
            <a:r>
              <a:rPr lang="uk-UA" dirty="0" smtClean="0"/>
              <a:t>11-А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2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29896"/>
          </a:xfrm>
        </p:spPr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416824" cy="446449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земельні</a:t>
            </a:r>
            <a:r>
              <a:rPr lang="ru-RU" dirty="0"/>
              <a:t>, </a:t>
            </a:r>
            <a:r>
              <a:rPr lang="ru-RU" dirty="0" err="1"/>
              <a:t>водні</a:t>
            </a:r>
            <a:r>
              <a:rPr lang="ru-RU" dirty="0"/>
              <a:t> , </a:t>
            </a:r>
            <a:r>
              <a:rPr lang="ru-RU" dirty="0" err="1"/>
              <a:t>ґрунтові</a:t>
            </a:r>
            <a:r>
              <a:rPr lang="ru-RU" dirty="0"/>
              <a:t>, </a:t>
            </a:r>
            <a:r>
              <a:rPr lang="ru-RU" dirty="0" err="1"/>
              <a:t>рослинні</a:t>
            </a:r>
            <a:r>
              <a:rPr lang="ru-RU" dirty="0"/>
              <a:t>, </a:t>
            </a:r>
            <a:r>
              <a:rPr lang="ru-RU" dirty="0" err="1"/>
              <a:t>тваринні</a:t>
            </a:r>
            <a:r>
              <a:rPr lang="ru-RU" dirty="0"/>
              <a:t> й </a:t>
            </a:r>
            <a:r>
              <a:rPr lang="ru-RU" dirty="0" err="1"/>
              <a:t>енергетичні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забруднює</a:t>
            </a:r>
            <a:r>
              <a:rPr lang="ru-RU" dirty="0"/>
              <a:t>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і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деградації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, </a:t>
            </a:r>
            <a:r>
              <a:rPr lang="ru-RU" dirty="0" err="1"/>
              <a:t>ніж</a:t>
            </a:r>
            <a:r>
              <a:rPr lang="ru-RU" dirty="0"/>
              <a:t> будь-яка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Випробовані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врожаїв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й </a:t>
            </a:r>
            <a:r>
              <a:rPr lang="ru-RU" dirty="0" err="1"/>
              <a:t>хімії</a:t>
            </a:r>
            <a:r>
              <a:rPr lang="ru-RU" dirty="0"/>
              <a:t>,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сільськогосподарський</a:t>
            </a:r>
            <a:r>
              <a:rPr lang="ru-RU" dirty="0"/>
              <a:t> оборот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площ</a:t>
            </a:r>
            <a:r>
              <a:rPr lang="ru-RU" dirty="0"/>
              <a:t>,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масштабних</a:t>
            </a:r>
            <a:r>
              <a:rPr lang="ru-RU" dirty="0"/>
              <a:t> </a:t>
            </a:r>
            <a:r>
              <a:rPr lang="ru-RU" dirty="0" err="1"/>
              <a:t>меліоративних</a:t>
            </a:r>
            <a:r>
              <a:rPr lang="ru-RU" dirty="0"/>
              <a:t> та </a:t>
            </a:r>
            <a:r>
              <a:rPr lang="ru-RU" dirty="0" err="1"/>
              <a:t>іригаційних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вичерпали</a:t>
            </a:r>
            <a:r>
              <a:rPr lang="ru-RU" dirty="0"/>
              <a:t> себе. </a:t>
            </a:r>
          </a:p>
          <a:p>
            <a:r>
              <a:rPr lang="ru-RU" dirty="0" err="1"/>
              <a:t>Надексплуатація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призвела</a:t>
            </a:r>
            <a:r>
              <a:rPr lang="ru-RU" dirty="0"/>
              <a:t>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родючості</a:t>
            </a:r>
            <a:r>
              <a:rPr lang="ru-RU" dirty="0"/>
              <a:t> на великих </a:t>
            </a:r>
            <a:r>
              <a:rPr lang="ru-RU" dirty="0" err="1"/>
              <a:t>територіях</a:t>
            </a:r>
            <a:r>
              <a:rPr lang="ru-RU" dirty="0"/>
              <a:t>.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водна</a:t>
            </a:r>
            <a:r>
              <a:rPr lang="ru-RU" dirty="0"/>
              <a:t> і </a:t>
            </a:r>
            <a:r>
              <a:rPr lang="ru-RU" dirty="0" err="1"/>
              <a:t>вітрова</a:t>
            </a:r>
            <a:r>
              <a:rPr lang="ru-RU" dirty="0"/>
              <a:t> </a:t>
            </a:r>
            <a:r>
              <a:rPr lang="ru-RU" dirty="0" err="1"/>
              <a:t>ерозія</a:t>
            </a:r>
            <a:r>
              <a:rPr lang="ru-RU" dirty="0"/>
              <a:t>. </a:t>
            </a:r>
            <a:r>
              <a:rPr lang="ru-RU" dirty="0" err="1"/>
              <a:t>Інтенсивне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пропорційного</a:t>
            </a:r>
            <a:r>
              <a:rPr lang="ru-RU" dirty="0"/>
              <a:t> приросту </a:t>
            </a:r>
            <a:r>
              <a:rPr lang="ru-RU" dirty="0" err="1"/>
              <a:t>врожаїв</a:t>
            </a:r>
            <a:r>
              <a:rPr lang="ru-RU" dirty="0"/>
              <a:t>. Подальше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орних</a:t>
            </a:r>
            <a:r>
              <a:rPr lang="ru-RU" dirty="0"/>
              <a:t> земель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малоймовірне</a:t>
            </a:r>
            <a:r>
              <a:rPr lang="ru-RU" dirty="0"/>
              <a:t>.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передбачуване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таких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, як "</a:t>
            </a:r>
            <a:r>
              <a:rPr lang="ru-RU" dirty="0" err="1"/>
              <a:t>парниковий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" і </a:t>
            </a:r>
            <a:r>
              <a:rPr lang="ru-RU" dirty="0" err="1"/>
              <a:t>озонова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739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64704"/>
            <a:ext cx="4464496" cy="5544616"/>
          </a:xfrm>
        </p:spPr>
        <p:txBody>
          <a:bodyPr>
            <a:noAutofit/>
          </a:bodyPr>
          <a:lstStyle/>
          <a:p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Інтенсифікація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сільськогосподарського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виробництва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повертається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таким чином,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своєю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негативною стороною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ради блага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вона й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здійснюється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Введення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агрокультуру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різного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роду отрут 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стимуляторів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обертається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численними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хворобами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дітей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погіршенням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спадковості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тощо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тому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цілком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зрозуміле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бажання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людей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споживати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екологічно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чисту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продукцію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зрозуміле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прагнення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багатьох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цивілізованих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країн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стимулювати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державному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рівні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так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зване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органічне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виробництво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сільгосппродуктів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І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хоча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продукція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буває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дорожчою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однак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вона,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зрозуміло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ніскільки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дорожча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Здоровий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глузд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повинен  тут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переважати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168352" cy="4763162"/>
          </a:xfrm>
        </p:spPr>
      </p:pic>
    </p:spTree>
    <p:extLst>
      <p:ext uri="{BB962C8B-B14F-4D97-AF65-F5344CB8AC3E}">
        <p14:creationId xmlns:p14="http://schemas.microsoft.com/office/powerpoint/2010/main" val="18702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200800" cy="463587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Продовольча</a:t>
            </a:r>
            <a:r>
              <a:rPr lang="ru-RU" dirty="0"/>
              <a:t> проблема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. Для </a:t>
            </a:r>
            <a:r>
              <a:rPr lang="ru-RU" dirty="0" err="1"/>
              <a:t>розв</a:t>
            </a:r>
            <a:r>
              <a:rPr lang="ru-RU" dirty="0"/>
              <a:t> `</a:t>
            </a:r>
            <a:r>
              <a:rPr lang="ru-RU" dirty="0" err="1"/>
              <a:t>язання</a:t>
            </a:r>
            <a:r>
              <a:rPr lang="ru-RU" dirty="0"/>
              <a:t> </a:t>
            </a:r>
            <a:r>
              <a:rPr lang="ru-RU" dirty="0" err="1"/>
              <a:t>продовольчої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а </a:t>
            </a:r>
            <a:r>
              <a:rPr lang="ru-RU" dirty="0" err="1"/>
              <a:t>потрібно</a:t>
            </a:r>
            <a:r>
              <a:rPr lang="ru-RU" dirty="0"/>
              <a:t> добре </a:t>
            </a:r>
            <a:r>
              <a:rPr lang="ru-RU" dirty="0" err="1"/>
              <a:t>налагоджене</a:t>
            </a:r>
            <a:r>
              <a:rPr lang="ru-RU" dirty="0"/>
              <a:t> </a:t>
            </a:r>
            <a:r>
              <a:rPr lang="ru-RU" dirty="0" err="1"/>
              <a:t>співробітництво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ладу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породжує</a:t>
            </a:r>
            <a:r>
              <a:rPr lang="ru-RU" dirty="0"/>
              <a:t> перед </a:t>
            </a:r>
            <a:r>
              <a:rPr lang="ru-RU" dirty="0" err="1"/>
              <a:t>хіміками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. Перша </a:t>
            </a:r>
            <a:r>
              <a:rPr lang="ru-RU" dirty="0" err="1"/>
              <a:t>завдання</a:t>
            </a:r>
            <a:r>
              <a:rPr lang="ru-RU" dirty="0"/>
              <a:t> - </a:t>
            </a:r>
            <a:r>
              <a:rPr lang="ru-RU" dirty="0" err="1"/>
              <a:t>розробития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контролю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 в </a:t>
            </a:r>
            <a:r>
              <a:rPr lang="ru-RU" dirty="0" err="1"/>
              <a:t>їжі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Друге </a:t>
            </a:r>
            <a:r>
              <a:rPr lang="ru-RU" dirty="0" err="1"/>
              <a:t>завдання</a:t>
            </a:r>
            <a:r>
              <a:rPr lang="ru-RU" dirty="0"/>
              <a:t> -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. Практика </a:t>
            </a:r>
            <a:r>
              <a:rPr lang="ru-RU" dirty="0" err="1"/>
              <a:t>жадає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хіміків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таких </a:t>
            </a:r>
            <a:r>
              <a:rPr lang="ru-RU" dirty="0" err="1"/>
              <a:t>пестицидів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вимивалися</a:t>
            </a:r>
            <a:r>
              <a:rPr lang="ru-RU" dirty="0"/>
              <a:t> б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 у </a:t>
            </a:r>
            <a:r>
              <a:rPr lang="ru-RU" dirty="0" err="1"/>
              <a:t>річки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екосистеми</a:t>
            </a:r>
            <a:r>
              <a:rPr lang="ru-RU" dirty="0"/>
              <a:t>, </a:t>
            </a:r>
            <a:r>
              <a:rPr lang="ru-RU" dirty="0" err="1"/>
              <a:t>взагалі</a:t>
            </a:r>
            <a:r>
              <a:rPr lang="ru-RU" dirty="0"/>
              <a:t> не </a:t>
            </a:r>
            <a:r>
              <a:rPr lang="ru-RU" dirty="0" err="1"/>
              <a:t>надаючи</a:t>
            </a:r>
            <a:r>
              <a:rPr lang="ru-RU" dirty="0"/>
              <a:t> </a:t>
            </a:r>
            <a:r>
              <a:rPr lang="ru-RU" dirty="0" err="1"/>
              <a:t>шкідливого</a:t>
            </a:r>
            <a:r>
              <a:rPr lang="ru-RU" dirty="0"/>
              <a:t> 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середовищу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7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338437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Продовольча</a:t>
            </a:r>
            <a:r>
              <a:rPr lang="ru-RU" dirty="0" smtClean="0"/>
              <a:t> </a:t>
            </a:r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забезпечена</a:t>
            </a:r>
            <a:r>
              <a:rPr lang="ru-RU" dirty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:</a:t>
            </a:r>
          </a:p>
          <a:p>
            <a:r>
              <a:rPr lang="ru-RU" dirty="0"/>
              <a:t>Н</a:t>
            </a:r>
            <a:r>
              <a:rPr lang="ru-RU" dirty="0" smtClean="0"/>
              <a:t>аука </a:t>
            </a:r>
            <a:r>
              <a:rPr lang="ru-RU" dirty="0" err="1" smtClean="0"/>
              <a:t>знаходиметься</a:t>
            </a:r>
            <a:r>
              <a:rPr lang="ru-RU" dirty="0" smtClean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і </a:t>
            </a:r>
            <a:r>
              <a:rPr lang="ru-RU" dirty="0" err="1" smtClean="0"/>
              <a:t>забезпечить</a:t>
            </a:r>
            <a:r>
              <a:rPr lang="ru-RU" dirty="0" smtClean="0"/>
              <a:t>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новітніми</a:t>
            </a:r>
            <a:r>
              <a:rPr lang="ru-RU" dirty="0"/>
              <a:t>, </a:t>
            </a:r>
            <a:r>
              <a:rPr lang="ru-RU" dirty="0" err="1"/>
              <a:t>зразками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технологіями</a:t>
            </a:r>
            <a:r>
              <a:rPr lang="ru-RU" dirty="0"/>
              <a:t>, </a:t>
            </a:r>
            <a:r>
              <a:rPr lang="ru-RU" dirty="0" err="1" smtClean="0"/>
              <a:t>підтримає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покраще</a:t>
            </a:r>
            <a:r>
              <a:rPr lang="ru-RU" dirty="0" smtClean="0"/>
              <a:t> </a:t>
            </a:r>
            <a:r>
              <a:rPr lang="ru-RU" dirty="0"/>
              <a:t>генофонд </a:t>
            </a:r>
            <a:r>
              <a:rPr lang="ru-RU" dirty="0" err="1"/>
              <a:t>тваринництва</a:t>
            </a:r>
            <a:r>
              <a:rPr lang="ru-RU" dirty="0"/>
              <a:t> і </a:t>
            </a:r>
            <a:r>
              <a:rPr lang="ru-RU" dirty="0" err="1"/>
              <a:t>рослинництва</a:t>
            </a:r>
            <a:r>
              <a:rPr lang="ru-RU" dirty="0"/>
              <a:t> і </a:t>
            </a:r>
            <a:r>
              <a:rPr lang="ru-RU" dirty="0" err="1" smtClean="0"/>
              <a:t>дасть</a:t>
            </a:r>
            <a:r>
              <a:rPr lang="ru-RU" dirty="0" smtClean="0"/>
              <a:t> </a:t>
            </a:r>
            <a:r>
              <a:rPr lang="ru-RU" dirty="0" err="1"/>
              <a:t>достовірні</a:t>
            </a:r>
            <a:r>
              <a:rPr lang="ru-RU" dirty="0"/>
              <a:t> </a:t>
            </a:r>
            <a:r>
              <a:rPr lang="ru-RU" dirty="0" err="1"/>
              <a:t>прогнози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сфер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на </a:t>
            </a:r>
            <a:r>
              <a:rPr lang="ru-RU" dirty="0" smtClean="0"/>
              <a:t>перспективу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57610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3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908720"/>
            <a:ext cx="7344816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найближчі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 </a:t>
            </a:r>
            <a:r>
              <a:rPr lang="ru-RU" dirty="0" err="1"/>
              <a:t>різке</a:t>
            </a:r>
            <a:r>
              <a:rPr lang="ru-RU" dirty="0"/>
              <a:t> </a:t>
            </a:r>
            <a:r>
              <a:rPr lang="ru-RU" dirty="0" err="1"/>
              <a:t>кількісне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,  й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характері</a:t>
            </a:r>
            <a:r>
              <a:rPr lang="ru-RU" dirty="0"/>
              <a:t> </a:t>
            </a:r>
            <a:r>
              <a:rPr lang="ru-RU" dirty="0" err="1"/>
              <a:t>вироблених</a:t>
            </a:r>
            <a:r>
              <a:rPr lang="ru-RU" dirty="0"/>
              <a:t> добрив.</a:t>
            </a:r>
          </a:p>
          <a:p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 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«</a:t>
            </a:r>
            <a:r>
              <a:rPr lang="ru-RU" dirty="0" err="1"/>
              <a:t>чисті</a:t>
            </a:r>
            <a:r>
              <a:rPr lang="ru-RU" dirty="0"/>
              <a:t>» </a:t>
            </a:r>
            <a:r>
              <a:rPr lang="ru-RU" dirty="0" err="1"/>
              <a:t>фермерські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 У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господарствах</a:t>
            </a:r>
            <a:r>
              <a:rPr lang="ru-RU" dirty="0"/>
              <a:t> абсолютно вся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вирощується</a:t>
            </a:r>
            <a:r>
              <a:rPr lang="ru-RU" dirty="0"/>
              <a:t> в </a:t>
            </a:r>
            <a:r>
              <a:rPr lang="ru-RU" dirty="0" err="1"/>
              <a:t>значному</a:t>
            </a:r>
            <a:r>
              <a:rPr lang="ru-RU" dirty="0"/>
              <a:t> </a:t>
            </a:r>
            <a:r>
              <a:rPr lang="ru-RU" dirty="0" err="1"/>
              <a:t>видаленні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без </a:t>
            </a:r>
            <a:r>
              <a:rPr lang="ru-RU" dirty="0" err="1"/>
              <a:t>застосування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добрив, але і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Рівночасно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передових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помітні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переходу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індустріалізованого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до </a:t>
            </a:r>
            <a:r>
              <a:rPr lang="ru-RU" dirty="0" err="1"/>
              <a:t>біологічного</a:t>
            </a:r>
            <a:r>
              <a:rPr lang="ru-RU" dirty="0"/>
              <a:t> </a:t>
            </a:r>
            <a:r>
              <a:rPr lang="ru-RU" dirty="0" err="1"/>
              <a:t>рослинництва</a:t>
            </a:r>
            <a:r>
              <a:rPr lang="ru-RU" dirty="0"/>
              <a:t>, </a:t>
            </a:r>
            <a:r>
              <a:rPr lang="ru-RU" dirty="0" err="1"/>
              <a:t>здійснюваного</a:t>
            </a:r>
            <a:r>
              <a:rPr lang="ru-RU" dirty="0"/>
              <a:t> без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без </a:t>
            </a:r>
            <a:r>
              <a:rPr lang="ru-RU" dirty="0" err="1"/>
              <a:t>мінеральних</a:t>
            </a:r>
            <a:r>
              <a:rPr lang="ru-RU" dirty="0"/>
              <a:t> добрив.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03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7024744" cy="1143000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2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829896"/>
          </a:xfrm>
        </p:spPr>
        <p:txBody>
          <a:bodyPr/>
          <a:lstStyle/>
          <a:p>
            <a:r>
              <a:rPr lang="ru-RU" dirty="0" err="1"/>
              <a:t>Продовольча</a:t>
            </a:r>
            <a:r>
              <a:rPr lang="ru-RU" dirty="0"/>
              <a:t> 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6"/>
            <a:ext cx="4176464" cy="133655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Глобальна </a:t>
            </a:r>
            <a:r>
              <a:rPr lang="ru-RU" dirty="0" err="1">
                <a:solidFill>
                  <a:schemeClr val="tx1"/>
                </a:solidFill>
              </a:rPr>
              <a:t>продовольча</a:t>
            </a:r>
            <a:r>
              <a:rPr lang="ru-RU" dirty="0">
                <a:solidFill>
                  <a:schemeClr val="tx1"/>
                </a:solidFill>
              </a:rPr>
              <a:t> проблема –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ненайдавніша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усіх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глобальних</a:t>
            </a:r>
            <a:r>
              <a:rPr lang="ru-RU" dirty="0">
                <a:solidFill>
                  <a:schemeClr val="tx1"/>
                </a:solidFill>
              </a:rPr>
              <a:t> проблем </a:t>
            </a:r>
            <a:r>
              <a:rPr lang="ru-RU" dirty="0" err="1">
                <a:solidFill>
                  <a:schemeClr val="tx1"/>
                </a:solidFill>
              </a:rPr>
              <a:t>людства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Ирин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79" y="1725838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3612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600400" cy="23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1852" y="364502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Голод, як </a:t>
            </a:r>
            <a:r>
              <a:rPr lang="ru-RU" dirty="0" err="1"/>
              <a:t>найважчий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наслідок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всеосяжна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«хвороба»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неабиякий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життя</a:t>
            </a:r>
            <a:r>
              <a:rPr lang="ru-RU" dirty="0"/>
              <a:t> людей в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з </a:t>
            </a:r>
            <a:r>
              <a:rPr lang="ru-RU" dirty="0" err="1"/>
              <a:t>неоднаково</a:t>
            </a:r>
            <a:r>
              <a:rPr lang="ru-RU" dirty="0"/>
              <a:t> </a:t>
            </a:r>
            <a:r>
              <a:rPr lang="ru-RU" dirty="0" err="1"/>
              <a:t>вражаючою</a:t>
            </a:r>
            <a:r>
              <a:rPr lang="ru-RU" dirty="0"/>
              <a:t> </a:t>
            </a:r>
            <a:r>
              <a:rPr lang="ru-RU" dirty="0" err="1"/>
              <a:t>руйнівною</a:t>
            </a:r>
            <a:r>
              <a:rPr lang="ru-RU" dirty="0"/>
              <a:t> силою. Тому </a:t>
            </a:r>
            <a:r>
              <a:rPr lang="ru-RU" dirty="0" err="1"/>
              <a:t>сьогодні</a:t>
            </a:r>
            <a:r>
              <a:rPr lang="ru-RU" dirty="0"/>
              <a:t>, проблема є </a:t>
            </a:r>
            <a:r>
              <a:rPr lang="ru-RU" dirty="0" err="1"/>
              <a:t>дуже</a:t>
            </a:r>
            <a:r>
              <a:rPr lang="ru-RU" dirty="0"/>
              <a:t> актуальною і носить </a:t>
            </a:r>
            <a:r>
              <a:rPr lang="ru-RU" dirty="0" err="1"/>
              <a:t>глобальний</a:t>
            </a:r>
            <a:r>
              <a:rPr lang="ru-RU" dirty="0"/>
              <a:t>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1149012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344816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росте. За прогнозами ООН до 2000 р. </a:t>
            </a:r>
            <a:r>
              <a:rPr lang="ru-RU" dirty="0" err="1"/>
              <a:t>воно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6,5 млрд. </a:t>
            </a:r>
            <a:r>
              <a:rPr lang="ru-RU" dirty="0" err="1"/>
              <a:t>чоловік</a:t>
            </a:r>
            <a:r>
              <a:rPr lang="ru-RU" dirty="0"/>
              <a:t> і буде, </a:t>
            </a:r>
            <a:r>
              <a:rPr lang="ru-RU" dirty="0" err="1"/>
              <a:t>природно</a:t>
            </a:r>
            <a:r>
              <a:rPr lang="ru-RU" dirty="0"/>
              <a:t>, </a:t>
            </a:r>
            <a:r>
              <a:rPr lang="ru-RU" dirty="0" err="1"/>
              <a:t>збільшуватися</a:t>
            </a:r>
            <a:r>
              <a:rPr lang="ru-RU" dirty="0"/>
              <a:t> в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замислитися</a:t>
            </a:r>
            <a:r>
              <a:rPr lang="ru-RU" dirty="0"/>
              <a:t> над </a:t>
            </a:r>
            <a:r>
              <a:rPr lang="ru-RU" dirty="0" err="1"/>
              <a:t>тим</a:t>
            </a:r>
            <a:r>
              <a:rPr lang="ru-RU" dirty="0"/>
              <a:t>, як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харчуванням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 . </a:t>
            </a:r>
            <a:endParaRPr lang="ru-RU" dirty="0" smtClean="0"/>
          </a:p>
          <a:p>
            <a:r>
              <a:rPr lang="ru-RU" dirty="0" smtClean="0"/>
              <a:t>Очевидно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контроль </a:t>
            </a:r>
            <a:r>
              <a:rPr lang="ru-RU" dirty="0" err="1"/>
              <a:t>народжуваність</a:t>
            </a:r>
            <a:r>
              <a:rPr lang="ru-RU" dirty="0"/>
              <a:t>, то </a:t>
            </a:r>
            <a:r>
              <a:rPr lang="ru-RU" dirty="0" err="1"/>
              <a:t>найрадикальнішими</a:t>
            </a:r>
            <a:r>
              <a:rPr lang="ru-RU" dirty="0"/>
              <a:t> заходами є: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посівних</a:t>
            </a:r>
            <a:r>
              <a:rPr lang="ru-RU" dirty="0"/>
              <a:t> </a:t>
            </a:r>
            <a:r>
              <a:rPr lang="ru-RU" dirty="0" err="1"/>
              <a:t>площ</a:t>
            </a:r>
            <a:r>
              <a:rPr lang="ru-RU" dirty="0"/>
              <a:t>, з одного боку, та </a:t>
            </a:r>
            <a:r>
              <a:rPr lang="ru-RU" dirty="0" err="1"/>
              <a:t>інтенсифікація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з </a:t>
            </a:r>
            <a:r>
              <a:rPr lang="ru-RU" dirty="0" err="1"/>
              <a:t>іншого</a:t>
            </a:r>
            <a:r>
              <a:rPr lang="ru-RU" dirty="0"/>
              <a:t>. </a:t>
            </a:r>
            <a:r>
              <a:rPr lang="ru-RU" dirty="0" err="1"/>
              <a:t>Розрахунки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висновку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проблему </a:t>
            </a:r>
            <a:r>
              <a:rPr lang="ru-RU" dirty="0" err="1"/>
              <a:t>вирішить</a:t>
            </a:r>
            <a:r>
              <a:rPr lang="ru-RU" dirty="0"/>
              <a:t> те , </a:t>
            </a:r>
            <a:r>
              <a:rPr lang="ru-RU" dirty="0" err="1"/>
              <a:t>якщо</a:t>
            </a:r>
            <a:r>
              <a:rPr lang="ru-RU" dirty="0"/>
              <a:t> за </a:t>
            </a:r>
            <a:r>
              <a:rPr lang="ru-RU" dirty="0" err="1"/>
              <a:t>найближчі</a:t>
            </a:r>
            <a:r>
              <a:rPr lang="ru-RU" dirty="0"/>
              <a:t> 40 - 50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зросте</a:t>
            </a:r>
            <a:r>
              <a:rPr lang="ru-RU" dirty="0"/>
              <a:t> в 3 - 4 рази. </a:t>
            </a:r>
          </a:p>
        </p:txBody>
      </p:sp>
    </p:spTree>
    <p:extLst>
      <p:ext uri="{BB962C8B-B14F-4D97-AF65-F5344CB8AC3E}">
        <p14:creationId xmlns:p14="http://schemas.microsoft.com/office/powerpoint/2010/main" val="3422572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4176464" cy="4824536"/>
          </a:xfrm>
        </p:spPr>
        <p:txBody>
          <a:bodyPr>
            <a:noAutofit/>
          </a:bodyPr>
          <a:lstStyle/>
          <a:p>
            <a:r>
              <a:rPr lang="ru-RU" sz="1400" dirty="0" err="1">
                <a:solidFill>
                  <a:schemeClr val="tx1"/>
                </a:solidFill>
              </a:rPr>
              <a:t>Подібний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приріст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можливо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здійснити</a:t>
            </a:r>
            <a:r>
              <a:rPr lang="ru-RU" sz="1400" dirty="0">
                <a:solidFill>
                  <a:schemeClr val="tx1"/>
                </a:solidFill>
              </a:rPr>
              <a:t> в тому </a:t>
            </a:r>
            <a:r>
              <a:rPr lang="ru-RU" sz="1400" dirty="0" err="1">
                <a:solidFill>
                  <a:schemeClr val="tx1"/>
                </a:solidFill>
              </a:rPr>
              <a:t>разі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якщо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відбудеться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різкий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підйом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сільського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господарства</a:t>
            </a:r>
            <a:r>
              <a:rPr lang="ru-RU" sz="1400" dirty="0">
                <a:solidFill>
                  <a:schemeClr val="tx1"/>
                </a:solidFill>
              </a:rPr>
              <a:t>, з </a:t>
            </a:r>
            <a:r>
              <a:rPr lang="ru-RU" sz="1400" dirty="0" err="1">
                <a:solidFill>
                  <a:schemeClr val="tx1"/>
                </a:solidFill>
              </a:rPr>
              <a:t>урахуванням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впровадження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всіх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досягнень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сучасної</a:t>
            </a:r>
            <a:r>
              <a:rPr lang="ru-RU" sz="1400" dirty="0">
                <a:solidFill>
                  <a:schemeClr val="tx1"/>
                </a:solidFill>
              </a:rPr>
              <a:t> науки, </a:t>
            </a:r>
            <a:r>
              <a:rPr lang="ru-RU" sz="1400" dirty="0" err="1">
                <a:solidFill>
                  <a:schemeClr val="tx1"/>
                </a:solidFill>
              </a:rPr>
              <a:t>зокрема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хімії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Модернізоване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сільське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господарство</a:t>
            </a:r>
            <a:r>
              <a:rPr lang="ru-RU" sz="1400" dirty="0">
                <a:solidFill>
                  <a:schemeClr val="tx1"/>
                </a:solidFill>
              </a:rPr>
              <a:t>, з </a:t>
            </a:r>
            <a:r>
              <a:rPr lang="ru-RU" sz="1400" dirty="0" err="1">
                <a:solidFill>
                  <a:schemeClr val="tx1"/>
                </a:solidFill>
              </a:rPr>
              <a:t>допомогою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своїх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могутніх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спільниць</a:t>
            </a:r>
            <a:r>
              <a:rPr lang="ru-RU" sz="1400" dirty="0">
                <a:solidFill>
                  <a:schemeClr val="tx1"/>
                </a:solidFill>
              </a:rPr>
              <a:t> - </a:t>
            </a:r>
            <a:r>
              <a:rPr lang="ru-RU" sz="1400" dirty="0" err="1">
                <a:solidFill>
                  <a:schemeClr val="tx1"/>
                </a:solidFill>
              </a:rPr>
              <a:t>хімії</a:t>
            </a:r>
            <a:r>
              <a:rPr lang="ru-RU" sz="1400" dirty="0">
                <a:solidFill>
                  <a:schemeClr val="tx1"/>
                </a:solidFill>
              </a:rPr>
              <a:t> і </a:t>
            </a:r>
            <a:r>
              <a:rPr lang="ru-RU" sz="1400" dirty="0" err="1">
                <a:solidFill>
                  <a:schemeClr val="tx1"/>
                </a:solidFill>
              </a:rPr>
              <a:t>біології</a:t>
            </a:r>
            <a:r>
              <a:rPr lang="ru-RU" sz="1400" dirty="0">
                <a:solidFill>
                  <a:schemeClr val="tx1"/>
                </a:solidFill>
              </a:rPr>
              <a:t> - легко </a:t>
            </a:r>
            <a:r>
              <a:rPr lang="ru-RU" sz="1400" dirty="0" err="1">
                <a:solidFill>
                  <a:schemeClr val="tx1"/>
                </a:solidFill>
              </a:rPr>
              <a:t>може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прогодувати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більш</a:t>
            </a:r>
            <a:r>
              <a:rPr lang="ru-RU" sz="1400" dirty="0">
                <a:solidFill>
                  <a:schemeClr val="tx1"/>
                </a:solidFill>
              </a:rPr>
              <a:t> 6,5 млрд. людей.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У </a:t>
            </a:r>
            <a:r>
              <a:rPr lang="ru-RU" sz="1400" dirty="0" err="1">
                <a:solidFill>
                  <a:schemeClr val="tx1"/>
                </a:solidFill>
              </a:rPr>
              <a:t>рішенні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продовольчої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проблеми</a:t>
            </a:r>
            <a:r>
              <a:rPr lang="ru-RU" sz="1400" dirty="0">
                <a:solidFill>
                  <a:schemeClr val="tx1"/>
                </a:solidFill>
              </a:rPr>
              <a:t>, у глобальному </a:t>
            </a:r>
            <a:r>
              <a:rPr lang="ru-RU" sz="1400" dirty="0" err="1">
                <a:solidFill>
                  <a:schemeClr val="tx1"/>
                </a:solidFill>
              </a:rPr>
              <a:t>масштабі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наголошується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збільшення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виробництва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рослинної</a:t>
            </a:r>
            <a:r>
              <a:rPr lang="ru-RU" sz="1400" dirty="0">
                <a:solidFill>
                  <a:schemeClr val="tx1"/>
                </a:solidFill>
              </a:rPr>
              <a:t> і </a:t>
            </a:r>
            <a:r>
              <a:rPr lang="ru-RU" sz="1400" dirty="0" err="1">
                <a:solidFill>
                  <a:schemeClr val="tx1"/>
                </a:solidFill>
              </a:rPr>
              <a:t>тваринної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їжі</a:t>
            </a:r>
            <a:r>
              <a:rPr lang="ru-RU" sz="1400" dirty="0">
                <a:solidFill>
                  <a:schemeClr val="tx1"/>
                </a:solidFill>
              </a:rPr>
              <a:t> природного </a:t>
            </a:r>
            <a:r>
              <a:rPr lang="ru-RU" sz="1400" dirty="0" err="1">
                <a:solidFill>
                  <a:schemeClr val="tx1"/>
                </a:solidFill>
              </a:rPr>
              <a:t>походження</a:t>
            </a:r>
            <a:r>
              <a:rPr lang="ru-RU" sz="1400" dirty="0">
                <a:solidFill>
                  <a:schemeClr val="tx1"/>
                </a:solidFill>
              </a:rPr>
              <a:t>. Так само як </a:t>
            </a:r>
            <a:r>
              <a:rPr lang="ru-RU" sz="1400" dirty="0" err="1">
                <a:solidFill>
                  <a:schemeClr val="tx1"/>
                </a:solidFill>
              </a:rPr>
              <a:t>насамперед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застосування</a:t>
            </a:r>
            <a:r>
              <a:rPr lang="ru-RU" sz="1400" dirty="0">
                <a:solidFill>
                  <a:schemeClr val="tx1"/>
                </a:solidFill>
              </a:rPr>
              <a:t> добрив, та </a:t>
            </a:r>
            <a:r>
              <a:rPr lang="ru-RU" sz="1400" dirty="0" err="1">
                <a:solidFill>
                  <a:schemeClr val="tx1"/>
                </a:solidFill>
              </a:rPr>
              <a:t>стимуляторів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зростання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штучних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кормів</a:t>
            </a:r>
            <a:r>
              <a:rPr lang="ru-RU" sz="1400" dirty="0">
                <a:solidFill>
                  <a:schemeClr val="tx1"/>
                </a:solidFill>
              </a:rPr>
              <a:t> для </a:t>
            </a:r>
            <a:r>
              <a:rPr lang="ru-RU" sz="1400" dirty="0" err="1">
                <a:solidFill>
                  <a:schemeClr val="tx1"/>
                </a:solidFill>
              </a:rPr>
              <a:t>сільськогосподарських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тварин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засобів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захисту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рослин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тварин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введення</a:t>
            </a:r>
            <a:r>
              <a:rPr lang="ru-RU" sz="1400" dirty="0">
                <a:solidFill>
                  <a:schemeClr val="tx1"/>
                </a:solidFill>
              </a:rPr>
              <a:t> у практику </a:t>
            </a:r>
            <a:r>
              <a:rPr lang="ru-RU" sz="1400" dirty="0" err="1">
                <a:solidFill>
                  <a:schemeClr val="tx1"/>
                </a:solidFill>
              </a:rPr>
              <a:t>харчування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нових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продуктів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видобутого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океані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тощо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766394" cy="2964898"/>
          </a:xfrm>
        </p:spPr>
      </p:pic>
    </p:spTree>
    <p:extLst>
      <p:ext uri="{BB962C8B-B14F-4D97-AF65-F5344CB8AC3E}">
        <p14:creationId xmlns:p14="http://schemas.microsoft.com/office/powerpoint/2010/main" val="23803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1196752"/>
            <a:ext cx="3960440" cy="460851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Інтенсивний</a:t>
            </a:r>
            <a:r>
              <a:rPr lang="ru-RU" dirty="0">
                <a:solidFill>
                  <a:schemeClr val="tx1"/>
                </a:solidFill>
              </a:rPr>
              <a:t> шлях </a:t>
            </a:r>
            <a:r>
              <a:rPr lang="ru-RU" dirty="0" err="1">
                <a:solidFill>
                  <a:schemeClr val="tx1"/>
                </a:solidFill>
              </a:rPr>
              <a:t>розв`язання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продовольчої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проблеми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передбачає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механізацію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хімізацію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підвищення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енергоозброєності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сільського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господарства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використання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високоврожайних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сортів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сільськогосподарських</a:t>
            </a:r>
            <a:r>
              <a:rPr lang="ru-RU" dirty="0">
                <a:solidFill>
                  <a:schemeClr val="tx1"/>
                </a:solidFill>
              </a:rPr>
              <a:t> культур,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продуктивних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всіх</a:t>
            </a:r>
            <a:r>
              <a:rPr lang="ru-RU" dirty="0">
                <a:solidFill>
                  <a:schemeClr val="tx1"/>
                </a:solidFill>
              </a:rPr>
              <a:t> тих </a:t>
            </a:r>
            <a:r>
              <a:rPr lang="ru-RU" dirty="0" err="1">
                <a:solidFill>
                  <a:schemeClr val="tx1"/>
                </a:solidFill>
              </a:rPr>
              <a:t>засобів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змогу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збільшити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віддачу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землеробства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тваринництва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навіть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зменшенні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сільськогосподарських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площ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Деякий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засобом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розв'язання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продовольчих</a:t>
            </a:r>
            <a:r>
              <a:rPr lang="ru-RU" dirty="0">
                <a:solidFill>
                  <a:schemeClr val="tx1"/>
                </a:solidFill>
              </a:rPr>
              <a:t> проблем </a:t>
            </a:r>
            <a:r>
              <a:rPr lang="ru-RU" dirty="0" err="1">
                <a:solidFill>
                  <a:schemeClr val="tx1"/>
                </a:solidFill>
              </a:rPr>
              <a:t>вважали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добрива</a:t>
            </a:r>
            <a:r>
              <a:rPr lang="ru-RU" dirty="0">
                <a:solidFill>
                  <a:schemeClr val="tx1"/>
                </a:solidFill>
              </a:rPr>
              <a:t>. Тому </a:t>
            </a:r>
            <a:r>
              <a:rPr lang="ru-RU" dirty="0" err="1">
                <a:solidFill>
                  <a:schemeClr val="tx1"/>
                </a:solidFill>
              </a:rPr>
              <a:t>невпинно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нарощували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використання</a:t>
            </a:r>
            <a:r>
              <a:rPr lang="ru-RU" dirty="0">
                <a:solidFill>
                  <a:schemeClr val="tx1"/>
                </a:solidFill>
              </a:rPr>
              <a:t> на полях.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4032448" cy="3044365"/>
          </a:xfrm>
        </p:spPr>
      </p:pic>
    </p:spTree>
    <p:extLst>
      <p:ext uri="{BB962C8B-B14F-4D97-AF65-F5344CB8AC3E}">
        <p14:creationId xmlns:p14="http://schemas.microsoft.com/office/powerpoint/2010/main" val="35757297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200800" cy="5256584"/>
          </a:xfrm>
        </p:spPr>
        <p:txBody>
          <a:bodyPr>
            <a:noAutofit/>
          </a:bodyPr>
          <a:lstStyle/>
          <a:p>
            <a:r>
              <a:rPr lang="ru-RU" sz="1600" dirty="0" err="1">
                <a:solidFill>
                  <a:schemeClr val="tx1"/>
                </a:solidFill>
              </a:rPr>
              <a:t>Сільськогосподарської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продукції</a:t>
            </a:r>
            <a:r>
              <a:rPr lang="ru-RU" sz="1600" dirty="0">
                <a:solidFill>
                  <a:schemeClr val="tx1"/>
                </a:solidFill>
              </a:rPr>
              <a:t> без </a:t>
            </a:r>
            <a:r>
              <a:rPr lang="ru-RU" sz="1600" dirty="0" err="1">
                <a:solidFill>
                  <a:schemeClr val="tx1"/>
                </a:solidFill>
              </a:rPr>
              <a:t>нітратів</a:t>
            </a:r>
            <a:r>
              <a:rPr lang="ru-RU" sz="1600" dirty="0">
                <a:solidFill>
                  <a:schemeClr val="tx1"/>
                </a:solidFill>
              </a:rPr>
              <a:t> не </a:t>
            </a:r>
            <a:r>
              <a:rPr lang="ru-RU" sz="1600" dirty="0" err="1">
                <a:solidFill>
                  <a:schemeClr val="tx1"/>
                </a:solidFill>
              </a:rPr>
              <a:t>буває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оскільки</a:t>
            </a:r>
            <a:r>
              <a:rPr lang="ru-RU" sz="1600" dirty="0">
                <a:solidFill>
                  <a:schemeClr val="tx1"/>
                </a:solidFill>
              </a:rPr>
              <a:t> вони є </a:t>
            </a:r>
            <a:r>
              <a:rPr lang="ru-RU" sz="1600" dirty="0" err="1">
                <a:solidFill>
                  <a:schemeClr val="tx1"/>
                </a:solidFill>
              </a:rPr>
              <a:t>основним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джерелом</a:t>
            </a:r>
            <a:r>
              <a:rPr lang="ru-RU" sz="1600" dirty="0">
                <a:solidFill>
                  <a:schemeClr val="tx1"/>
                </a:solidFill>
              </a:rPr>
              <a:t> азоту в </a:t>
            </a:r>
            <a:r>
              <a:rPr lang="ru-RU" sz="1600" dirty="0" err="1">
                <a:solidFill>
                  <a:schemeClr val="tx1"/>
                </a:solidFill>
              </a:rPr>
              <a:t>живленні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рослині</a:t>
            </a:r>
            <a:r>
              <a:rPr lang="ru-RU" sz="1600" dirty="0">
                <a:solidFill>
                  <a:schemeClr val="tx1"/>
                </a:solidFill>
              </a:rPr>
              <a:t>. Тому для </a:t>
            </a:r>
            <a:r>
              <a:rPr lang="ru-RU" sz="1600" dirty="0" err="1">
                <a:solidFill>
                  <a:schemeClr val="tx1"/>
                </a:solidFill>
              </a:rPr>
              <a:t>отримання</a:t>
            </a:r>
            <a:r>
              <a:rPr lang="ru-RU" sz="1600" dirty="0">
                <a:solidFill>
                  <a:schemeClr val="tx1"/>
                </a:solidFill>
              </a:rPr>
              <a:t> не </a:t>
            </a:r>
            <a:r>
              <a:rPr lang="ru-RU" sz="1600" dirty="0" err="1">
                <a:solidFill>
                  <a:schemeClr val="tx1"/>
                </a:solidFill>
              </a:rPr>
              <a:t>лише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високих</a:t>
            </a:r>
            <a:r>
              <a:rPr lang="ru-RU" sz="1600" dirty="0">
                <a:solidFill>
                  <a:schemeClr val="tx1"/>
                </a:solidFill>
              </a:rPr>
              <a:t>, але і </a:t>
            </a:r>
            <a:r>
              <a:rPr lang="ru-RU" sz="1600" dirty="0" err="1">
                <a:solidFill>
                  <a:schemeClr val="tx1"/>
                </a:solidFill>
              </a:rPr>
              <a:t>високоякісних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урожаїв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необхідно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вносити</a:t>
            </a:r>
            <a:r>
              <a:rPr lang="ru-RU" sz="1600" dirty="0">
                <a:solidFill>
                  <a:schemeClr val="tx1"/>
                </a:solidFill>
              </a:rPr>
              <a:t> до </a:t>
            </a:r>
            <a:r>
              <a:rPr lang="ru-RU" sz="1600" dirty="0" err="1">
                <a:solidFill>
                  <a:schemeClr val="tx1"/>
                </a:solidFill>
              </a:rPr>
              <a:t>ґрунту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мінеральні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органічні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азотні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добрива</a:t>
            </a:r>
            <a:r>
              <a:rPr lang="ru-RU" sz="1600" dirty="0">
                <a:solidFill>
                  <a:schemeClr val="tx1"/>
                </a:solidFill>
              </a:rPr>
              <a:t>. Без них </a:t>
            </a:r>
            <a:r>
              <a:rPr lang="ru-RU" sz="1600" dirty="0" err="1">
                <a:solidFill>
                  <a:schemeClr val="tx1"/>
                </a:solidFill>
              </a:rPr>
              <a:t>немислимо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сучасне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сільське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господарство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Одне</a:t>
            </a:r>
            <a:r>
              <a:rPr lang="ru-RU" sz="1600" dirty="0">
                <a:solidFill>
                  <a:schemeClr val="tx1"/>
                </a:solidFill>
              </a:rPr>
              <a:t> з </a:t>
            </a:r>
            <a:r>
              <a:rPr lang="ru-RU" sz="1600" dirty="0" err="1">
                <a:solidFill>
                  <a:schemeClr val="tx1"/>
                </a:solidFill>
              </a:rPr>
              <a:t>головних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елементів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вводяться</a:t>
            </a:r>
            <a:r>
              <a:rPr lang="ru-RU" sz="1600" dirty="0">
                <a:solidFill>
                  <a:schemeClr val="tx1"/>
                </a:solidFill>
              </a:rPr>
              <a:t> у грунт у </a:t>
            </a:r>
            <a:r>
              <a:rPr lang="ru-RU" sz="1600" dirty="0" err="1">
                <a:solidFill>
                  <a:schemeClr val="tx1"/>
                </a:solidFill>
              </a:rPr>
              <a:t>складі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мінеральних</a:t>
            </a:r>
            <a:r>
              <a:rPr lang="ru-RU" sz="1600" dirty="0">
                <a:solidFill>
                  <a:schemeClr val="tx1"/>
                </a:solidFill>
              </a:rPr>
              <a:t> добрив, - азот. </a:t>
            </a:r>
            <a:r>
              <a:rPr lang="ru-RU" sz="1600" dirty="0" err="1">
                <a:solidFill>
                  <a:schemeClr val="tx1"/>
                </a:solidFill>
              </a:rPr>
              <a:t>Якщо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водень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кисень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вуглець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доставляються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рослинам</a:t>
            </a:r>
            <a:r>
              <a:rPr lang="ru-RU" sz="1600" dirty="0">
                <a:solidFill>
                  <a:schemeClr val="tx1"/>
                </a:solidFill>
              </a:rPr>
              <a:t> з  </a:t>
            </a:r>
            <a:r>
              <a:rPr lang="ru-RU" sz="1600" dirty="0" err="1">
                <a:solidFill>
                  <a:schemeClr val="tx1"/>
                </a:solidFill>
              </a:rPr>
              <a:t>вуглекислим</a:t>
            </a:r>
            <a:r>
              <a:rPr lang="ru-RU" sz="1600" dirty="0">
                <a:solidFill>
                  <a:schemeClr val="tx1"/>
                </a:solidFill>
              </a:rPr>
              <a:t> газом, то азот </a:t>
            </a:r>
            <a:r>
              <a:rPr lang="ru-RU" sz="1600" dirty="0" err="1">
                <a:solidFill>
                  <a:schemeClr val="tx1"/>
                </a:solidFill>
              </a:rPr>
              <a:t>вступає</a:t>
            </a:r>
            <a:r>
              <a:rPr lang="ru-RU" sz="1600" dirty="0">
                <a:solidFill>
                  <a:schemeClr val="tx1"/>
                </a:solidFill>
              </a:rPr>
              <a:t> у </a:t>
            </a:r>
            <a:r>
              <a:rPr lang="ru-RU" sz="1600" dirty="0" err="1">
                <a:solidFill>
                  <a:schemeClr val="tx1"/>
                </a:solidFill>
              </a:rPr>
              <a:t>рослини</a:t>
            </a:r>
            <a:r>
              <a:rPr lang="ru-RU" sz="1600" dirty="0">
                <a:solidFill>
                  <a:schemeClr val="tx1"/>
                </a:solidFill>
              </a:rPr>
              <a:t> через </a:t>
            </a:r>
            <a:r>
              <a:rPr lang="ru-RU" sz="1600" dirty="0" err="1">
                <a:solidFill>
                  <a:schemeClr val="tx1"/>
                </a:solidFill>
              </a:rPr>
              <a:t>кореневу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сиёстему</a:t>
            </a:r>
            <a:r>
              <a:rPr lang="ru-RU" sz="1600" dirty="0">
                <a:solidFill>
                  <a:schemeClr val="tx1"/>
                </a:solidFill>
              </a:rPr>
              <a:t> як </a:t>
            </a:r>
            <a:r>
              <a:rPr lang="ru-RU" sz="1600" dirty="0" err="1">
                <a:solidFill>
                  <a:schemeClr val="tx1"/>
                </a:solidFill>
              </a:rPr>
              <a:t>нітратів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іона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амонію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яких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зазвичай</a:t>
            </a:r>
            <a:r>
              <a:rPr lang="ru-RU" sz="1600" dirty="0">
                <a:solidFill>
                  <a:schemeClr val="tx1"/>
                </a:solidFill>
              </a:rPr>
              <a:t> у </a:t>
            </a:r>
            <a:r>
              <a:rPr lang="ru-RU" sz="1600" dirty="0" err="1">
                <a:solidFill>
                  <a:schemeClr val="tx1"/>
                </a:solidFill>
              </a:rPr>
              <a:t>грунті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бракує</a:t>
            </a:r>
            <a:r>
              <a:rPr lang="ru-RU" sz="1600" dirty="0">
                <a:solidFill>
                  <a:schemeClr val="tx1"/>
                </a:solidFill>
              </a:rPr>
              <a:t>. Тому </a:t>
            </a:r>
            <a:r>
              <a:rPr lang="ru-RU" sz="1600" dirty="0" err="1">
                <a:solidFill>
                  <a:schemeClr val="tx1"/>
                </a:solidFill>
              </a:rPr>
              <a:t>виробництво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азотних</a:t>
            </a:r>
            <a:r>
              <a:rPr lang="ru-RU" sz="1600" dirty="0">
                <a:solidFill>
                  <a:schemeClr val="tx1"/>
                </a:solidFill>
              </a:rPr>
              <a:t> добрив - </a:t>
            </a:r>
            <a:r>
              <a:rPr lang="ru-RU" sz="1600" dirty="0" err="1">
                <a:solidFill>
                  <a:schemeClr val="tx1"/>
                </a:solidFill>
              </a:rPr>
              <a:t>це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одне</a:t>
            </a:r>
            <a:r>
              <a:rPr lang="ru-RU" sz="1600" dirty="0">
                <a:solidFill>
                  <a:schemeClr val="tx1"/>
                </a:solidFill>
              </a:rPr>
              <a:t> з </a:t>
            </a:r>
            <a:r>
              <a:rPr lang="ru-RU" sz="1600" dirty="0" err="1">
                <a:solidFill>
                  <a:schemeClr val="tx1"/>
                </a:solidFill>
              </a:rPr>
              <a:t>наймогутніших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галузей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хімічної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промисловості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сьогоднішнього</a:t>
            </a:r>
            <a:r>
              <a:rPr lang="ru-RU" sz="1600" dirty="0">
                <a:solidFill>
                  <a:schemeClr val="tx1"/>
                </a:solidFill>
              </a:rPr>
              <a:t> дня. </a:t>
            </a:r>
            <a:r>
              <a:rPr lang="ru-RU" sz="1600" dirty="0" err="1">
                <a:solidFill>
                  <a:schemeClr val="tx1"/>
                </a:solidFill>
              </a:rPr>
              <a:t>Більшу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частину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їх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отримують</a:t>
            </a:r>
            <a:r>
              <a:rPr lang="ru-RU" sz="1600" dirty="0">
                <a:solidFill>
                  <a:schemeClr val="tx1"/>
                </a:solidFill>
              </a:rPr>
              <a:t> з </a:t>
            </a:r>
            <a:r>
              <a:rPr lang="ru-RU" sz="1600" dirty="0" err="1">
                <a:solidFill>
                  <a:schemeClr val="tx1"/>
                </a:solidFill>
              </a:rPr>
              <a:t>аміаку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який</a:t>
            </a:r>
            <a:r>
              <a:rPr lang="ru-RU" sz="1600" dirty="0">
                <a:solidFill>
                  <a:schemeClr val="tx1"/>
                </a:solidFill>
              </a:rPr>
              <a:t> у свою </a:t>
            </a:r>
            <a:r>
              <a:rPr lang="ru-RU" sz="1600" dirty="0" err="1">
                <a:solidFill>
                  <a:schemeClr val="tx1"/>
                </a:solidFill>
              </a:rPr>
              <a:t>чергу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синтезують</a:t>
            </a:r>
            <a:r>
              <a:rPr lang="ru-RU" sz="1600" dirty="0">
                <a:solidFill>
                  <a:schemeClr val="tx1"/>
                </a:solidFill>
              </a:rPr>
              <a:t> з </a:t>
            </a:r>
            <a:r>
              <a:rPr lang="ru-RU" sz="1600" dirty="0" err="1">
                <a:solidFill>
                  <a:schemeClr val="tx1"/>
                </a:solidFill>
              </a:rPr>
              <a:t>водню</a:t>
            </a:r>
            <a:r>
              <a:rPr lang="ru-RU" sz="1600" dirty="0">
                <a:solidFill>
                  <a:schemeClr val="tx1"/>
                </a:solidFill>
              </a:rPr>
              <a:t> й азоту у </a:t>
            </a:r>
            <a:r>
              <a:rPr lang="ru-RU" sz="1600" dirty="0" err="1">
                <a:solidFill>
                  <a:schemeClr val="tx1"/>
                </a:solidFill>
              </a:rPr>
              <a:t>присутності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каталізаторів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>
                <a:solidFill>
                  <a:schemeClr val="tx1"/>
                </a:solidFill>
              </a:rPr>
              <a:t>Проте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поки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сільському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господарству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потрібні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величезні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кількості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азотних</a:t>
            </a:r>
            <a:r>
              <a:rPr lang="ru-RU" sz="1600" dirty="0">
                <a:solidFill>
                  <a:schemeClr val="tx1"/>
                </a:solidFill>
              </a:rPr>
              <a:t> добрив: </a:t>
            </a:r>
            <a:r>
              <a:rPr lang="ru-RU" sz="1600" dirty="0" err="1">
                <a:solidFill>
                  <a:schemeClr val="tx1"/>
                </a:solidFill>
              </a:rPr>
              <a:t>аміаку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виготовлених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нього</a:t>
            </a:r>
            <a:r>
              <a:rPr lang="ru-RU" sz="1600" dirty="0">
                <a:solidFill>
                  <a:schemeClr val="tx1"/>
                </a:solidFill>
              </a:rPr>
              <a:t> сульфату, карбонату і </a:t>
            </a:r>
            <a:r>
              <a:rPr lang="ru-RU" sz="1600" dirty="0" err="1">
                <a:solidFill>
                  <a:schemeClr val="tx1"/>
                </a:solidFill>
              </a:rPr>
              <a:t>нітрату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амонію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Аміак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ru-RU" sz="1600" dirty="0" err="1">
                <a:solidFill>
                  <a:schemeClr val="tx1"/>
                </a:solidFill>
              </a:rPr>
              <a:t>ця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саме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концентроване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азотне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добриво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містить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понад</a:t>
            </a:r>
            <a:r>
              <a:rPr lang="ru-RU" sz="1600" dirty="0">
                <a:solidFill>
                  <a:schemeClr val="tx1"/>
                </a:solidFill>
              </a:rPr>
              <a:t> 80% азоту). </a:t>
            </a:r>
            <a:r>
              <a:rPr lang="ru-RU" sz="1600" dirty="0" err="1">
                <a:solidFill>
                  <a:schemeClr val="tx1"/>
                </a:solidFill>
              </a:rPr>
              <a:t>Він</a:t>
            </a:r>
            <a:r>
              <a:rPr lang="ru-RU" sz="1600" dirty="0">
                <a:solidFill>
                  <a:schemeClr val="tx1"/>
                </a:solidFill>
              </a:rPr>
              <a:t> є один з </a:t>
            </a:r>
            <a:r>
              <a:rPr lang="ru-RU" sz="1600" dirty="0" err="1">
                <a:solidFill>
                  <a:schemeClr val="tx1"/>
                </a:solidFill>
              </a:rPr>
              <a:t>головних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продуктів</a:t>
            </a:r>
            <a:r>
              <a:rPr lang="ru-RU" sz="1600" dirty="0">
                <a:solidFill>
                  <a:schemeClr val="tx1"/>
                </a:solidFill>
              </a:rPr>
              <a:t> великий </a:t>
            </a:r>
            <a:r>
              <a:rPr lang="ru-RU" sz="1600" dirty="0" err="1">
                <a:solidFill>
                  <a:schemeClr val="tx1"/>
                </a:solidFill>
              </a:rPr>
              <a:t>хімії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53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08720"/>
            <a:ext cx="3528392" cy="36004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Інша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група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пестициди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інсектициди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Пестициди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засоби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боротьби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шкідливими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організмами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комахами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інсектициди</a:t>
            </a:r>
            <a:r>
              <a:rPr lang="ru-RU" dirty="0">
                <a:solidFill>
                  <a:schemeClr val="tx1"/>
                </a:solidFill>
              </a:rPr>
              <a:t>), грибами (</a:t>
            </a:r>
            <a:r>
              <a:rPr lang="ru-RU" dirty="0" err="1">
                <a:solidFill>
                  <a:schemeClr val="tx1"/>
                </a:solidFill>
              </a:rPr>
              <a:t>фунгіциди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рослинами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гербіциди</a:t>
            </a:r>
            <a:r>
              <a:rPr lang="ru-RU" dirty="0">
                <a:solidFill>
                  <a:schemeClr val="tx1"/>
                </a:solidFill>
              </a:rPr>
              <a:t>) і др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функція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загальмувати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припинити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небажаних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шкідників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корисних</a:t>
            </a:r>
            <a:r>
              <a:rPr lang="ru-RU" dirty="0">
                <a:solidFill>
                  <a:schemeClr val="tx1"/>
                </a:solidFill>
              </a:rPr>
              <a:t> культур —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тенденцію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швидкого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зростання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збільшення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використання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4210625" cy="2810123"/>
          </a:xfrm>
        </p:spPr>
      </p:pic>
      <p:sp>
        <p:nvSpPr>
          <p:cNvPr id="8" name="Овал 7"/>
          <p:cNvSpPr/>
          <p:nvPr/>
        </p:nvSpPr>
        <p:spPr>
          <a:xfrm>
            <a:off x="2771800" y="4509120"/>
            <a:ext cx="5760640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Нині</a:t>
            </a:r>
            <a:r>
              <a:rPr lang="ru-RU" sz="1200" dirty="0">
                <a:solidFill>
                  <a:schemeClr val="tx1"/>
                </a:solidFill>
              </a:rPr>
              <a:t> в </a:t>
            </a:r>
            <a:r>
              <a:rPr lang="ru-RU" sz="1200" dirty="0" err="1">
                <a:solidFill>
                  <a:schemeClr val="tx1"/>
                </a:solidFill>
              </a:rPr>
              <a:t>світі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використовується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близько</a:t>
            </a:r>
            <a:r>
              <a:rPr lang="ru-RU" sz="1200" dirty="0">
                <a:solidFill>
                  <a:schemeClr val="tx1"/>
                </a:solidFill>
              </a:rPr>
              <a:t> 70 тис. </a:t>
            </a:r>
            <a:r>
              <a:rPr lang="ru-RU" sz="1200" dirty="0" err="1">
                <a:solidFill>
                  <a:schemeClr val="tx1"/>
                </a:solidFill>
              </a:rPr>
              <a:t>хімічних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речовин</a:t>
            </a:r>
            <a:r>
              <a:rPr lang="ru-RU" sz="1200" dirty="0">
                <a:solidFill>
                  <a:schemeClr val="tx1"/>
                </a:solidFill>
              </a:rPr>
              <a:t>, до </a:t>
            </a:r>
            <a:r>
              <a:rPr lang="ru-RU" sz="1200" dirty="0" err="1">
                <a:solidFill>
                  <a:schemeClr val="tx1"/>
                </a:solidFill>
              </a:rPr>
              <a:t>яких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щорічно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додається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ще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тисяча-дві</a:t>
            </a:r>
            <a:r>
              <a:rPr lang="ru-RU" sz="1200" dirty="0">
                <a:solidFill>
                  <a:schemeClr val="tx1"/>
                </a:solidFill>
              </a:rPr>
              <a:t>. У США на поля </a:t>
            </a:r>
            <a:r>
              <a:rPr lang="ru-RU" sz="1200" dirty="0" err="1">
                <a:solidFill>
                  <a:schemeClr val="tx1"/>
                </a:solidFill>
              </a:rPr>
              <a:t>щороку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виливається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близько</a:t>
            </a:r>
            <a:r>
              <a:rPr lang="ru-RU" sz="1200" dirty="0">
                <a:solidFill>
                  <a:schemeClr val="tx1"/>
                </a:solidFill>
              </a:rPr>
              <a:t> 400 тис. т </a:t>
            </a:r>
            <a:r>
              <a:rPr lang="ru-RU" sz="1200" dirty="0" err="1">
                <a:solidFill>
                  <a:schemeClr val="tx1"/>
                </a:solidFill>
              </a:rPr>
              <a:t>пестицидів</a:t>
            </a:r>
            <a:r>
              <a:rPr lang="ru-RU" sz="1200" dirty="0">
                <a:solidFill>
                  <a:schemeClr val="tx1"/>
                </a:solidFill>
              </a:rPr>
              <a:t>, в </a:t>
            </a:r>
            <a:r>
              <a:rPr lang="ru-RU" sz="1200" dirty="0" err="1">
                <a:solidFill>
                  <a:schemeClr val="tx1"/>
                </a:solidFill>
              </a:rPr>
              <a:t>Індії</a:t>
            </a:r>
            <a:r>
              <a:rPr lang="ru-RU" sz="1200" dirty="0">
                <a:solidFill>
                  <a:schemeClr val="tx1"/>
                </a:solidFill>
              </a:rPr>
              <a:t> — </a:t>
            </a:r>
            <a:r>
              <a:rPr lang="ru-RU" sz="1200" dirty="0" err="1">
                <a:solidFill>
                  <a:schemeClr val="tx1"/>
                </a:solidFill>
              </a:rPr>
              <a:t>близько</a:t>
            </a:r>
            <a:r>
              <a:rPr lang="ru-RU" sz="1200" dirty="0">
                <a:solidFill>
                  <a:schemeClr val="tx1"/>
                </a:solidFill>
              </a:rPr>
              <a:t> 100 тис. т. </a:t>
            </a:r>
            <a:r>
              <a:rPr lang="ru-RU" sz="1200" dirty="0" err="1">
                <a:solidFill>
                  <a:schemeClr val="tx1"/>
                </a:solidFill>
              </a:rPr>
              <a:t>Відомо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однак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що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лише</a:t>
            </a:r>
            <a:r>
              <a:rPr lang="ru-RU" sz="1200" dirty="0">
                <a:solidFill>
                  <a:schemeClr val="tx1"/>
                </a:solidFill>
              </a:rPr>
              <a:t> 1/10 </a:t>
            </a:r>
            <a:r>
              <a:rPr lang="ru-RU" sz="1200" dirty="0" err="1">
                <a:solidFill>
                  <a:schemeClr val="tx1"/>
                </a:solidFill>
              </a:rPr>
              <a:t>отрути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діє</a:t>
            </a:r>
            <a:r>
              <a:rPr lang="ru-RU" sz="1200" dirty="0">
                <a:solidFill>
                  <a:schemeClr val="tx1"/>
                </a:solidFill>
              </a:rPr>
              <a:t> на </a:t>
            </a:r>
            <a:r>
              <a:rPr lang="ru-RU" sz="1200" dirty="0" err="1">
                <a:solidFill>
                  <a:schemeClr val="tx1"/>
                </a:solidFill>
              </a:rPr>
              <a:t>бажаний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об'єкт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впливу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інші</a:t>
            </a:r>
            <a:r>
              <a:rPr lang="ru-RU" sz="1200" dirty="0">
                <a:solidFill>
                  <a:schemeClr val="tx1"/>
                </a:solidFill>
              </a:rPr>
              <a:t> 9/10 </a:t>
            </a:r>
            <a:r>
              <a:rPr lang="ru-RU" sz="1200" dirty="0" err="1">
                <a:solidFill>
                  <a:schemeClr val="tx1"/>
                </a:solidFill>
              </a:rPr>
              <a:t>вибирають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собі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інші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цілі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Саме</a:t>
            </a:r>
            <a:r>
              <a:rPr lang="ru-RU" sz="1200" dirty="0">
                <a:solidFill>
                  <a:schemeClr val="tx1"/>
                </a:solidFill>
              </a:rPr>
              <a:t> таким чином </a:t>
            </a:r>
            <a:r>
              <a:rPr lang="ru-RU" sz="1200" dirty="0" err="1">
                <a:solidFill>
                  <a:schemeClr val="tx1"/>
                </a:solidFill>
              </a:rPr>
              <a:t>людина</a:t>
            </a:r>
            <a:r>
              <a:rPr lang="ru-RU" sz="1200" dirty="0">
                <a:solidFill>
                  <a:schemeClr val="tx1"/>
                </a:solidFill>
              </a:rPr>
              <a:t> стала </a:t>
            </a:r>
            <a:r>
              <a:rPr lang="ru-RU" sz="1200" dirty="0" err="1">
                <a:solidFill>
                  <a:schemeClr val="tx1"/>
                </a:solidFill>
              </a:rPr>
              <a:t>ще</a:t>
            </a:r>
            <a:r>
              <a:rPr lang="ru-RU" sz="1200" dirty="0">
                <a:solidFill>
                  <a:schemeClr val="tx1"/>
                </a:solidFill>
              </a:rPr>
              <a:t> на один шлях </a:t>
            </a:r>
            <a:r>
              <a:rPr lang="ru-RU" sz="1200" dirty="0" err="1">
                <a:solidFill>
                  <a:schemeClr val="tx1"/>
                </a:solidFill>
              </a:rPr>
              <a:t>повільного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самогубства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489654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Через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врожаю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шкідниками</a:t>
            </a:r>
            <a:r>
              <a:rPr lang="ru-RU" dirty="0"/>
              <a:t> і хворобами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гине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одна </a:t>
            </a:r>
            <a:r>
              <a:rPr lang="ru-RU" dirty="0" err="1"/>
              <a:t>третина</a:t>
            </a:r>
            <a:r>
              <a:rPr lang="ru-RU" dirty="0"/>
              <a:t> </a:t>
            </a:r>
            <a:r>
              <a:rPr lang="ru-RU" dirty="0" err="1"/>
              <a:t>врожаю</a:t>
            </a:r>
            <a:r>
              <a:rPr lang="ru-RU" dirty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подвоїтся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Для 3 тис.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30 тис. </a:t>
            </a:r>
            <a:r>
              <a:rPr lang="ru-RU" dirty="0" err="1"/>
              <a:t>збудників</a:t>
            </a:r>
            <a:r>
              <a:rPr lang="ru-RU" dirty="0"/>
              <a:t> хвороб! Через </a:t>
            </a:r>
            <a:r>
              <a:rPr lang="ru-RU" dirty="0" err="1"/>
              <a:t>війну</a:t>
            </a:r>
            <a:r>
              <a:rPr lang="ru-RU" dirty="0"/>
              <a:t> з </a:t>
            </a:r>
            <a:r>
              <a:rPr lang="ru-RU" dirty="0" err="1"/>
              <a:t>захворюваннями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люди </a:t>
            </a:r>
            <a:r>
              <a:rPr lang="ru-RU" dirty="0" err="1"/>
              <a:t>втрачають</a:t>
            </a:r>
            <a:r>
              <a:rPr lang="ru-RU" dirty="0"/>
              <a:t> 10 - 15% </a:t>
            </a:r>
            <a:r>
              <a:rPr lang="ru-RU" dirty="0" err="1"/>
              <a:t>врожаю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до того, як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зібрано</a:t>
            </a:r>
            <a:r>
              <a:rPr lang="ru-RU" dirty="0"/>
              <a:t>. </a:t>
            </a:r>
            <a:r>
              <a:rPr lang="ru-RU" dirty="0" err="1"/>
              <a:t>Спільно</a:t>
            </a:r>
            <a:r>
              <a:rPr lang="ru-RU" dirty="0"/>
              <a:t> ж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шкідники</a:t>
            </a:r>
            <a:r>
              <a:rPr lang="ru-RU" dirty="0"/>
              <a:t> та </a:t>
            </a:r>
            <a:r>
              <a:rPr lang="ru-RU" dirty="0" err="1"/>
              <a:t>бур'яни</a:t>
            </a:r>
            <a:r>
              <a:rPr lang="ru-RU" dirty="0"/>
              <a:t> </a:t>
            </a:r>
            <a:r>
              <a:rPr lang="ru-RU" dirty="0" err="1"/>
              <a:t>забирають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врожаю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25 до 40%. Цифра не мала, але </a:t>
            </a:r>
            <a:r>
              <a:rPr lang="ru-RU" dirty="0" err="1"/>
              <a:t>це</a:t>
            </a:r>
            <a:r>
              <a:rPr lang="ru-RU" dirty="0"/>
              <a:t> не все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5 до 25%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втрачається</a:t>
            </a:r>
            <a:r>
              <a:rPr lang="ru-RU" dirty="0"/>
              <a:t> при </a:t>
            </a:r>
            <a:r>
              <a:rPr lang="ru-RU" dirty="0" err="1"/>
              <a:t>перевезенні</a:t>
            </a:r>
            <a:r>
              <a:rPr lang="ru-RU" dirty="0"/>
              <a:t> та </a:t>
            </a:r>
            <a:r>
              <a:rPr lang="ru-RU" dirty="0" err="1"/>
              <a:t>зберіганні</a:t>
            </a:r>
            <a:r>
              <a:rPr lang="ru-RU" dirty="0"/>
              <a:t>. Через </a:t>
            </a:r>
            <a:r>
              <a:rPr lang="ru-RU" dirty="0" err="1"/>
              <a:t>війну</a:t>
            </a:r>
            <a:r>
              <a:rPr lang="ru-RU" dirty="0"/>
              <a:t> </a:t>
            </a:r>
            <a:r>
              <a:rPr lang="ru-RU" dirty="0" err="1"/>
              <a:t>сумарні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врожаю</a:t>
            </a:r>
            <a:r>
              <a:rPr lang="ru-RU" dirty="0"/>
              <a:t>,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потрапить</a:t>
            </a:r>
            <a:r>
              <a:rPr lang="ru-RU" dirty="0"/>
              <a:t> до </a:t>
            </a:r>
            <a:r>
              <a:rPr lang="ru-RU" dirty="0" err="1"/>
              <a:t>споживачеві</a:t>
            </a:r>
            <a:r>
              <a:rPr lang="ru-RU" dirty="0"/>
              <a:t>, </a:t>
            </a:r>
            <a:r>
              <a:rPr lang="ru-RU" dirty="0" err="1"/>
              <a:t>складають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сорока до 50%. </a:t>
            </a:r>
          </a:p>
        </p:txBody>
      </p:sp>
    </p:spTree>
    <p:extLst>
      <p:ext uri="{BB962C8B-B14F-4D97-AF65-F5344CB8AC3E}">
        <p14:creationId xmlns:p14="http://schemas.microsoft.com/office/powerpoint/2010/main" val="8291611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4378089" cy="280831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124744"/>
            <a:ext cx="3743272" cy="50405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 1947 по 1980 р.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 за кордоном </a:t>
            </a:r>
            <a:r>
              <a:rPr lang="ru-RU" dirty="0" err="1"/>
              <a:t>зросла</a:t>
            </a:r>
            <a:r>
              <a:rPr lang="ru-RU" dirty="0"/>
              <a:t> у 10 - 20 </a:t>
            </a:r>
            <a:r>
              <a:rPr lang="ru-RU" dirty="0" err="1"/>
              <a:t>разів</a:t>
            </a:r>
            <a:r>
              <a:rPr lang="ru-RU" dirty="0"/>
              <a:t>.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росте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Користатися</a:t>
            </a:r>
            <a:r>
              <a:rPr lang="ru-RU" dirty="0"/>
              <a:t> ж </a:t>
            </a:r>
            <a:r>
              <a:rPr lang="ru-RU" dirty="0" err="1"/>
              <a:t>пестициди</a:t>
            </a:r>
            <a:r>
              <a:rPr lang="ru-RU" dirty="0"/>
              <a:t>, і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токсичними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обережно</a:t>
            </a:r>
            <a:r>
              <a:rPr lang="ru-RU" dirty="0"/>
              <a:t>: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потрапити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 з </a:t>
            </a:r>
            <a:r>
              <a:rPr lang="ru-RU" dirty="0" err="1"/>
              <a:t>їжею</a:t>
            </a:r>
            <a:r>
              <a:rPr lang="ru-RU" dirty="0"/>
              <a:t> й </a:t>
            </a:r>
            <a:r>
              <a:rPr lang="ru-RU" dirty="0" err="1"/>
              <a:t>накопичуватися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розсіювання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негативну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на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екосистеми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89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122</TotalTime>
  <Words>1273</Words>
  <Application>Microsoft Office PowerPoint</Application>
  <PresentationFormat>Экран (4:3)</PresentationFormat>
  <Paragraphs>41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Продовольча проблема  і хімія</vt:lpstr>
      <vt:lpstr>Продовольча 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Продовольча проблема і хімія</dc:title>
  <dc:creator>Ирина</dc:creator>
  <cp:lastModifiedBy>Ирина</cp:lastModifiedBy>
  <cp:revision>61</cp:revision>
  <dcterms:created xsi:type="dcterms:W3CDTF">2014-05-09T11:40:01Z</dcterms:created>
  <dcterms:modified xsi:type="dcterms:W3CDTF">2014-05-13T13:05:12Z</dcterms:modified>
</cp:coreProperties>
</file>