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2"/>
  </p:notesMasterIdLst>
  <p:sldIdLst>
    <p:sldId id="256" r:id="rId2"/>
    <p:sldId id="261" r:id="rId3"/>
    <p:sldId id="257" r:id="rId4"/>
    <p:sldId id="262" r:id="rId5"/>
    <p:sldId id="274" r:id="rId6"/>
    <p:sldId id="277" r:id="rId7"/>
    <p:sldId id="278" r:id="rId8"/>
    <p:sldId id="266" r:id="rId9"/>
    <p:sldId id="267" r:id="rId10"/>
    <p:sldId id="263" r:id="rId11"/>
    <p:sldId id="264" r:id="rId12"/>
    <p:sldId id="265" r:id="rId13"/>
    <p:sldId id="268" r:id="rId14"/>
    <p:sldId id="258" r:id="rId15"/>
    <p:sldId id="273" r:id="rId16"/>
    <p:sldId id="269" r:id="rId17"/>
    <p:sldId id="270" r:id="rId18"/>
    <p:sldId id="271" r:id="rId19"/>
    <p:sldId id="272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515"/>
    <a:srgbClr val="A7D97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77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C1A8B-DCBC-4F57-A8C8-B1DE1F1FC731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F66E0-789E-48C7-9202-2FEA4FC47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F66E0-789E-48C7-9202-2FEA4FC4763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0EABBD-FDA6-4667-8CFD-5950E025744F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F65B27-9838-4409-BECE-D0C77F3D4E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0EABBD-FDA6-4667-8CFD-5950E025744F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F65B27-9838-4409-BECE-D0C77F3D4E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0EABBD-FDA6-4667-8CFD-5950E025744F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F65B27-9838-4409-BECE-D0C77F3D4E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0EABBD-FDA6-4667-8CFD-5950E025744F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F65B27-9838-4409-BECE-D0C77F3D4E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0EABBD-FDA6-4667-8CFD-5950E025744F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F65B27-9838-4409-BECE-D0C77F3D4E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0EABBD-FDA6-4667-8CFD-5950E025744F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F65B27-9838-4409-BECE-D0C77F3D4E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0EABBD-FDA6-4667-8CFD-5950E025744F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F65B27-9838-4409-BECE-D0C77F3D4E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0EABBD-FDA6-4667-8CFD-5950E025744F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F65B27-9838-4409-BECE-D0C77F3D4E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0EABBD-FDA6-4667-8CFD-5950E025744F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F65B27-9838-4409-BECE-D0C77F3D4E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0EABBD-FDA6-4667-8CFD-5950E025744F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F65B27-9838-4409-BECE-D0C77F3D4E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6F0EABBD-FDA6-4667-8CFD-5950E025744F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0AF65B27-9838-4409-BECE-D0C77F3D4E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F0EABBD-FDA6-4667-8CFD-5950E025744F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0AF65B27-9838-4409-BECE-D0C77F3D4E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med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55;&#1055;&#1055;&#1055;&#1055;&#1055;&#1055;&#1055;&#1055;&#1055;&#1055;&#1055;&#1055;&#1055;&#1055;\&#1052;&#1077;&#1090;&#1072;&#1083;&#1099;\Memory%20metal%20spring.mp4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55;&#1055;&#1055;&#1055;&#1055;&#1055;&#1055;&#1055;&#1055;&#1055;&#1055;&#1055;&#1055;&#1055;&#1055;\&#1052;&#1077;&#1090;&#1072;&#1083;&#1099;\&#1081;&#1081;.mp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628800"/>
            <a:ext cx="7848872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ИСПОЛЬЗОВАНИЕ </a:t>
            </a:r>
            <a:endParaRPr lang="ru-RU" sz="45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45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МЕТАЛлОВ</a:t>
            </a:r>
            <a:r>
              <a:rPr lang="ru-RU" sz="4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и сплавов </a:t>
            </a:r>
            <a:r>
              <a:rPr lang="ru-RU" sz="4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</a:t>
            </a:r>
            <a:r>
              <a:rPr lang="ru-RU" sz="4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НАШЕЙ </a:t>
            </a:r>
            <a:r>
              <a:rPr lang="ru-RU" sz="4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ЖИЗНИ </a:t>
            </a:r>
            <a:endParaRPr lang="ru-RU" sz="4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2" y="5301208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Выполнила ученица 10-А класса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Одесской ООШ №8О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Мельниченко Татьяна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892480" cy="46547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	Медь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это пластичный переходный металл золотисто-розового цвета.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Сплавы на основе меди: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состав так называемого пушечного металла входят все три основных металла — медь, олово, цинк;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деталей машин используют сплавы меди с цинком, оловом, алюминием, кремнием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медно-никелевые сплавы широко используются в судостроении.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-prosperity-gold-mine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4746983"/>
            <a:ext cx="2265040" cy="2111017"/>
          </a:xfrm>
          <a:prstGeom prst="rect">
            <a:avLst/>
          </a:prstGeom>
        </p:spPr>
      </p:pic>
      <p:pic>
        <p:nvPicPr>
          <p:cNvPr id="5" name="Рисунок 4" descr="copper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4769768"/>
            <a:ext cx="2088232" cy="2088232"/>
          </a:xfrm>
          <a:prstGeom prst="rect">
            <a:avLst/>
          </a:prstGeom>
        </p:spPr>
      </p:pic>
      <p:pic>
        <p:nvPicPr>
          <p:cNvPr id="6" name="Рисунок 5" descr="pr_01_334_ma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4797152"/>
            <a:ext cx="2252484" cy="2060848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8568952" cy="2293512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		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Титан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лёгкий металл серебристо-белого цвета. Благодаря большой плотности и очень высокой температуре плавления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титан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используют для строительства космических кораблей.</a:t>
            </a:r>
          </a:p>
          <a:p>
            <a:endParaRPr lang="ru-RU" dirty="0"/>
          </a:p>
        </p:txBody>
      </p:sp>
      <p:pic>
        <p:nvPicPr>
          <p:cNvPr id="4" name="Рисунок 3" descr="1348194413_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780928"/>
            <a:ext cx="4352032" cy="3264024"/>
          </a:xfrm>
          <a:prstGeom prst="rect">
            <a:avLst/>
          </a:prstGeom>
        </p:spPr>
      </p:pic>
      <p:pic>
        <p:nvPicPr>
          <p:cNvPr id="5" name="Рисунок 4" descr="Vostok_2kl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2396886"/>
            <a:ext cx="3168352" cy="422447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604448" cy="2204864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	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Бронза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— сплав меди, обычно с оловом как основным легирующим элементом.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	Бронза в искусстве, с глубокой древности - материал для декоративно-прикладных изделий и скульптуры.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432174_000_c02-304913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420888"/>
            <a:ext cx="3096344" cy="4275033"/>
          </a:xfrm>
          <a:prstGeom prst="rect">
            <a:avLst/>
          </a:prstGeom>
        </p:spPr>
      </p:pic>
      <p:pic>
        <p:nvPicPr>
          <p:cNvPr id="5" name="Рисунок 4" descr="1470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3068960"/>
            <a:ext cx="2290706" cy="2828032"/>
          </a:xfrm>
          <a:prstGeom prst="rect">
            <a:avLst/>
          </a:prstGeom>
        </p:spPr>
      </p:pic>
      <p:pic>
        <p:nvPicPr>
          <p:cNvPr id="7" name="Рисунок 6" descr="627851_IMG_4257-29904946.jpg"/>
          <p:cNvPicPr>
            <a:picLocks noChangeAspect="1"/>
          </p:cNvPicPr>
          <p:nvPr/>
        </p:nvPicPr>
        <p:blipFill>
          <a:blip r:embed="rId4" cstate="print"/>
          <a:srcRect l="29545"/>
          <a:stretch>
            <a:fillRect/>
          </a:stretch>
        </p:blipFill>
        <p:spPr>
          <a:xfrm>
            <a:off x="6588224" y="2420888"/>
            <a:ext cx="2232248" cy="4224469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1872208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     	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Дюралюминий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—сплав алюминия с небольшими добавками меди, магния, марганца и кремния 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Благодаря своей легкости дюралюминий незаменим в авиационной промышленности.</a:t>
            </a:r>
          </a:p>
          <a:p>
            <a:pPr>
              <a:buNone/>
            </a:pPr>
            <a:endParaRPr lang="ru-RU" sz="3200" b="1" dirty="0" smtClean="0">
              <a:latin typeface="Times New Roman" pitchFamily="18" charset="0"/>
            </a:endParaRPr>
          </a:p>
        </p:txBody>
      </p:sp>
      <p:pic>
        <p:nvPicPr>
          <p:cNvPr id="7" name="Рисунок 6" descr="98a669f005a33d5720f01cb47ed710b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204864"/>
            <a:ext cx="6624736" cy="4416491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964488" cy="3888432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		</a:t>
            </a:r>
            <a:r>
              <a:rPr lang="ru-RU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Благородные металлы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металлы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, не подверженные коррозии и окислению, что отличает их от большинства металлов. Основные благородные металлы — золото, серебро, а также платина. </a:t>
            </a:r>
            <a:br>
              <a:rPr lang="ru-RU" sz="3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	В электротехнической промышленности из благородных металлов изготовляют контакты с большой степенью надёжности. В технике слабых токов при малых напряжениях в цепях используются контакты из сплавов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золота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с серебром и платиной.</a:t>
            </a:r>
          </a:p>
          <a:p>
            <a:pPr algn="just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Содержимое 6" descr="09de061eb3_1819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3096"/>
            <a:ext cx="3240360" cy="2448272"/>
          </a:xfrm>
          <a:prstGeom prst="rect">
            <a:avLst/>
          </a:prstGeom>
        </p:spPr>
      </p:pic>
      <p:pic>
        <p:nvPicPr>
          <p:cNvPr id="5" name="Рисунок 4" descr="0000024761-vlozheniya-dene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03640" y="4293096"/>
            <a:ext cx="3240360" cy="2399928"/>
          </a:xfrm>
          <a:prstGeom prst="rect">
            <a:avLst/>
          </a:prstGeom>
        </p:spPr>
      </p:pic>
      <p:pic>
        <p:nvPicPr>
          <p:cNvPr id="6" name="Рисунок 5" descr="TASS_618748-pic668-668x444-988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1880" y="4293096"/>
            <a:ext cx="2448272" cy="2421269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764704"/>
            <a:ext cx="8748464" cy="468052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	В медицине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весьма широко используются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благородные металлы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И ценность их в медицине может быть куда выше, чем в разнообразных ювелирных украшениях. Действительно, что может быть ценнее жизни и здоровья?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	Так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золото, палладий, платина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используются в стоматологии, из иридия делают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гиподермические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иглы.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	Сплав с платиной прекрасно показал себя в изготовлении хирургического инструментария.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9792" y="188640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Медицина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irurgi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5297586"/>
            <a:ext cx="2376264" cy="1560414"/>
          </a:xfrm>
          <a:prstGeom prst="rect">
            <a:avLst/>
          </a:prstGeom>
        </p:spPr>
      </p:pic>
      <p:pic>
        <p:nvPicPr>
          <p:cNvPr id="6" name="Рисунок 5" descr="zoloto_platina.jpg"/>
          <p:cNvPicPr>
            <a:picLocks noChangeAspect="1"/>
          </p:cNvPicPr>
          <p:nvPr/>
        </p:nvPicPr>
        <p:blipFill>
          <a:blip r:embed="rId3" cstate="print"/>
          <a:srcRect t="6015" b="10885"/>
          <a:stretch>
            <a:fillRect/>
          </a:stretch>
        </p:blipFill>
        <p:spPr>
          <a:xfrm>
            <a:off x="5436096" y="5318519"/>
            <a:ext cx="2304256" cy="1539481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00608" y="548680"/>
            <a:ext cx="11161240" cy="399705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Феномен!</a:t>
            </a:r>
            <a:b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Эффект памяти формы </a:t>
            </a: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металлов </a:t>
            </a:r>
            <a:r>
              <a:rPr lang="ru-RU" b="1" spc="50" dirty="0" smtClean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solidFill>
                <a:schemeClr val="accent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800px-EfMem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2636912"/>
            <a:ext cx="5445526" cy="387313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91440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Эффект памяти формы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764704"/>
            <a:ext cx="8856984" cy="2304256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		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Эффект памяти формы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— явление возврата к первоначальной форме при нагреве, которое наблюдается у некоторых материалов после предварительной деформации.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Memory metal spring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491880" y="3356992"/>
            <a:ext cx="2438400" cy="182880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6632"/>
            <a:ext cx="8167936" cy="674136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                           </a:t>
            </a:r>
            <a:r>
              <a:rPr lang="ru-RU" sz="4000" b="1" dirty="0" smtClean="0">
                <a:solidFill>
                  <a:srgbClr val="FF0000"/>
                </a:solidFill>
              </a:rPr>
              <a:t>Почему так происходит? </a:t>
            </a:r>
          </a:p>
          <a:p>
            <a:pPr>
              <a:buNone/>
            </a:pPr>
            <a:r>
              <a:rPr lang="ru-RU" sz="4000" dirty="0" smtClean="0"/>
              <a:t>      	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 исходном состоянии в материале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существует определенная структура.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 рисунке она обозначена правильны-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ми квадратами.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При деформации (в данном случае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изгибе) внешние слои материала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вытя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гиваются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а внутренние сжимаются,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(средние остаются без изменения). Эти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вытянутые структуры — мартенситные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пластины. Необычным является то, что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 материалах с памятью формы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мартенсит 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термоупругий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При нагреве начинает проявляться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термоупругость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мартенситных пластин,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то есть в них возникают внутренние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напряжения, которые стремятся вернуть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структуру в исходное состояние, то есть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сжать вытянутые пластины и растянуть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сплюснутые.</a:t>
            </a:r>
          </a:p>
          <a:p>
            <a:pPr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4)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Так тело проводит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автодеформацию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в обратную сторону и восстанавливает свою исходную структуру, а вместе с ней и форму.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411px-EfMem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9004" y="0"/>
            <a:ext cx="3754996" cy="5472608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йй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581400" y="3155950"/>
            <a:ext cx="2438400" cy="182880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4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316416" cy="4104456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Металлы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— группа элементов, в виде простых веществ, обладающих характерными металлическими свойствами, такими как высокие тепло-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электропроводность, высокая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пластичность и металлический блеск.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465609_06061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645024"/>
            <a:ext cx="4041755" cy="2886968"/>
          </a:xfrm>
          <a:prstGeom prst="rect">
            <a:avLst/>
          </a:prstGeom>
        </p:spPr>
      </p:pic>
      <p:pic>
        <p:nvPicPr>
          <p:cNvPr id="5" name="Рисунок 4" descr="metall_1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636912"/>
            <a:ext cx="4104456" cy="2808987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820472" cy="792088"/>
          </a:xfrm>
          <a:ln>
            <a:noFill/>
          </a:ln>
        </p:spPr>
        <p:txBody>
          <a:bodyPr/>
          <a:lstStyle/>
          <a:p>
            <a:pPr algn="ctr"/>
            <a:r>
              <a:rPr lang="ru-RU" sz="3500" b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</a:rPr>
              <a:t>Из истории металлов</a:t>
            </a:r>
            <a:endParaRPr lang="ru-RU" sz="3500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4572000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rgbClr val="A7D971"/>
                </a:solidFill>
                <a:latin typeface="Times New Roman" pitchFamily="18" charset="0"/>
              </a:rPr>
              <a:t>   </a:t>
            </a:r>
            <a:r>
              <a:rPr lang="en-US" sz="2900" b="1" dirty="0" smtClean="0">
                <a:solidFill>
                  <a:srgbClr val="A7D971"/>
                </a:solidFill>
                <a:latin typeface="Times New Roman" pitchFamily="18" charset="0"/>
              </a:rPr>
              <a:t>“</a:t>
            </a:r>
            <a:r>
              <a:rPr lang="ru-RU" sz="2900" b="1" dirty="0" smtClean="0">
                <a:solidFill>
                  <a:srgbClr val="A7D971"/>
                </a:solidFill>
                <a:latin typeface="Times New Roman" pitchFamily="18" charset="0"/>
              </a:rPr>
              <a:t>Семь металлов создал свет по числу семи планет</a:t>
            </a:r>
            <a:r>
              <a:rPr lang="en-US" sz="2900" b="1" dirty="0" smtClean="0">
                <a:solidFill>
                  <a:srgbClr val="A7D971"/>
                </a:solidFill>
                <a:latin typeface="Times New Roman" pitchFamily="18" charset="0"/>
              </a:rPr>
              <a:t>”</a:t>
            </a:r>
            <a:endParaRPr lang="ru-RU" sz="2900" b="1" dirty="0" smtClean="0">
              <a:solidFill>
                <a:srgbClr val="A7D971"/>
              </a:solidFill>
              <a:latin typeface="Times New Roman" pitchFamily="18" charset="0"/>
            </a:endParaRPr>
          </a:p>
          <a:p>
            <a:pPr marL="411480" lvl="4" indent="-342900" algn="ctr">
              <a:spcBef>
                <a:spcPts val="700"/>
              </a:spcBef>
              <a:buClr>
                <a:schemeClr val="tx2"/>
              </a:buClr>
              <a:buSzPct val="95000"/>
              <a:buNone/>
            </a:pPr>
            <a:r>
              <a:rPr lang="ru-RU" sz="2400" dirty="0" smtClean="0">
                <a:solidFill>
                  <a:srgbClr val="FF1515"/>
                </a:solidFill>
                <a:latin typeface="Times New Roman" pitchFamily="18" charset="0"/>
              </a:rPr>
              <a:t>     </a:t>
            </a:r>
            <a:r>
              <a:rPr lang="ru-RU" sz="2600" dirty="0" smtClean="0">
                <a:solidFill>
                  <a:srgbClr val="FF1515"/>
                </a:solidFill>
                <a:latin typeface="Times New Roman" pitchFamily="18" charset="0"/>
              </a:rPr>
              <a:t>В древние времена человечеству было известно 7 металлов, каждый из которых связывали с семью известными тогда планетами.</a:t>
            </a:r>
          </a:p>
          <a:p>
            <a:endParaRPr lang="ru-RU" sz="3200" b="1" dirty="0" smtClean="0">
              <a:solidFill>
                <a:srgbClr val="A50021"/>
              </a:solidFill>
              <a:latin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552" y="2603035"/>
          <a:ext cx="8424935" cy="4127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7124"/>
                <a:gridCol w="2761114"/>
                <a:gridCol w="3256697"/>
              </a:tblGrid>
              <a:tr h="5001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Металл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Небесное тело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Астрономический знак</a:t>
                      </a:r>
                    </a:p>
                  </a:txBody>
                  <a:tcPr horzOverflow="overflow"/>
                </a:tc>
              </a:tr>
              <a:tr h="4477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золото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Солнце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O</a:t>
                      </a:r>
                    </a:p>
                  </a:txBody>
                  <a:tcPr horzOverflow="overflow"/>
                </a:tc>
              </a:tr>
              <a:tr h="4477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серебро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Луна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4477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ртуть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Меркурий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♀</a:t>
                      </a:r>
                    </a:p>
                  </a:txBody>
                  <a:tcPr horzOverflow="overflow"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4477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медь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Венера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♀</a:t>
                      </a:r>
                    </a:p>
                  </a:txBody>
                  <a:tcPr horzOverflow="overflow"/>
                </a:tc>
              </a:tr>
              <a:tr h="4477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железо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Марс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♂</a:t>
                      </a:r>
                    </a:p>
                  </a:txBody>
                  <a:tcPr horzOverflow="overflow"/>
                </a:tc>
              </a:tr>
              <a:tr h="4477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олово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Юпитер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2|</a:t>
                      </a:r>
                    </a:p>
                  </a:txBody>
                  <a:tcPr horzOverflow="overflow"/>
                </a:tc>
              </a:tr>
              <a:tr h="4477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свинец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Сатурн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Ђ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5" name="AutoShape 90"/>
          <p:cNvSpPr>
            <a:spLocks noChangeArrowheads="1"/>
          </p:cNvSpPr>
          <p:nvPr/>
        </p:nvSpPr>
        <p:spPr bwMode="auto">
          <a:xfrm>
            <a:off x="7236296" y="3717032"/>
            <a:ext cx="144463" cy="288925"/>
          </a:xfrm>
          <a:prstGeom prst="moon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768752" cy="914400"/>
          </a:xfrm>
        </p:spPr>
        <p:txBody>
          <a:bodyPr/>
          <a:lstStyle/>
          <a:p>
            <a:pPr algn="ctr"/>
            <a:r>
              <a:rPr lang="ru-RU" sz="3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Металлы в нашей жизни</a:t>
            </a:r>
            <a:endParaRPr lang="ru-RU" sz="3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8964488" cy="230425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Много веков металл играл и играет важную роль в нашей жизни. Более того, он давно стал ее неотъемлемой частью. Изделия из металла окружают нас повсюду — дома, на работе, на улице.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836712"/>
            <a:ext cx="77768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Металл </a:t>
            </a:r>
            <a:r>
              <a:rPr lang="ru-RU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– неотъемлемая часть человеческой жизни</a:t>
            </a:r>
            <a:r>
              <a:rPr lang="en-US" sz="2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”</a:t>
            </a:r>
            <a:r>
              <a:rPr lang="ru-RU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944244"/>
            <a:ext cx="4137851" cy="1913756"/>
          </a:xfrm>
          <a:prstGeom prst="rect">
            <a:avLst/>
          </a:prstGeom>
        </p:spPr>
      </p:pic>
      <p:pic>
        <p:nvPicPr>
          <p:cNvPr id="10" name="Рисунок 9" descr="main_product_128964116347593600.jpg"/>
          <p:cNvPicPr>
            <a:picLocks noChangeAspect="1"/>
          </p:cNvPicPr>
          <p:nvPr/>
        </p:nvPicPr>
        <p:blipFill>
          <a:blip r:embed="rId3" cstate="print"/>
          <a:srcRect l="-14175" t="33075" b="776"/>
          <a:stretch>
            <a:fillRect/>
          </a:stretch>
        </p:blipFill>
        <p:spPr>
          <a:xfrm>
            <a:off x="2915816" y="3284984"/>
            <a:ext cx="2520280" cy="1460166"/>
          </a:xfrm>
          <a:prstGeom prst="rect">
            <a:avLst/>
          </a:prstGeom>
        </p:spPr>
      </p:pic>
      <p:pic>
        <p:nvPicPr>
          <p:cNvPr id="12" name="Рисунок 11" descr="Master_gvozdi_stritelni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5085184"/>
            <a:ext cx="2843808" cy="1772816"/>
          </a:xfrm>
          <a:prstGeom prst="rect">
            <a:avLst/>
          </a:prstGeom>
        </p:spPr>
      </p:pic>
      <p:pic>
        <p:nvPicPr>
          <p:cNvPr id="13" name="Рисунок 12" descr="sm_users_img-28878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3356992"/>
            <a:ext cx="2699792" cy="1762015"/>
          </a:xfrm>
          <a:prstGeom prst="rect">
            <a:avLst/>
          </a:prstGeom>
        </p:spPr>
      </p:pic>
      <p:pic>
        <p:nvPicPr>
          <p:cNvPr id="14" name="Рисунок 13" descr="+++++0004-500x50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683568" y="2852936"/>
            <a:ext cx="2520280" cy="2520280"/>
          </a:xfrm>
          <a:prstGeom prst="rect">
            <a:avLst/>
          </a:prstGeom>
        </p:spPr>
      </p:pic>
      <p:pic>
        <p:nvPicPr>
          <p:cNvPr id="15" name="Рисунок 14" descr="0b03f1f6379b16c02078a55e44101c70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4581128"/>
            <a:ext cx="2304256" cy="2276872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628800"/>
            <a:ext cx="8130624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теперь подробнее о тех</a:t>
            </a:r>
            <a:b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металлах, которые </a:t>
            </a:r>
            <a:b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окружают нас </a:t>
            </a:r>
            <a:b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повсюду</a:t>
            </a:r>
            <a:endParaRPr lang="ru-RU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54006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Сталь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— сплав железа с углеродом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или с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другими элементами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Ни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один дом не будет собран без гвоздя, гайки, болта, ни одна машина не поедет без подшипников и рессор. Все это изделия из автоматной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стали.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Нержавеющая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сталь используется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строительстве чаще всего как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мате-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риал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перилл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 неё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изготавли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вают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оконные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дверные проемы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противопожарные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двери, бассейны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лифты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bolty_gayki_shayby_samorezy_ankery_shpilki_shurupy_zaklepki_dyubeli_gvozdi_drob_chugunnaya_544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5013176"/>
            <a:ext cx="2736304" cy="1844824"/>
          </a:xfrm>
          <a:prstGeom prst="rect">
            <a:avLst/>
          </a:prstGeom>
        </p:spPr>
      </p:pic>
      <p:pic>
        <p:nvPicPr>
          <p:cNvPr id="6" name="Рисунок 5" descr="cabi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2636912"/>
            <a:ext cx="2448272" cy="3891745"/>
          </a:xfrm>
          <a:prstGeom prst="rect">
            <a:avLst/>
          </a:prstGeom>
        </p:spPr>
      </p:pic>
      <p:pic>
        <p:nvPicPr>
          <p:cNvPr id="7" name="Рисунок 6" descr="Master_gvozdi_stritelni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5013176"/>
            <a:ext cx="2592288" cy="1844824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16692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Алюминий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лёгкий, парамагнитный металл серебристо-белого цвета, легко поддающийся формовке, литью, механической обработке.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Важнейшие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потребители алюминия и его сплавов - авиационная 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автомобильная отрасли промышленности, железнодорожный и водный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транспорт, приборостроение, а также изготовление материалов для строительства.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Прежде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всего, сплавы из алюминия отличает экономичность, легкость в обработке и другом использовании, а также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легкодоступность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aluminievuy-profil-800x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5085184"/>
            <a:ext cx="1772816" cy="1772816"/>
          </a:xfrm>
          <a:prstGeom prst="rect">
            <a:avLst/>
          </a:prstGeom>
        </p:spPr>
      </p:pic>
      <p:pic>
        <p:nvPicPr>
          <p:cNvPr id="6" name="Рисунок 5" descr="aluminium_composite_panel_illustration_n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5038809"/>
            <a:ext cx="1944216" cy="1819191"/>
          </a:xfrm>
          <a:prstGeom prst="rect">
            <a:avLst/>
          </a:prstGeom>
        </p:spPr>
      </p:pic>
      <p:pic>
        <p:nvPicPr>
          <p:cNvPr id="7" name="Рисунок 6" descr="16_186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0088" y="5038633"/>
            <a:ext cx="2422032" cy="1819367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4572000"/>
          </a:xfrm>
        </p:spPr>
        <p:txBody>
          <a:bodyPr/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	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Серебро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ковкий, пластичный благородный металл серебристо-белого цвета.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	Распространёнными есть ювелирные изделия из серебра, ещё оно очень хорошо отражает свет, поэтому его используют для изготовления зеркал.</a:t>
            </a:r>
          </a:p>
          <a:p>
            <a:pPr algn="just">
              <a:buNone/>
            </a:pPr>
            <a:endParaRPr lang="ru-RU" dirty="0"/>
          </a:p>
        </p:txBody>
      </p:sp>
      <p:pic>
        <p:nvPicPr>
          <p:cNvPr id="4" name="Рисунок 3" descr="8225A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71861" y="2636912"/>
            <a:ext cx="2059429" cy="1872208"/>
          </a:xfrm>
          <a:prstGeom prst="rect">
            <a:avLst/>
          </a:prstGeom>
        </p:spPr>
      </p:pic>
      <p:pic>
        <p:nvPicPr>
          <p:cNvPr id="5" name="Рисунок 4" descr="b.600.600.4095.1.stories.detskiu_dosug_i_razvlecheniua.sereb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4653136"/>
            <a:ext cx="3059832" cy="2029689"/>
          </a:xfrm>
          <a:prstGeom prst="rect">
            <a:avLst/>
          </a:prstGeom>
        </p:spPr>
      </p:pic>
      <p:pic>
        <p:nvPicPr>
          <p:cNvPr id="6" name="Рисунок 5" descr="K_176_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2636912"/>
            <a:ext cx="1872208" cy="1872208"/>
          </a:xfrm>
          <a:prstGeom prst="rect">
            <a:avLst/>
          </a:prstGeom>
        </p:spPr>
      </p:pic>
      <p:pic>
        <p:nvPicPr>
          <p:cNvPr id="9" name="Рисунок 8" descr="400127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3429000"/>
            <a:ext cx="3403104" cy="2552328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88640"/>
            <a:ext cx="7772400" cy="20162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Золото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благородный металл жёлтого цвета.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2800" dirty="0" smtClean="0">
              <a:solidFill>
                <a:srgbClr val="FFFF66"/>
              </a:solidFill>
              <a:latin typeface="Times New Roman" pitchFamily="18" charset="0"/>
            </a:endParaRP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4797152"/>
            <a:ext cx="54006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i="1" dirty="0" smtClean="0">
                <a:latin typeface="Times New Roman" pitchFamily="18" charset="0"/>
              </a:rPr>
              <a:t>Томпак</a:t>
            </a:r>
            <a:r>
              <a:rPr lang="ru-RU" sz="2500" dirty="0" smtClean="0">
                <a:latin typeface="Times New Roman" pitchFamily="18" charset="0"/>
              </a:rPr>
              <a:t> – ”поддельное золото” </a:t>
            </a:r>
            <a:br>
              <a:rPr lang="ru-RU" sz="2500" dirty="0" smtClean="0">
                <a:latin typeface="Times New Roman" pitchFamily="18" charset="0"/>
              </a:rPr>
            </a:br>
            <a:r>
              <a:rPr lang="ru-RU" sz="2500" dirty="0" smtClean="0">
                <a:latin typeface="Times New Roman" pitchFamily="18" charset="0"/>
              </a:rPr>
              <a:t>– сплав меди и цинка, часто </a:t>
            </a:r>
            <a:br>
              <a:rPr lang="ru-RU" sz="2500" dirty="0" smtClean="0">
                <a:latin typeface="Times New Roman" pitchFamily="18" charset="0"/>
              </a:rPr>
            </a:br>
            <a:r>
              <a:rPr lang="ru-RU" sz="2500" dirty="0" smtClean="0">
                <a:latin typeface="Times New Roman" pitchFamily="18" charset="0"/>
              </a:rPr>
              <a:t>используемый для имитации </a:t>
            </a:r>
            <a:br>
              <a:rPr lang="ru-RU" sz="2500" dirty="0" smtClean="0">
                <a:latin typeface="Times New Roman" pitchFamily="18" charset="0"/>
              </a:rPr>
            </a:br>
            <a:r>
              <a:rPr lang="ru-RU" sz="2500" dirty="0" smtClean="0">
                <a:latin typeface="Times New Roman" pitchFamily="18" charset="0"/>
              </a:rPr>
              <a:t>золота</a:t>
            </a:r>
          </a:p>
          <a:p>
            <a:endParaRPr lang="ru-RU" dirty="0"/>
          </a:p>
        </p:txBody>
      </p:sp>
      <p:pic>
        <p:nvPicPr>
          <p:cNvPr id="10" name="Рисунок 9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3140968"/>
            <a:ext cx="3975410" cy="348081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79912" y="1196752"/>
            <a:ext cx="453650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 smtClean="0">
                <a:latin typeface="Times New Roman" pitchFamily="18" charset="0"/>
              </a:rPr>
              <a:t>Золото используется в</a:t>
            </a:r>
            <a:br>
              <a:rPr lang="ru-RU" sz="2500" dirty="0" smtClean="0">
                <a:latin typeface="Times New Roman" pitchFamily="18" charset="0"/>
              </a:rPr>
            </a:br>
            <a:r>
              <a:rPr lang="ru-RU" sz="2500" dirty="0" smtClean="0">
                <a:latin typeface="Times New Roman" pitchFamily="18" charset="0"/>
              </a:rPr>
              <a:t> сплавах, обычно с серебром</a:t>
            </a:r>
            <a:br>
              <a:rPr lang="ru-RU" sz="2500" dirty="0" smtClean="0">
                <a:latin typeface="Times New Roman" pitchFamily="18" charset="0"/>
              </a:rPr>
            </a:br>
            <a:r>
              <a:rPr lang="ru-RU" sz="2500" dirty="0" smtClean="0">
                <a:latin typeface="Times New Roman" pitchFamily="18" charset="0"/>
              </a:rPr>
              <a:t> или медью</a:t>
            </a:r>
            <a:endParaRPr lang="ru-RU" sz="2500" dirty="0"/>
          </a:p>
        </p:txBody>
      </p:sp>
      <p:pic>
        <p:nvPicPr>
          <p:cNvPr id="8" name="Рисунок 7" descr="Рисуно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980728"/>
            <a:ext cx="3384376" cy="2963316"/>
          </a:xfrm>
          <a:prstGeom prst="rect">
            <a:avLst/>
          </a:prstGeom>
        </p:spPr>
      </p:pic>
      <p:pic>
        <p:nvPicPr>
          <p:cNvPr id="6" name="Рисунок 5" descr="922099_w640_h640_bis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2564904"/>
            <a:ext cx="1656184" cy="1242138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654</TotalTime>
  <Words>196</Words>
  <Application>Microsoft Office PowerPoint</Application>
  <PresentationFormat>Экран (4:3)</PresentationFormat>
  <Paragraphs>66</Paragraphs>
  <Slides>20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Метро</vt:lpstr>
      <vt:lpstr>Слайд 1</vt:lpstr>
      <vt:lpstr>Слайд 2</vt:lpstr>
      <vt:lpstr>Из истории металлов</vt:lpstr>
      <vt:lpstr>Металлы в нашей жизни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Феномен!  Эффект памяти формы  у металлов  </vt:lpstr>
      <vt:lpstr>Эффект памяти формы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60</cp:revision>
  <dcterms:created xsi:type="dcterms:W3CDTF">2014-01-14T13:32:41Z</dcterms:created>
  <dcterms:modified xsi:type="dcterms:W3CDTF">2014-01-15T21:32:23Z</dcterms:modified>
</cp:coreProperties>
</file>