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4BC0C-B67C-4C3A-BC7C-19A1D9D6E946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CEC505E-93EC-4DA2-B5CD-3692B6D200EF}">
      <dgm:prSet/>
      <dgm:spPr/>
      <dgm:t>
        <a:bodyPr/>
        <a:lstStyle/>
        <a:p>
          <a:pPr rtl="0"/>
          <a:r>
            <a:rPr lang="uk-UA" b="1" i="1" dirty="0" smtClean="0"/>
            <a:t>Адсорбція</a:t>
          </a:r>
          <a:r>
            <a:rPr lang="uk-UA" dirty="0" smtClean="0"/>
            <a:t/>
          </a:r>
          <a:br>
            <a:rPr lang="uk-UA" dirty="0" smtClean="0"/>
          </a:br>
          <a:endParaRPr lang="ru-RU" dirty="0"/>
        </a:p>
      </dgm:t>
    </dgm:pt>
    <dgm:pt modelId="{C3CCA6C5-9BF2-4234-A07A-0E3B3757F531}" type="parTrans" cxnId="{FF8C2091-C658-47C7-8038-150385C8884E}">
      <dgm:prSet/>
      <dgm:spPr/>
      <dgm:t>
        <a:bodyPr/>
        <a:lstStyle/>
        <a:p>
          <a:endParaRPr lang="ru-RU"/>
        </a:p>
      </dgm:t>
    </dgm:pt>
    <dgm:pt modelId="{A7D2A630-1D00-4FE0-9438-BA3871CA527A}" type="sibTrans" cxnId="{FF8C2091-C658-47C7-8038-150385C8884E}">
      <dgm:prSet/>
      <dgm:spPr/>
      <dgm:t>
        <a:bodyPr/>
        <a:lstStyle/>
        <a:p>
          <a:endParaRPr lang="ru-RU"/>
        </a:p>
      </dgm:t>
    </dgm:pt>
    <dgm:pt modelId="{99A5C3F0-BE04-455E-BB46-365B745F0EA9}" type="pres">
      <dgm:prSet presAssocID="{4D74BC0C-B67C-4C3A-BC7C-19A1D9D6E94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EFDB636-805B-431B-AA14-2DDA0B02725B}" type="pres">
      <dgm:prSet presAssocID="{7CEC505E-93EC-4DA2-B5CD-3692B6D200EF}" presName="Accent1" presStyleCnt="0"/>
      <dgm:spPr/>
    </dgm:pt>
    <dgm:pt modelId="{CF35AB75-501B-413C-81E7-92C64C6C2123}" type="pres">
      <dgm:prSet presAssocID="{7CEC505E-93EC-4DA2-B5CD-3692B6D200EF}" presName="Accent" presStyleLbl="node1" presStyleIdx="0" presStyleCnt="1"/>
      <dgm:spPr/>
    </dgm:pt>
    <dgm:pt modelId="{0E2C2F6F-B46D-4728-940F-8DEDCD7C7825}" type="pres">
      <dgm:prSet presAssocID="{7CEC505E-93EC-4DA2-B5CD-3692B6D200EF}" presName="Parent1" presStyleLbl="revTx" presStyleIdx="0" presStyleCnt="1">
        <dgm:presLayoutVars>
          <dgm:chMax val="1"/>
          <dgm:chPref val="1"/>
          <dgm:bulletEnabled val="1"/>
        </dgm:presLayoutVars>
      </dgm:prSet>
      <dgm:spPr/>
    </dgm:pt>
  </dgm:ptLst>
  <dgm:cxnLst>
    <dgm:cxn modelId="{1791FEA3-17E0-4475-ABC0-6FE09B5AF027}" type="presOf" srcId="{4D74BC0C-B67C-4C3A-BC7C-19A1D9D6E946}" destId="{99A5C3F0-BE04-455E-BB46-365B745F0EA9}" srcOrd="0" destOrd="0" presId="urn:microsoft.com/office/officeart/2009/layout/CircleArrowProcess"/>
    <dgm:cxn modelId="{0C7E100F-39A2-433E-A1BC-3AF0A6A8501A}" type="presOf" srcId="{7CEC505E-93EC-4DA2-B5CD-3692B6D200EF}" destId="{0E2C2F6F-B46D-4728-940F-8DEDCD7C7825}" srcOrd="0" destOrd="0" presId="urn:microsoft.com/office/officeart/2009/layout/CircleArrowProcess"/>
    <dgm:cxn modelId="{FF8C2091-C658-47C7-8038-150385C8884E}" srcId="{4D74BC0C-B67C-4C3A-BC7C-19A1D9D6E946}" destId="{7CEC505E-93EC-4DA2-B5CD-3692B6D200EF}" srcOrd="0" destOrd="0" parTransId="{C3CCA6C5-9BF2-4234-A07A-0E3B3757F531}" sibTransId="{A7D2A630-1D00-4FE0-9438-BA3871CA527A}"/>
    <dgm:cxn modelId="{C7C33FAA-5177-432D-888A-55A178131D7D}" type="presParOf" srcId="{99A5C3F0-BE04-455E-BB46-365B745F0EA9}" destId="{5EFDB636-805B-431B-AA14-2DDA0B02725B}" srcOrd="0" destOrd="0" presId="urn:microsoft.com/office/officeart/2009/layout/CircleArrowProcess"/>
    <dgm:cxn modelId="{0983697C-D796-4932-B71F-97A8F6A2E26A}" type="presParOf" srcId="{5EFDB636-805B-431B-AA14-2DDA0B02725B}" destId="{CF35AB75-501B-413C-81E7-92C64C6C2123}" srcOrd="0" destOrd="0" presId="urn:microsoft.com/office/officeart/2009/layout/CircleArrowProcess"/>
    <dgm:cxn modelId="{6DD94B9F-B437-4C1E-968B-35F37049214D}" type="presParOf" srcId="{99A5C3F0-BE04-455E-BB46-365B745F0EA9}" destId="{0E2C2F6F-B46D-4728-940F-8DEDCD7C7825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5AB75-501B-413C-81E7-92C64C6C2123}">
      <dsp:nvSpPr>
        <dsp:cNvPr id="0" name=""/>
        <dsp:cNvSpPr/>
      </dsp:nvSpPr>
      <dsp:spPr>
        <a:xfrm>
          <a:off x="1364015" y="139162"/>
          <a:ext cx="4544777" cy="4545789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C2F6F-B46D-4728-940F-8DEDCD7C7825}">
      <dsp:nvSpPr>
        <dsp:cNvPr id="0" name=""/>
        <dsp:cNvSpPr/>
      </dsp:nvSpPr>
      <dsp:spPr>
        <a:xfrm>
          <a:off x="2367662" y="1784738"/>
          <a:ext cx="2536028" cy="126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b="1" i="1" kern="1200" dirty="0" smtClean="0"/>
            <a:t>Адсорбція</a:t>
          </a:r>
          <a:r>
            <a:rPr lang="uk-UA" sz="4300" kern="1200" dirty="0" smtClean="0"/>
            <a:t/>
          </a:r>
          <a:br>
            <a:rPr lang="uk-UA" sz="4300" kern="1200" dirty="0" smtClean="0"/>
          </a:br>
          <a:endParaRPr lang="ru-RU" sz="4300" kern="1200" dirty="0"/>
        </a:p>
      </dsp:txBody>
      <dsp:txXfrm>
        <a:off x="2367662" y="1784738"/>
        <a:ext cx="2536028" cy="1267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2C5C1B-E7FB-4C12-B660-75D6D6950420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A49C0E-017C-48F7-A7BA-8CBC3AFDFC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29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b="1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FCDBCC-D7E0-4B17-BA44-462D8D298C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8D14CC-4654-46AD-A7B9-983F39E64C7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4B9C7A-3C39-42DD-BC45-661F4B32441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B823C-C662-49D2-ACE3-E2AF5AA025D1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4314E-4913-4EF4-BA82-DA953F941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4BF0-CADF-48E6-B009-93216CA4FDBD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648C-BDBF-4979-9098-DDE0A5228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651C5-C04B-4C74-AFDF-43673C78812C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CF8E1-55E3-41C6-91AB-679CEFFA5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1F27-9BBF-49F2-8BA0-AD2CA1AC9E73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C5CDE-0BB5-4C38-88BC-ED1D24C6B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94E7-A676-413F-BBD4-4BD4D9ABAD6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8E644-65DE-4BB6-8EFA-4434BC533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6E1D-BAE8-4E00-AB23-A0410630252E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53A6-4683-4F19-A648-6944219ED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D8F8E-ED11-4E6C-A882-96B2DD45DDF3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2044-0C0D-428C-88F6-0B7ABCD6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84C38-A439-4939-88AF-E7478B575143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548B-AC8F-4D82-BB18-C6B622A6A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334A-AF8B-40D8-B0ED-DA433AE8CC69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71D8-24A6-45DF-AC9E-2DB8D41EE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9CEA1-0879-4D83-A8E8-F0355F477F1D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F3A38-A81F-4168-A588-1AC8CF6AB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0BB43-72C6-4FE6-B510-A752683D6C32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8132E-9584-42FE-BE20-07E885A77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502EF24-0C89-411F-AADD-260992F400C0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E41D08A-1C0F-4941-AB8F-EE68B45F9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2" r:id="rId4"/>
    <p:sldLayoutId id="2147483693" r:id="rId5"/>
    <p:sldLayoutId id="2147483694" r:id="rId6"/>
    <p:sldLayoutId id="2147483698" r:id="rId7"/>
    <p:sldLayoutId id="2147483699" r:id="rId8"/>
    <p:sldLayoutId id="2147483700" r:id="rId9"/>
    <p:sldLayoutId id="2147483695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5747973"/>
              </p:ext>
            </p:extLst>
          </p:nvPr>
        </p:nvGraphicFramePr>
        <p:xfrm>
          <a:off x="2987825" y="260648"/>
          <a:ext cx="7272808" cy="4824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8" name="Picture 2" descr="D:\Мои документы\хімія_семінар\картинки для семинара\адсорбція.jpg"/>
          <p:cNvPicPr>
            <a:picLocks noChangeAspect="1" noChangeArrowheads="1"/>
          </p:cNvPicPr>
          <p:nvPr/>
        </p:nvPicPr>
        <p:blipFill>
          <a:blip r:embed="rId7"/>
          <a:srcRect t="8850" b="4309"/>
          <a:stretch>
            <a:fillRect/>
          </a:stretch>
        </p:blipFill>
        <p:spPr bwMode="auto">
          <a:xfrm>
            <a:off x="359840" y="390525"/>
            <a:ext cx="3276600" cy="469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Хроматографія хлорофілу</a:t>
            </a:r>
            <a:endParaRPr lang="ru-RU" smtClean="0"/>
          </a:p>
        </p:txBody>
      </p:sp>
      <p:pic>
        <p:nvPicPr>
          <p:cNvPr id="3076" name="Picture 4" descr="D:\Мои документы\картинки для семинара\Хроматография хлорофилла. Стадия 1..jpg"/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3">
            <a:extLst/>
          </a:blip>
          <a:srcRect t="8990" b="8990"/>
          <a:stretch>
            <a:fillRect/>
          </a:stretch>
        </p:blipFill>
        <p:spPr>
          <a:xfrm>
            <a:off x="285720" y="1428736"/>
            <a:ext cx="3567113" cy="2925762"/>
          </a:xfrm>
          <a:scene3d>
            <a:camera prst="isometricOffAxis1Right"/>
            <a:lightRig rig="threePt" dir="t"/>
          </a:scene3d>
          <a:sp3d>
            <a:bevelT prst="relaxedInset"/>
          </a:sp3d>
          <a:ex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6775" y="1844675"/>
            <a:ext cx="3816350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 rot="-638657">
            <a:off x="273050" y="3981450"/>
            <a:ext cx="1525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ndara" pitchFamily="34" charset="0"/>
              </a:rPr>
              <a:t>Перша стадія</a:t>
            </a:r>
            <a:endParaRPr lang="ru-RU">
              <a:latin typeface="Candara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 bwMode="auto">
          <a:xfrm>
            <a:off x="2926074" y="1370160"/>
            <a:ext cx="3341687" cy="2895600"/>
          </a:xfrm>
          <a:prstGeom prst="rect">
            <a:avLst/>
          </a:prstGeom>
          <a:noFill/>
          <a:ln>
            <a:noFill/>
          </a:ln>
          <a:effectLst/>
          <a:scene3d>
            <a:camera prst="isometricOffAxis1Right"/>
            <a:lightRig rig="threePt" dir="t"/>
          </a:scene3d>
          <a:extLst/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 rot="-583678">
            <a:off x="3589338" y="3794125"/>
            <a:ext cx="1435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ndara" pitchFamily="34" charset="0"/>
              </a:rPr>
              <a:t>Друга стадія</a:t>
            </a:r>
            <a:endParaRPr lang="ru-RU">
              <a:latin typeface="Candara" pitchFamily="34" charset="0"/>
            </a:endParaRPr>
          </a:p>
        </p:txBody>
      </p:sp>
      <p:pic>
        <p:nvPicPr>
          <p:cNvPr id="3080" name="Picture 8" descr="D:\Мои документы\картинки для семинара\Хроматография хлорофилла. Стадия 3..jpg"/>
          <p:cNvPicPr>
            <a:picLocks noChangeAspect="1" noChangeArrowheads="1"/>
          </p:cNvPicPr>
          <p:nvPr/>
        </p:nvPicPr>
        <p:blipFill>
          <a:blip r:embed="rId6">
            <a:extLst/>
          </a:blip>
          <a:srcRect/>
          <a:stretch>
            <a:fillRect/>
          </a:stretch>
        </p:blipFill>
        <p:spPr bwMode="auto">
          <a:xfrm>
            <a:off x="5143504" y="1500174"/>
            <a:ext cx="3112825" cy="295565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/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 rot="-707144">
            <a:off x="6165850" y="3998913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ndara" pitchFamily="34" charset="0"/>
              </a:rPr>
              <a:t>Третя стадія</a:t>
            </a:r>
            <a:endParaRPr lang="ru-RU">
              <a:latin typeface="Candara" pitchFamily="34" charset="0"/>
            </a:endParaRPr>
          </a:p>
        </p:txBody>
      </p:sp>
      <p:pic>
        <p:nvPicPr>
          <p:cNvPr id="3081" name="Picture 9" descr="D:\Мои документы\картинки для семинара\Хроматография хлорофилла. Стадия 4..jpg"/>
          <p:cNvPicPr>
            <a:picLocks noChangeAspect="1" noChangeArrowheads="1"/>
          </p:cNvPicPr>
          <p:nvPr/>
        </p:nvPicPr>
        <p:blipFill>
          <a:blip r:embed="rId7">
            <a:extLst/>
          </a:blip>
          <a:srcRect/>
          <a:stretch>
            <a:fillRect/>
          </a:stretch>
        </p:blipFill>
        <p:spPr bwMode="auto">
          <a:xfrm>
            <a:off x="755576" y="3665127"/>
            <a:ext cx="3175000" cy="291435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/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 rot="-482566">
            <a:off x="1116013" y="6130925"/>
            <a:ext cx="1785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ndara" pitchFamily="34" charset="0"/>
              </a:rPr>
              <a:t>Четверта стадія</a:t>
            </a:r>
            <a:endParaRPr lang="ru-RU">
              <a:latin typeface="Candara" pitchFamily="34" charset="0"/>
            </a:endParaRPr>
          </a:p>
        </p:txBody>
      </p:sp>
      <p:pic>
        <p:nvPicPr>
          <p:cNvPr id="3082" name="Picture 10" descr="D:\Мои документы\картинки для семинара\Хроматография хлорофилла. Стадия 5..jpg"/>
          <p:cNvPicPr>
            <a:picLocks noChangeAspect="1" noChangeArrowheads="1"/>
          </p:cNvPicPr>
          <p:nvPr/>
        </p:nvPicPr>
        <p:blipFill>
          <a:blip r:embed="rId8">
            <a:extLst/>
          </a:blip>
          <a:srcRect/>
          <a:stretch>
            <a:fillRect/>
          </a:stretch>
        </p:blipFill>
        <p:spPr bwMode="auto">
          <a:xfrm>
            <a:off x="4214810" y="3071810"/>
            <a:ext cx="3175000" cy="317500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/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 rot="-425796">
            <a:off x="4656138" y="5827713"/>
            <a:ext cx="1382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ndara" pitchFamily="34" charset="0"/>
              </a:rPr>
              <a:t>П'ята стадія</a:t>
            </a:r>
            <a:endParaRPr lang="ru-RU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00113" y="2135188"/>
            <a:ext cx="7407275" cy="3451225"/>
          </a:xfrm>
        </p:spPr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 Адсорбтив - газ або розчинена речовина.</a:t>
            </a:r>
          </a:p>
          <a:p>
            <a:pPr algn="just" eaLnBrk="1" hangingPunct="1"/>
            <a:r>
              <a:rPr lang="uk-UA" smtClean="0">
                <a:latin typeface="Times New Roman" pitchFamily="18" charset="0"/>
                <a:cs typeface="Times New Roman" pitchFamily="18" charset="0"/>
              </a:rPr>
              <a:t>Адсорбент - рідина або тверде тіло, що адсорбувало газ або розчинену речовину.</a:t>
            </a: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>
                <a:solidFill>
                  <a:srgbClr val="FDF2D9"/>
                </a:solidFill>
                <a:latin typeface="Times New Roman" pitchFamily="18" charset="0"/>
                <a:cs typeface="Times New Roman" pitchFamily="18" charset="0"/>
              </a:rPr>
              <a:t>Адсорбцією називається концентрування газоподібної або розчиненої речовини на поверхні розділу фаз</a:t>
            </a:r>
            <a:endParaRPr lang="ru-RU" sz="3200" smtClean="0">
              <a:solidFill>
                <a:srgbClr val="FDF2D9"/>
              </a:solidFill>
            </a:endParaRPr>
          </a:p>
        </p:txBody>
      </p:sp>
      <p:pic>
        <p:nvPicPr>
          <p:cNvPr id="1026" name="Picture 2" descr="F:\хімія_семінар\картинки для семинара\адсорбц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3429000"/>
            <a:ext cx="439261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Вивчення адсорбції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F:\хімія_семінар\картинки для семинара\шеєле.jpg"/>
          <p:cNvPicPr>
            <a:picLocks noChangeAspect="1" noChangeArrowheads="1"/>
          </p:cNvPicPr>
          <p:nvPr/>
        </p:nvPicPr>
        <p:blipFill rotWithShape="1">
          <a:blip r:embed="rId2">
            <a:extLst/>
          </a:blip>
          <a:srcRect b="41669"/>
          <a:stretch/>
        </p:blipFill>
        <p:spPr bwMode="auto">
          <a:xfrm>
            <a:off x="669827" y="2390360"/>
            <a:ext cx="1944216" cy="26135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2051" name="Picture 3" descr="F:\хімія_семінар\картинки для семинара\ловиц.gif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3635896" y="2427709"/>
            <a:ext cx="1860798" cy="26135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2052" name="Picture 4" descr="F:\хімія_семінар\картинки для семинара\соссюр.jpg"/>
          <p:cNvPicPr>
            <a:picLocks noChangeAspect="1" noChangeArrowheads="1"/>
          </p:cNvPicPr>
          <p:nvPr/>
        </p:nvPicPr>
        <p:blipFill>
          <a:blip r:embed="rId4">
            <a:extLst/>
          </a:blip>
          <a:srcRect/>
          <a:stretch>
            <a:fillRect/>
          </a:stretch>
        </p:blipFill>
        <p:spPr bwMode="auto">
          <a:xfrm>
            <a:off x="6516216" y="2390360"/>
            <a:ext cx="1944216" cy="26216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357158" y="5357826"/>
            <a:ext cx="2286016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Карл Шеєле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7093" y="5324258"/>
            <a:ext cx="2598404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Товій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Єгорович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Ловіц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99542" y="5041281"/>
            <a:ext cx="2577564" cy="13542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Ніколо</a:t>
            </a: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Теодор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де Соссюр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FBE6B3"/>
                </a:solidFill>
              </a:rPr>
              <a:t>Вивчення адсорбції</a:t>
            </a:r>
            <a:endParaRPr lang="ru-RU" smtClean="0"/>
          </a:p>
        </p:txBody>
      </p:sp>
      <p:pic>
        <p:nvPicPr>
          <p:cNvPr id="4" name="Picture 2" descr="F:\хімія_семінар\картинки для семинара\гиббс.gif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02260" y="2392959"/>
            <a:ext cx="2038103" cy="26483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3075" name="Picture 3" descr="F:\хімія_семінар\картинки для семинара\ленгмюр.jpg"/>
          <p:cNvPicPr>
            <a:picLocks noChangeAspect="1" noChangeArrowheads="1"/>
          </p:cNvPicPr>
          <p:nvPr/>
        </p:nvPicPr>
        <p:blipFill rotWithShape="1">
          <a:blip r:embed="rId3">
            <a:extLst/>
          </a:blip>
          <a:srcRect r="13264"/>
          <a:stretch/>
        </p:blipFill>
        <p:spPr bwMode="auto">
          <a:xfrm>
            <a:off x="3635896" y="2360595"/>
            <a:ext cx="2038103" cy="26483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3076" name="Picture 4" descr="F:\хімія_семінар\картинки для семинара\поляни.jpg"/>
          <p:cNvPicPr>
            <a:picLocks noChangeAspect="1" noChangeArrowheads="1"/>
          </p:cNvPicPr>
          <p:nvPr/>
        </p:nvPicPr>
        <p:blipFill>
          <a:blip r:embed="rId4">
            <a:extLst/>
          </a:blip>
          <a:srcRect/>
          <a:stretch>
            <a:fillRect/>
          </a:stretch>
        </p:blipFill>
        <p:spPr bwMode="auto">
          <a:xfrm>
            <a:off x="6444208" y="2402798"/>
            <a:ext cx="2020696" cy="26483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5" name="Прямоугольник 4"/>
          <p:cNvSpPr/>
          <p:nvPr/>
        </p:nvSpPr>
        <p:spPr>
          <a:xfrm>
            <a:off x="295922" y="5471384"/>
            <a:ext cx="2896947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Джозайя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Уіллард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Гіббс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1880" y="5471384"/>
            <a:ext cx="263405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Ірвінг Ленгмюр</a:t>
            </a:r>
            <a:endParaRPr lang="uk-UA" sz="2800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99439" y="5471384"/>
            <a:ext cx="238719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Майкл Поляні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088" y="404813"/>
            <a:ext cx="7772400" cy="8636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Види адсорбції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27088" y="1557338"/>
            <a:ext cx="7848600" cy="38163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uk-UA" sz="3200" b="1" i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   Розрізняють </a:t>
            </a:r>
            <a:r>
              <a:rPr lang="uk-UA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uk-UA" sz="3200" b="1" i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uk-UA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ван-дер-ваальсову</a:t>
            </a:r>
            <a:r>
              <a:rPr lang="uk-UA" sz="3200" b="1" i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адсорбцію і </a:t>
            </a:r>
            <a:r>
              <a:rPr lang="uk-UA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хімічну</a:t>
            </a:r>
            <a:r>
              <a:rPr lang="uk-UA" sz="3200" b="1" i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адсорбцію, або </a:t>
            </a:r>
            <a:r>
              <a:rPr lang="uk-UA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хемосорбцію</a:t>
            </a:r>
            <a:r>
              <a:rPr lang="uk-UA" sz="3200" b="1" i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. У першому випадку адсорбційні сили мають ту ж природу, що і міжмолекулярні, або ван-дер-ваальсові , сили. Фізична адсорбція завжди зворотна. При хімічній адсорбції адсорбційні сили мають хімічну природу. Хемосорбція зазвичай незворотна</a:t>
            </a:r>
            <a:r>
              <a:rPr lang="uk-UA" sz="130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11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uk-UA" sz="13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5699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Адсорбенти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42900" y="1052513"/>
            <a:ext cx="3822700" cy="639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Деревне вугілля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3800" y="1125538"/>
            <a:ext cx="3822700" cy="639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Силікагель</a:t>
            </a:r>
            <a:endParaRPr lang="ru-RU" dirty="0"/>
          </a:p>
        </p:txBody>
      </p:sp>
      <p:pic>
        <p:nvPicPr>
          <p:cNvPr id="4098" name="Picture 2" descr="F:\хімія_семінар\картинки для семинара\деревне вугілля.jpe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/>
          <a:srcRect r="11635" b="10865"/>
          <a:stretch/>
        </p:blipFill>
        <p:spPr>
          <a:xfrm>
            <a:off x="250826" y="1773238"/>
            <a:ext cx="2922352" cy="2192337"/>
          </a:xfrm>
        </p:spPr>
      </p:pic>
      <p:pic>
        <p:nvPicPr>
          <p:cNvPr id="4099" name="Picture 3" descr="F:\хімія_семінар\картинки для семинара\деревне вугілля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4221163"/>
            <a:ext cx="28162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F:\хімія_семінар\картинки для семинара\силікагель2.jpeg"/>
          <p:cNvPicPr>
            <a:picLocks noChangeAspect="1" noChangeArrowheads="1"/>
          </p:cNvPicPr>
          <p:nvPr/>
        </p:nvPicPr>
        <p:blipFill rotWithShape="1">
          <a:blip r:embed="rId5"/>
          <a:srcRect b="10865"/>
          <a:stretch/>
        </p:blipFill>
        <p:spPr bwMode="auto">
          <a:xfrm>
            <a:off x="6011863" y="1773237"/>
            <a:ext cx="3024187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F:\хімія_семінар\картинки для семинара\силікагель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84888" y="4221163"/>
            <a:ext cx="2886075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48038" y="3644900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Тваринне вугілля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       </a:t>
            </a:r>
            <a:r>
              <a:rPr lang="uk-UA" dirty="0" smtClean="0">
                <a:solidFill>
                  <a:schemeClr val="tx2"/>
                </a:solidFill>
              </a:rPr>
              <a:t>(кісткове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20490" name="Picture 2" descr="D:\Мои документы\хімія_семінар\картинки для семинара\животный уголь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87675" y="4437063"/>
            <a:ext cx="26638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build="p"/>
      <p:bldP spid="204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714375"/>
          </a:xfrm>
        </p:spPr>
        <p:txBody>
          <a:bodyPr/>
          <a:lstStyle/>
          <a:p>
            <a:pPr eaLnBrk="1" hangingPunct="1"/>
            <a:r>
              <a:rPr lang="uk-UA" sz="4000" smtClean="0">
                <a:solidFill>
                  <a:srgbClr val="FBE6B3"/>
                </a:solidFill>
              </a:rPr>
              <a:t>Адсорбенти</a:t>
            </a:r>
            <a:endParaRPr lang="ru-RU" smtClean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288" y="1125538"/>
            <a:ext cx="3822700" cy="638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Алюмогель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859338" y="1066800"/>
            <a:ext cx="3822700" cy="639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Активне вугілля</a:t>
            </a:r>
            <a:endParaRPr lang="ru-RU" dirty="0"/>
          </a:p>
        </p:txBody>
      </p:sp>
      <p:pic>
        <p:nvPicPr>
          <p:cNvPr id="5122" name="Picture 2" descr="F:\хімія_семінар\картинки для семинара\алюмогель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/>
          <a:srcRect b="8968"/>
          <a:stretch/>
        </p:blipFill>
        <p:spPr>
          <a:xfrm>
            <a:off x="683568" y="4221163"/>
            <a:ext cx="3211513" cy="2309812"/>
          </a:xfrm>
        </p:spPr>
      </p:pic>
      <p:pic>
        <p:nvPicPr>
          <p:cNvPr id="5123" name="Picture 3" descr="F:\хімія_семінар\картинки для семинара\алюмогель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700213"/>
            <a:ext cx="2998788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F:\хімія_семінар\картинки для семинара\активне вугілл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1689100"/>
            <a:ext cx="3097213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F:\хімія_семінар\картинки для семинара\активне вугілля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4113213"/>
            <a:ext cx="3217863" cy="241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F:\хімія_семінар\картинки для семинара\адсорбция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859338" y="620713"/>
            <a:ext cx="3813175" cy="569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Хроматографія</a:t>
            </a:r>
            <a:endParaRPr lang="ru-RU" sz="4000" b="1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284663" y="1412875"/>
            <a:ext cx="4321175" cy="4608513"/>
          </a:xfrm>
        </p:spPr>
        <p:txBody>
          <a:bodyPr/>
          <a:lstStyle/>
          <a:p>
            <a:pPr algn="just" eaLnBrk="1" hangingPunct="1"/>
            <a:r>
              <a:rPr lang="uk-UA" sz="2400" smtClean="0">
                <a:solidFill>
                  <a:srgbClr val="031F43"/>
                </a:solidFill>
                <a:latin typeface="Times New Roman" pitchFamily="18" charset="0"/>
                <a:cs typeface="Times New Roman" pitchFamily="18" charset="0"/>
              </a:rPr>
              <a:t>На адсорбції речовин з розчинів заснований дуже важливий метод аналізу, запропонований в 1903 р. відомим російським вченим Михайлом Семеновичем Цвєтом, який розділив складний рослинний пігмент хлорофіл на складові частини. Такий метод аналізу був названий хроматографічним.</a:t>
            </a:r>
            <a:endParaRPr lang="ru-RU" sz="2400" smtClean="0">
              <a:solidFill>
                <a:srgbClr val="031F4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pic>
        <p:nvPicPr>
          <p:cNvPr id="2050" name="Picture 2" descr="D:\Мои документы\картинки для семинара\цвет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/>
          </a:blip>
          <a:srcRect t="15839" b="15839"/>
          <a:stretch>
            <a:fillRect/>
          </a:stretch>
        </p:blipFill>
        <p:spPr>
          <a:xfrm>
            <a:off x="468313" y="1412875"/>
            <a:ext cx="3565525" cy="2925763"/>
          </a:xfrm>
          <a:prstGeom prst="rect">
            <a:avLst/>
          </a:prstGeom>
          <a:noFill/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237</TotalTime>
  <Words>177</Words>
  <Application>Microsoft Office PowerPoint</Application>
  <PresentationFormat>Экран (4:3)</PresentationFormat>
  <Paragraphs>37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PowerPoint</vt:lpstr>
      <vt:lpstr>Адсорбцією називається концентрування газоподібної або розчиненої речовини на поверхні розділу фаз</vt:lpstr>
      <vt:lpstr>Вивчення адсорбції</vt:lpstr>
      <vt:lpstr>Вивчення адсорбції</vt:lpstr>
      <vt:lpstr>Види адсорбції</vt:lpstr>
      <vt:lpstr>Адсорбенти</vt:lpstr>
      <vt:lpstr>Адсорбенти</vt:lpstr>
      <vt:lpstr>Презентация PowerPoint</vt:lpstr>
      <vt:lpstr>Хроматографія</vt:lpstr>
      <vt:lpstr>Хроматографія хлорофілу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 про             адсорбцію</dc:title>
  <dc:creator>Дмитрий Каленюк</dc:creator>
  <cp:lastModifiedBy>Дмитрий Каленюк</cp:lastModifiedBy>
  <cp:revision>27</cp:revision>
  <dcterms:created xsi:type="dcterms:W3CDTF">2012-01-17T19:38:59Z</dcterms:created>
  <dcterms:modified xsi:type="dcterms:W3CDTF">2012-02-16T11:19:18Z</dcterms:modified>
</cp:coreProperties>
</file>