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90A66AE-81F5-474A-B74B-EE41E9320F19}" type="datetimeFigureOut">
              <a:rPr lang="uk-UA" smtClean="0"/>
              <a:pPr/>
              <a:t>06.05.2014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ru.osvita.ua/vnz/reports/ecology/21057/" TargetMode="External"/><Relationship Id="rId2" Type="http://schemas.openxmlformats.org/officeDocument/2006/relationships/hyperlink" Target="http://smachniy.com.ua/health/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kvar.su/kulinarija/152349-Analiz-pishevyh-dobavok-v-produktah-ih-vliyanie-na-zdorov-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57224" y="476672"/>
            <a:ext cx="7817000" cy="1595006"/>
          </a:xfrm>
        </p:spPr>
        <p:txBody>
          <a:bodyPr>
            <a:noAutofit/>
          </a:bodyPr>
          <a:lstStyle/>
          <a:p>
            <a:pPr algn="ctr"/>
            <a:r>
              <a:rPr lang="uk-UA" sz="4800" dirty="0" smtClean="0"/>
              <a:t>Хімічні добавки.</a:t>
            </a:r>
            <a:br>
              <a:rPr lang="uk-UA" sz="4800" dirty="0" smtClean="0"/>
            </a:br>
            <a:r>
              <a:rPr lang="uk-UA" sz="4800" dirty="0" smtClean="0"/>
              <a:t>Е-числа</a:t>
            </a:r>
            <a:endParaRPr lang="uk-UA" sz="480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4357686" y="2928934"/>
            <a:ext cx="4457704" cy="2320279"/>
          </a:xfrm>
        </p:spPr>
        <p:txBody>
          <a:bodyPr>
            <a:normAutofit/>
          </a:bodyPr>
          <a:lstStyle/>
          <a:p>
            <a:r>
              <a:rPr lang="uk-UA" dirty="0" smtClean="0"/>
              <a:t>Підготувала </a:t>
            </a:r>
            <a:endParaRPr lang="uk-UA" dirty="0" smtClean="0"/>
          </a:p>
          <a:p>
            <a:r>
              <a:rPr lang="uk-UA" dirty="0" smtClean="0"/>
              <a:t>Учениця 11-А класу</a:t>
            </a:r>
          </a:p>
          <a:p>
            <a:r>
              <a:rPr lang="uk-UA" dirty="0" smtClean="0"/>
              <a:t>Макарівського НВК</a:t>
            </a:r>
            <a:endParaRPr lang="uk-UA" dirty="0" smtClean="0"/>
          </a:p>
          <a:p>
            <a:r>
              <a:rPr lang="uk-UA" dirty="0" smtClean="0"/>
              <a:t>Заріцька Вікторія</a:t>
            </a:r>
          </a:p>
          <a:p>
            <a:r>
              <a:rPr lang="uk-UA" dirty="0" smtClean="0"/>
              <a:t>Вчитель:Гребенюк Олександра Іванівна</a:t>
            </a:r>
            <a:endParaRPr lang="uk-UA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428992" y="648866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2014 р.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1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7772400" cy="908720"/>
          </a:xfrm>
        </p:spPr>
        <p:txBody>
          <a:bodyPr/>
          <a:lstStyle/>
          <a:p>
            <a:r>
              <a:rPr lang="uk-UA" dirty="0" smtClean="0"/>
              <a:t>Характеристика  харчових добавок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6557772"/>
              </p:ext>
            </p:extLst>
          </p:nvPr>
        </p:nvGraphicFramePr>
        <p:xfrm>
          <a:off x="539552" y="836712"/>
          <a:ext cx="6086475" cy="95631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740286">
                <a:tc>
                  <a:txBody>
                    <a:bodyPr/>
                    <a:lstStyle/>
                    <a:p>
                      <a:r>
                        <a:rPr lang="uk-UA" dirty="0"/>
                        <a:t>Барвники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Підсилюють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відновлюють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колір</a:t>
                      </a:r>
                      <a:r>
                        <a:rPr lang="ru-RU" dirty="0"/>
                        <a:t> продукту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9630333"/>
              </p:ext>
            </p:extLst>
          </p:nvPr>
        </p:nvGraphicFramePr>
        <p:xfrm>
          <a:off x="539552" y="1772816"/>
          <a:ext cx="6086475" cy="1374646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1374646">
                <a:tc>
                  <a:txBody>
                    <a:bodyPr/>
                    <a:lstStyle/>
                    <a:p>
                      <a:r>
                        <a:rPr lang="uk-UA" dirty="0"/>
                        <a:t>Консерванти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продуктів, захищаючи від псування, викликаного мікроорганізмами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091421"/>
              </p:ext>
            </p:extLst>
          </p:nvPr>
        </p:nvGraphicFramePr>
        <p:xfrm>
          <a:off x="611560" y="2996952"/>
          <a:ext cx="6086475" cy="177927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 err="1"/>
                        <a:t>Антиокиснювачі</a:t>
                      </a:r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/>
                      </a:r>
                      <a:br>
                        <a:rPr lang="uk-UA" dirty="0"/>
                      </a:br>
                      <a:r>
                        <a:rPr lang="uk-UA" dirty="0"/>
                        <a:t>Підвищують термін зберігання харчових продуктів, захищають від псування, що викликане окисленням, (наприклад, згіркненням жирів або зміною кольору)</a:t>
                      </a: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25214220"/>
              </p:ext>
            </p:extLst>
          </p:nvPr>
        </p:nvGraphicFramePr>
        <p:xfrm>
          <a:off x="611560" y="4869160"/>
          <a:ext cx="6086475" cy="1230630"/>
        </p:xfrm>
        <a:graphic>
          <a:graphicData uri="http://schemas.openxmlformats.org/drawingml/2006/table">
            <a:tbl>
              <a:tblPr/>
              <a:tblGrid>
                <a:gridCol w="2132268"/>
                <a:gridCol w="3954207"/>
              </a:tblGrid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Стабілізатори</a:t>
                      </a:r>
                      <a:br>
                        <a:rPr lang="uk-UA" dirty="0"/>
                      </a:br>
                      <a:endParaRPr lang="uk-UA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/>
                      </a:r>
                      <a:br>
                        <a:rPr lang="ru-RU" dirty="0"/>
                      </a:br>
                      <a:r>
                        <a:rPr lang="ru-RU" dirty="0" err="1"/>
                        <a:t>Дозволяють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зберігати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однорідну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суміш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речовин</a:t>
                      </a:r>
                      <a:r>
                        <a:rPr lang="ru-RU" dirty="0"/>
                        <a:t> у </a:t>
                      </a:r>
                      <a:r>
                        <a:rPr lang="ru-RU" dirty="0" err="1"/>
                        <a:t>харчовому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продукті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або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готовій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їжі</a:t>
                      </a:r>
                      <a:endParaRPr lang="ru-RU" dirty="0"/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0970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71472" y="357166"/>
            <a:ext cx="7772400" cy="37338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uk-UA" sz="3200" dirty="0">
                <a:solidFill>
                  <a:schemeClr val="tx2">
                    <a:lumMod val="10000"/>
                  </a:schemeClr>
                </a:solidFill>
              </a:rPr>
              <a:t>Харчові добавки, що мають мутагенні, канцерогенні й токсичні ефекти офіційно заборонені на території України: фарбники Е121 (цитрусовий червоний) та Е123 (амарант), консервант Е240 (формальдегід). З 2005 року заборонені також консерванти </a:t>
            </a:r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E216 </a:t>
            </a:r>
            <a:r>
              <a:rPr lang="uk-UA" sz="3200" dirty="0">
                <a:solidFill>
                  <a:schemeClr val="tx2">
                    <a:lumMod val="10000"/>
                  </a:schemeClr>
                </a:solidFill>
              </a:rPr>
              <a:t>та </a:t>
            </a:r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E217.</a:t>
            </a:r>
            <a:endParaRPr lang="uk-UA" sz="32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36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76672"/>
            <a:ext cx="7427476" cy="5793432"/>
          </a:xfrm>
        </p:spPr>
      </p:pic>
    </p:spTree>
    <p:extLst>
      <p:ext uri="{BB962C8B-B14F-4D97-AF65-F5344CB8AC3E}">
        <p14:creationId xmlns:p14="http://schemas.microsoft.com/office/powerpoint/2010/main" xmlns="" val="247846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71472" y="142852"/>
            <a:ext cx="7772400" cy="373380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Вчені довели, що найбільше страждають саме діти. Штучні харчові барвники впливають на мозок дитини так само, як свинець, крім того, деякі з них можуть викликати звикання. </a:t>
            </a:r>
            <a:endParaRPr lang="uk-UA" dirty="0" smtClean="0"/>
          </a:p>
          <a:p>
            <a:pPr marL="68580" indent="0">
              <a:buNone/>
            </a:pPr>
            <a:endParaRPr lang="uk-UA" dirty="0" smtClean="0"/>
          </a:p>
          <a:p>
            <a:r>
              <a:rPr lang="uk-UA" dirty="0"/>
              <a:t>Коли малюк регулярно вживає їжу з добавками і замінниками, в його організмі перестає працювати так звана «система сповіщення» про отриману </a:t>
            </a:r>
            <a:r>
              <a:rPr lang="uk-UA" dirty="0" smtClean="0"/>
              <a:t>отруту</a:t>
            </a:r>
          </a:p>
          <a:p>
            <a:pPr marL="68580" indent="0">
              <a:buNone/>
            </a:pPr>
            <a:endParaRPr lang="uk-UA" dirty="0" smtClean="0"/>
          </a:p>
          <a:p>
            <a:r>
              <a:rPr lang="uk-UA" b="1" dirty="0"/>
              <a:t>Наслідком вживання барвників із солодощами стає неуважність, неконтрольована поведінка, що часто переростає в синдром гіперактивності. Що більше дитина вживає яскравих солодощів, то більше вона ризикує захворіти нервовими і психічними розладами</a:t>
            </a:r>
            <a:r>
              <a:rPr lang="uk-UA" dirty="0"/>
              <a:t>.</a:t>
            </a:r>
          </a:p>
          <a:p>
            <a:endParaRPr lang="uk-UA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04904" y="4167962"/>
            <a:ext cx="4039096" cy="26900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5499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b="1" dirty="0">
                <a:solidFill>
                  <a:schemeClr val="tx2">
                    <a:lumMod val="10000"/>
                  </a:schemeClr>
                </a:solidFill>
              </a:rPr>
              <a:t>Добро чи </a:t>
            </a:r>
            <a:r>
              <a:rPr lang="uk-UA" sz="3100" b="1" dirty="0" smtClean="0">
                <a:solidFill>
                  <a:schemeClr val="tx2">
                    <a:lumMod val="10000"/>
                  </a:schemeClr>
                </a:solidFill>
              </a:rPr>
              <a:t>шкоду  харчові добавки завдають </a:t>
            </a:r>
            <a:r>
              <a:rPr lang="uk-UA" sz="3100" b="1" dirty="0">
                <a:solidFill>
                  <a:schemeClr val="tx2">
                    <a:lumMod val="10000"/>
                  </a:schemeClr>
                </a:solidFill>
              </a:rPr>
              <a:t>здоров’ю людини</a:t>
            </a:r>
            <a:r>
              <a:rPr lang="uk-UA" sz="4400" b="1" dirty="0" smtClean="0">
                <a:solidFill>
                  <a:schemeClr val="tx2">
                    <a:lumMod val="10000"/>
                  </a:schemeClr>
                </a:solidFill>
              </a:rPr>
              <a:t>?</a:t>
            </a:r>
            <a:r>
              <a:rPr lang="uk-UA" sz="4800" dirty="0"/>
              <a:t/>
            </a:r>
            <a:br>
              <a:rPr lang="uk-UA" sz="4800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Альтернативи </a:t>
            </a:r>
            <a:r>
              <a:rPr lang="uk-UA" dirty="0"/>
              <a:t>широкому використанню харчових добавок не існує. Неможливо, скажімо, виготовити якісний зефір без пектину, напої тривалого </a:t>
            </a:r>
            <a:r>
              <a:rPr lang="uk-UA" dirty="0" err="1"/>
              <a:t>зберігання—</a:t>
            </a:r>
            <a:r>
              <a:rPr lang="uk-UA" dirty="0"/>
              <a:t> без консервантів, шоколадні цукерки — без емульгаторів, а варену ковбасу — без </a:t>
            </a:r>
            <a:r>
              <a:rPr lang="uk-UA" dirty="0" err="1"/>
              <a:t>кольорокоригуючих</a:t>
            </a:r>
            <a:r>
              <a:rPr lang="uk-UA" dirty="0"/>
              <a:t> речовин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endParaRPr lang="uk-UA" dirty="0"/>
          </a:p>
          <a:p>
            <a:pPr marL="68580" indent="0">
              <a:buNone/>
            </a:pPr>
            <a:r>
              <a:rPr lang="uk-UA" dirty="0" smtClean="0"/>
              <a:t>Можна сказати точно,що харчові добавки  негативно впливають на наш організм ,тому  радимо  не купувати продукти з неприродно яскравим забарвленням та уважно читати етикетку.</a:t>
            </a:r>
            <a:endParaRPr lang="uk-UA" dirty="0"/>
          </a:p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2027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Використані джерела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smachniy.com.ua/health/6</a:t>
            </a:r>
            <a:endParaRPr lang="uk-UA" dirty="0" smtClean="0"/>
          </a:p>
          <a:p>
            <a:r>
              <a:rPr lang="en-US" dirty="0">
                <a:hlinkClick r:id="rId3"/>
              </a:rPr>
              <a:t>http://ru.osvita.ua/vnz/reports/ecology/21057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bukvar.su/kulinarija/152349-Analiz-pishevyh-dobavok-v-produktah-ih-vliyanie-na-zdorov-e.html</a:t>
            </a:r>
            <a:endParaRPr lang="uk-UA" dirty="0" smtClean="0"/>
          </a:p>
          <a:p>
            <a:r>
              <a:rPr lang="en-US" dirty="0"/>
              <a:t>http://uchni.com.ua/pshologiya/20556/index.html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6107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/>
              <a:t>План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uk-UA" dirty="0" smtClean="0"/>
              <a:t>1.Вступ</a:t>
            </a:r>
          </a:p>
          <a:p>
            <a:pPr marL="68580" indent="0">
              <a:buNone/>
            </a:pPr>
            <a:r>
              <a:rPr lang="uk-UA" dirty="0" smtClean="0"/>
              <a:t>2.Визначення </a:t>
            </a:r>
            <a:r>
              <a:rPr lang="uk-UA" dirty="0"/>
              <a:t>терміна «харчові </a:t>
            </a:r>
            <a:r>
              <a:rPr lang="uk-UA" dirty="0" smtClean="0"/>
              <a:t>добавки»</a:t>
            </a:r>
          </a:p>
          <a:p>
            <a:pPr marL="68580" indent="0">
              <a:buNone/>
            </a:pPr>
            <a:r>
              <a:rPr lang="uk-UA" dirty="0" smtClean="0"/>
              <a:t>3.Класифікація </a:t>
            </a:r>
            <a:r>
              <a:rPr lang="uk-UA" dirty="0"/>
              <a:t>харчових добавок, їх </a:t>
            </a:r>
            <a:r>
              <a:rPr lang="uk-UA" dirty="0" smtClean="0"/>
              <a:t>функції і характеристика</a:t>
            </a:r>
          </a:p>
          <a:p>
            <a:pPr marL="68580" indent="0">
              <a:buNone/>
            </a:pPr>
            <a:r>
              <a:rPr lang="uk-UA" dirty="0" smtClean="0"/>
              <a:t>4.Негативні наслідки </a:t>
            </a:r>
            <a:r>
              <a:rPr lang="uk-UA" dirty="0"/>
              <a:t>вживання харчових добавок</a:t>
            </a:r>
            <a:r>
              <a:rPr lang="uk-UA" dirty="0" smtClean="0"/>
              <a:t>.</a:t>
            </a:r>
          </a:p>
          <a:p>
            <a:pPr marL="68580" indent="0">
              <a:buNone/>
            </a:pPr>
            <a:r>
              <a:rPr lang="uk-UA" dirty="0" smtClean="0"/>
              <a:t>5.Висновок</a:t>
            </a:r>
          </a:p>
          <a:p>
            <a:pPr marL="68580" indent="0">
              <a:buNone/>
            </a:pPr>
            <a:r>
              <a:rPr lang="uk-UA" dirty="0" smtClean="0"/>
              <a:t>6.Використані джерела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8144" y="3356992"/>
            <a:ext cx="2762622" cy="2824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358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85728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uk-UA" sz="3200" dirty="0"/>
              <a:t>Сьогодні в суспільстві не вщухають численні </a:t>
            </a:r>
            <a:r>
              <a:rPr lang="uk-UA" sz="3200" dirty="0" smtClean="0"/>
              <a:t>суперечки, </a:t>
            </a:r>
            <a:r>
              <a:rPr lang="uk-UA" sz="3200" dirty="0"/>
              <a:t>щодо харчових </a:t>
            </a:r>
            <a:r>
              <a:rPr lang="uk-UA" sz="3200" dirty="0" smtClean="0"/>
              <a:t>добавок. </a:t>
            </a:r>
            <a:r>
              <a:rPr lang="uk-UA" sz="3200" dirty="0"/>
              <a:t>Д</a:t>
            </a:r>
            <a:r>
              <a:rPr lang="uk-UA" sz="3200" dirty="0" smtClean="0"/>
              <a:t>обро </a:t>
            </a:r>
            <a:r>
              <a:rPr lang="uk-UA" sz="3200" dirty="0"/>
              <a:t>чи шкоду вони завдають здоров’ю </a:t>
            </a:r>
            <a:r>
              <a:rPr lang="uk-UA" sz="3200" dirty="0" smtClean="0"/>
              <a:t>людини</a:t>
            </a:r>
            <a:r>
              <a:rPr lang="uk-UA" sz="4400" dirty="0" smtClean="0"/>
              <a:t>?</a:t>
            </a:r>
            <a:endParaRPr lang="uk-UA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4876" y="3000372"/>
            <a:ext cx="4429124" cy="295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895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chemeClr val="tx2">
                    <a:lumMod val="10000"/>
                  </a:schemeClr>
                </a:solidFill>
              </a:rPr>
              <a:t>Харчові добавки</a:t>
            </a:r>
            <a:endParaRPr lang="uk-UA" sz="44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dirty="0"/>
              <a:t>Харчові добавки</a:t>
            </a:r>
            <a:r>
              <a:rPr lang="uk-UA" sz="4000" dirty="0"/>
              <a:t> </a:t>
            </a:r>
            <a:r>
              <a:rPr lang="uk-UA" dirty="0"/>
              <a:t>— </a:t>
            </a:r>
            <a:r>
              <a:rPr lang="uk-UA" sz="2400" dirty="0"/>
              <a:t>природні або синтезовані речовини, що цілеспрямовано вводяться в продукти харчування з метою надання їм необхідних властивостей (наприклад, органолептичних, технологічних), продовжити термін їх придатності. Вони не вживаються безпосередньо у вигляді самостійних компонентів їжі.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68700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вмісту 6"/>
          <p:cNvSpPr>
            <a:spLocks noGrp="1"/>
          </p:cNvSpPr>
          <p:nvPr>
            <p:ph idx="1"/>
          </p:nvPr>
        </p:nvSpPr>
        <p:spPr>
          <a:xfrm>
            <a:off x="54232" y="28638"/>
            <a:ext cx="7772400" cy="280831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200" dirty="0"/>
              <a:t>Для класифікації харчових добавок у країнах Євросоюзу розроблено систему нумерації. Кожна добавка має унікальний номер.</a:t>
            </a:r>
          </a:p>
          <a:p>
            <a:endParaRPr lang="uk-UA" sz="3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71934" y="2000240"/>
            <a:ext cx="4748538" cy="36408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1856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3568" y="332656"/>
            <a:ext cx="6960266" cy="2667716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uk-UA" sz="2800" dirty="0"/>
              <a:t>Оригінальні назви добавок досить довгі та складні. Тому для простоти використання та їх безперешкодної ідентифікації у всьому світі запровадили індекс «Е» від слова «Європа». Його також асоціюють зі словами «</a:t>
            </a:r>
            <a:r>
              <a:rPr lang="uk-UA" sz="2800" dirty="0" err="1"/>
              <a:t>essbar</a:t>
            </a:r>
            <a:r>
              <a:rPr lang="uk-UA" sz="2800" dirty="0"/>
              <a:t>/</a:t>
            </a:r>
            <a:r>
              <a:rPr lang="uk-UA" sz="2800" dirty="0" err="1"/>
              <a:t>еdible</a:t>
            </a:r>
            <a:r>
              <a:rPr lang="uk-UA" sz="2800" dirty="0"/>
              <a:t>», що в перекладі українською відповідно з німецької та англійської мов мають означати «їстівний».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86182" y="2786058"/>
            <a:ext cx="4572000" cy="30480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48517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0034" y="285728"/>
            <a:ext cx="7772400" cy="3733800"/>
          </a:xfrm>
        </p:spPr>
        <p:txBody>
          <a:bodyPr/>
          <a:lstStyle/>
          <a:p>
            <a:pPr marL="68580" indent="0">
              <a:buNone/>
            </a:pPr>
            <a:r>
              <a:rPr lang="uk-UA" sz="2800" dirty="0"/>
              <a:t>Число харчових добавок, що застосовуються у виробництві харчових продуктів у різних країнах, досягає сьогодні </a:t>
            </a:r>
            <a:r>
              <a:rPr lang="uk-UA" sz="2800" b="1" dirty="0"/>
              <a:t>500,</a:t>
            </a:r>
            <a:r>
              <a:rPr lang="uk-UA" sz="2800" dirty="0"/>
              <a:t> не враховуючи комбінованих добавок, ароматизаторів. У Європейському співтоваристві </a:t>
            </a:r>
            <a:r>
              <a:rPr lang="uk-UA" sz="2800" b="1" dirty="0"/>
              <a:t>класифіковано 296 харчових добавок.</a:t>
            </a:r>
            <a:endParaRPr lang="uk-UA" sz="2800" dirty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0628" y="3143248"/>
            <a:ext cx="3267428" cy="24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019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Згідно із системою кодифікування харчових добавок, усі вони розподілені на </a:t>
            </a:r>
            <a:r>
              <a:rPr lang="uk-UA" dirty="0" smtClean="0"/>
              <a:t>групи.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Е100–Е182 </a:t>
            </a:r>
            <a:r>
              <a:rPr lang="uk-UA" dirty="0"/>
              <a:t>— барвники</a:t>
            </a:r>
            <a:r>
              <a:rPr lang="uk-UA" dirty="0" smtClean="0"/>
              <a:t>;</a:t>
            </a:r>
            <a:r>
              <a:rPr lang="uk-UA" dirty="0"/>
              <a:t> 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Е200–Е280 — консерванти;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Е300–Е391 — антиокиснювачі (антиоксиданти);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Е400–Е481 — стабілізатори, емульгатори, загусники;</a:t>
            </a:r>
          </a:p>
        </p:txBody>
      </p:sp>
    </p:spTree>
    <p:extLst>
      <p:ext uri="{BB962C8B-B14F-4D97-AF65-F5344CB8AC3E}">
        <p14:creationId xmlns:p14="http://schemas.microsoft.com/office/powerpoint/2010/main" xmlns="" val="345598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29942878"/>
              </p:ext>
            </p:extLst>
          </p:nvPr>
        </p:nvGraphicFramePr>
        <p:xfrm>
          <a:off x="685800" y="390039"/>
          <a:ext cx="7772400" cy="2196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1008112">
                <a:tc gridSpan="2">
                  <a:txBody>
                    <a:bodyPr/>
                    <a:lstStyle/>
                    <a:p>
                      <a:r>
                        <a:rPr lang="uk-UA" sz="2400" dirty="0" smtClean="0"/>
                        <a:t>                             Походження харчових добавок</a:t>
                      </a:r>
                      <a:endParaRPr lang="uk-UA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Природне походження  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Е330-лимонна кислота,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Е101-рибофлавін</a:t>
                      </a:r>
                    </a:p>
                    <a:p>
                      <a:endParaRPr lang="uk-UA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Синтетичне походження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Е123- фарбник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арамант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Е240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–консервант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(формальдегід)</a:t>
                      </a:r>
                    </a:p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3068960"/>
            <a:ext cx="4175506" cy="349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0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Форма хвиль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Міська поп-музика</Template>
  <TotalTime>86</TotalTime>
  <Words>478</Words>
  <Application>Microsoft Office PowerPoint</Application>
  <PresentationFormat>Экран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Urban Pop</vt:lpstr>
      <vt:lpstr>Хімічні добавки. Е-числа</vt:lpstr>
      <vt:lpstr>План</vt:lpstr>
      <vt:lpstr>Слайд 3</vt:lpstr>
      <vt:lpstr>Харчові добавки</vt:lpstr>
      <vt:lpstr>Слайд 5</vt:lpstr>
      <vt:lpstr>Слайд 6</vt:lpstr>
      <vt:lpstr>Слайд 7</vt:lpstr>
      <vt:lpstr>Згідно із системою кодифікування харчових добавок, усі вони розподілені на групи.</vt:lpstr>
      <vt:lpstr>Слайд 9</vt:lpstr>
      <vt:lpstr>Характеристика  харчових добавок</vt:lpstr>
      <vt:lpstr>Слайд 11</vt:lpstr>
      <vt:lpstr>Слайд 12</vt:lpstr>
      <vt:lpstr>Слайд 13</vt:lpstr>
      <vt:lpstr>Добро чи шкоду  харчові добавки завдають здоров’ю людини? </vt:lpstr>
      <vt:lpstr>Використані 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Хімічні добавки. Е-числа</dc:title>
  <dc:creator>Sara Yasmeen (Wipro Technologies)</dc:creator>
  <cp:lastModifiedBy>1</cp:lastModifiedBy>
  <cp:revision>10</cp:revision>
  <dcterms:created xsi:type="dcterms:W3CDTF">2010-02-23T11:30:32Z</dcterms:created>
  <dcterms:modified xsi:type="dcterms:W3CDTF">2014-05-06T17:24:35Z</dcterms:modified>
</cp:coreProperties>
</file>