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6" r:id="rId11"/>
    <p:sldId id="268" r:id="rId12"/>
    <p:sldId id="269" r:id="rId13"/>
    <p:sldId id="270" r:id="rId14"/>
    <p:sldId id="264" r:id="rId15"/>
    <p:sldId id="265" r:id="rId16"/>
    <p:sldId id="271" r:id="rId17"/>
    <p:sldId id="272" r:id="rId18"/>
    <p:sldId id="273" r:id="rId19"/>
    <p:sldId id="275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verOverla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6" name="TextBox 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  <a:cs typeface="+mn-cs"/>
                </a:rPr>
                <a:t></a:t>
              </a:r>
            </a:p>
          </p:txBody>
        </p:sp>
        <p:cxnSp>
          <p:nvCxnSpPr>
            <p:cNvPr id="7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DE9A06A-C2F9-47B0-AFF3-06ADF547575D}" type="datetimeFigureOut">
              <a:rPr lang="ru-RU"/>
              <a:pPr>
                <a:defRPr/>
              </a:pPr>
              <a:t>13.06.2011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414BA0B-2EAA-4363-A3A9-20EDFED615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4781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8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540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15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6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A9F9F-17D3-467E-855E-BF5D06EAFEBD}" type="datetimeFigureOut">
              <a:rPr lang="ru-RU"/>
              <a:pPr>
                <a:defRPr/>
              </a:pPr>
              <a:t>13.06.2011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AAEC8-A431-41B6-8A4A-8023C0FC64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44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 rot="5400000">
            <a:off x="3908425" y="2881313"/>
            <a:ext cx="5481637" cy="922338"/>
            <a:chOff x="1815339" y="1381459"/>
            <a:chExt cx="5480154" cy="923330"/>
          </a:xfrm>
        </p:grpSpPr>
        <p:sp>
          <p:nvSpPr>
            <p:cNvPr id="5" name="TextBox 8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540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12"/>
            <p:cNvCxnSpPr/>
            <p:nvPr/>
          </p:nvCxnSpPr>
          <p:spPr>
            <a:xfrm flipH="1" flipV="1">
              <a:off x="1815339" y="1924967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3"/>
            <p:cNvCxnSpPr/>
            <p:nvPr/>
          </p:nvCxnSpPr>
          <p:spPr>
            <a:xfrm rot="10800000">
              <a:off x="4826011" y="1928146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0F5AE-621B-4214-A022-75F905040DAA}" type="datetimeFigureOut">
              <a:rPr lang="ru-RU"/>
              <a:pPr>
                <a:defRPr/>
              </a:pPr>
              <a:t>13.06.2011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7A46A-3CAD-41FE-A552-C8C1EA439B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21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8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540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13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4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24C43-0948-428A-928A-4D425EF69FDE}" type="datetimeFigureOut">
              <a:rPr lang="ru-RU"/>
              <a:pPr>
                <a:defRPr/>
              </a:pPr>
              <a:t>13.06.2011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9DF07-98AC-447C-B88F-AF1783370D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7231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overOverla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173163" y="2887663"/>
            <a:ext cx="6778625" cy="923925"/>
            <a:chOff x="1172584" y="1381459"/>
            <a:chExt cx="6779110" cy="923330"/>
          </a:xfrm>
        </p:grpSpPr>
        <p:sp>
          <p:nvSpPr>
            <p:cNvPr id="6" name="TextBox 9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540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7" name="Straight Connector 9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10800000">
              <a:off x="4832033" y="1927207"/>
              <a:ext cx="3119661" cy="1586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AEB44-6FD2-462C-A37A-0084E332BFF7}" type="datetimeFigureOut">
              <a:rPr lang="ru-RU"/>
              <a:pPr>
                <a:defRPr/>
              </a:pPr>
              <a:t>13.06.2011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EC466-F8D3-4F14-A900-9EB609E00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6549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6" name="TextBox 8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540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7" name="Straight Connector 14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5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899ED-59C6-40EC-82B9-D2B3D9861074}" type="datetimeFigureOut">
              <a:rPr lang="ru-RU"/>
              <a:pPr>
                <a:defRPr/>
              </a:pPr>
              <a:t>13.06.2011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8A080-A97E-4614-A5B2-F5DC5808BB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980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8" name="TextBox 8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540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9" name="Straight Connector 16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7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A4ECD-C91C-4BE4-BB65-59247A6A59B8}" type="datetimeFigureOut">
              <a:rPr lang="ru-RU"/>
              <a:pPr>
                <a:defRPr/>
              </a:pPr>
              <a:t>13.06.2011</a:t>
            </a:fld>
            <a:endParaRPr lang="ru-RU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2F9F2-9BA6-4041-93ED-42A91AB580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666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4" name="TextBox 8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540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5" name="Straight Connector 14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5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797E3-C5A0-4EAD-898F-F84F493CC425}" type="datetimeFigureOut">
              <a:rPr lang="ru-RU"/>
              <a:pPr>
                <a:defRPr/>
              </a:pPr>
              <a:t>13.06.2011</a:t>
            </a:fld>
            <a:endParaRPr lang="ru-RU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F7F8B-E753-4EE6-9343-4E04CAF8FB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585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D2BF2-CF6E-4632-A0F7-9983692260AB}" type="datetimeFigureOut">
              <a:rPr lang="ru-RU"/>
              <a:pPr>
                <a:defRPr/>
              </a:pPr>
              <a:t>13.06.2011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FD29D-C3EF-42E0-B9E1-F1DD023880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676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4FF36-B160-4685-B7F8-38C7B020C46E}" type="datetimeFigureOut">
              <a:rPr lang="ru-RU"/>
              <a:pPr>
                <a:defRPr/>
              </a:pPr>
              <a:t>13.06.2011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2C540-7EAC-430F-8A44-A54204A799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27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44BF8-0EBF-4B49-90C6-B4A1C7A2D5B9}" type="datetimeFigureOut">
              <a:rPr lang="ru-RU"/>
              <a:pPr>
                <a:defRPr/>
              </a:pPr>
              <a:t>13.06.2011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88D8-280F-4E90-8CF0-183E1D5F43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52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688975" y="569913"/>
            <a:ext cx="77565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98500" y="2247900"/>
            <a:ext cx="7747000" cy="387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63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17DFCC-1A0B-4214-9ACF-0A04CAA9179D}" type="datetimeFigureOut">
              <a:rPr lang="ru-RU"/>
              <a:pPr>
                <a:defRPr/>
              </a:pPr>
              <a:t>13.06.2011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08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8925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BC2703-BC22-446B-B049-55E4C336B3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0" r:id="rId7"/>
    <p:sldLayoutId id="2147483681" r:id="rId8"/>
    <p:sldLayoutId id="2147483682" r:id="rId9"/>
    <p:sldLayoutId id="2147483689" r:id="rId10"/>
    <p:sldLayoutId id="214748369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Times New Roman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125" indent="-3651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776288" indent="-3651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"/>
        <a:defRPr sz="2200" kern="1200">
          <a:solidFill>
            <a:srgbClr val="262626"/>
          </a:solidFill>
          <a:latin typeface="+mn-lt"/>
          <a:ea typeface="+mn-ea"/>
          <a:cs typeface="+mn-cs"/>
        </a:defRPr>
      </a:lvl2pPr>
      <a:lvl3pPr marL="1143000" indent="-3651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000" kern="1200">
          <a:solidFill>
            <a:srgbClr val="262626"/>
          </a:solidFill>
          <a:latin typeface="+mn-lt"/>
          <a:ea typeface="+mn-ea"/>
          <a:cs typeface="+mn-cs"/>
        </a:defRPr>
      </a:lvl3pPr>
      <a:lvl4pPr marL="1508125" indent="-3190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1828800" indent="-3190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1600" kern="1200">
          <a:solidFill>
            <a:srgbClr val="262626"/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2276872"/>
            <a:ext cx="6777318" cy="864096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Пищевые жиры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767138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Растительные масла делят на: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Нерафинированное,  Гидратированное и Рафинированное дезодорированное.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2414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Гидратированными</a:t>
            </a:r>
            <a:r>
              <a:rPr lang="ru-RU" dirty="0"/>
              <a:t> называют масла, прошедшие механическую очистку и гидратацию (удаление белковых и слизистых веществ пропусканием через нагретое масло горячей воды или 1 %-</a:t>
            </a:r>
            <a:r>
              <a:rPr lang="ru-RU" dirty="0" err="1"/>
              <a:t>ного</a:t>
            </a:r>
            <a:r>
              <a:rPr lang="ru-RU" dirty="0"/>
              <a:t> раствора поваренной соли). Они имеют менее интенсивную окраску и менее выраженные вкус и запах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Гидратированное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5547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Рафинированным дезодорированным</a:t>
            </a:r>
            <a:r>
              <a:rPr lang="ru-RU" dirty="0"/>
              <a:t> называют масло, нагретое до температуры 170-200</a:t>
            </a:r>
            <a:r>
              <a:rPr lang="ru-RU" baseline="30000" dirty="0"/>
              <a:t> </a:t>
            </a:r>
            <a:r>
              <a:rPr lang="ru-RU" baseline="30000" dirty="0" err="1"/>
              <a:t>о</a:t>
            </a:r>
            <a:r>
              <a:rPr lang="ru-RU" dirty="0" err="1"/>
              <a:t>С</a:t>
            </a:r>
            <a:r>
              <a:rPr lang="ru-RU" dirty="0"/>
              <a:t> и пропущенное через острый пар (удаляются ароматические вещества и остатки бензина). Такое масло отличается прозрачностью, но имеет обезличенный вкус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56525" cy="1728192"/>
          </a:xfrm>
        </p:spPr>
        <p:txBody>
          <a:bodyPr/>
          <a:lstStyle/>
          <a:p>
            <a:r>
              <a:rPr lang="ru-RU" sz="4400" b="1" dirty="0"/>
              <a:t>Рафинированное дезодорированное.</a:t>
            </a:r>
            <a:r>
              <a:rPr lang="ru-RU" sz="4400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6661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40" y="548681"/>
            <a:ext cx="7754713" cy="1080120"/>
          </a:xfrm>
        </p:spPr>
        <p:txBody>
          <a:bodyPr/>
          <a:lstStyle/>
          <a:p>
            <a:r>
              <a:rPr lang="ru-RU" dirty="0" smtClean="0"/>
              <a:t>Масло бывает: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4725144"/>
            <a:ext cx="7734747" cy="1368151"/>
          </a:xfrm>
        </p:spPr>
        <p:txBody>
          <a:bodyPr numCol="2"/>
          <a:lstStyle/>
          <a:p>
            <a:r>
              <a:rPr lang="ru-RU" b="1" dirty="0" smtClean="0"/>
              <a:t>Кукурузное;</a:t>
            </a:r>
          </a:p>
          <a:p>
            <a:r>
              <a:rPr lang="ru-RU" b="1" dirty="0" smtClean="0"/>
              <a:t>Хлопковое;</a:t>
            </a:r>
          </a:p>
          <a:p>
            <a:r>
              <a:rPr lang="ru-RU" b="1" dirty="0" smtClean="0"/>
              <a:t>Соевое;</a:t>
            </a:r>
          </a:p>
          <a:p>
            <a:endParaRPr lang="ru-RU" b="1" dirty="0" smtClean="0"/>
          </a:p>
          <a:p>
            <a:r>
              <a:rPr lang="ru-RU" b="1" dirty="0" smtClean="0"/>
              <a:t>Оливковое;</a:t>
            </a:r>
          </a:p>
          <a:p>
            <a:r>
              <a:rPr lang="ru-RU" b="1" dirty="0" smtClean="0"/>
              <a:t>Арахисовое;</a:t>
            </a:r>
          </a:p>
          <a:p>
            <a:r>
              <a:rPr lang="ru-RU" b="1" dirty="0" smtClean="0"/>
              <a:t>Горчичное;.</a:t>
            </a:r>
          </a:p>
          <a:p>
            <a:pPr algn="l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700808"/>
            <a:ext cx="5328592" cy="3024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97007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Растительные масла</a:t>
            </a:r>
            <a:r>
              <a:rPr lang="ru-RU" dirty="0" smtClean="0"/>
              <a:t> должны быть прозрачными, без осадка, без постороннего запаха, иметь вкус обезличенного масла. При неправильном хранении масло приобретает неприятный сал истый или прогорклый вкус.</a:t>
            </a:r>
          </a:p>
          <a:p>
            <a:endParaRPr lang="ru-RU" dirty="0" smtClean="0"/>
          </a:p>
        </p:txBody>
      </p:sp>
      <p:sp>
        <p:nvSpPr>
          <p:cNvPr id="18435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к качеству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3"/>
          <p:cNvSpPr>
            <a:spLocks noGrp="1"/>
          </p:cNvSpPr>
          <p:nvPr>
            <p:ph type="title"/>
          </p:nvPr>
        </p:nvSpPr>
        <p:spPr>
          <a:xfrm>
            <a:off x="690563" y="1204913"/>
            <a:ext cx="7754937" cy="1911350"/>
          </a:xfrm>
        </p:spPr>
        <p:txBody>
          <a:bodyPr/>
          <a:lstStyle/>
          <a:p>
            <a:r>
              <a:rPr lang="ru-RU" dirty="0" smtClean="0"/>
              <a:t>Условия хранения</a:t>
            </a:r>
          </a:p>
        </p:txBody>
      </p:sp>
      <p:sp>
        <p:nvSpPr>
          <p:cNvPr id="19459" name="Текст 4"/>
          <p:cNvSpPr>
            <a:spLocks noGrp="1"/>
          </p:cNvSpPr>
          <p:nvPr>
            <p:ph type="body" idx="1"/>
          </p:nvPr>
        </p:nvSpPr>
        <p:spPr>
          <a:xfrm>
            <a:off x="698500" y="3767138"/>
            <a:ext cx="7735888" cy="1500187"/>
          </a:xfrm>
        </p:spPr>
        <p:txBody>
          <a:bodyPr/>
          <a:lstStyle/>
          <a:p>
            <a:r>
              <a:rPr lang="ru-RU" dirty="0" smtClean="0"/>
              <a:t>Хранят рафинированное дезодорированное масло при температуре не выше 18 </a:t>
            </a:r>
            <a:r>
              <a:rPr lang="ru-RU" baseline="30000" dirty="0" err="1" smtClean="0"/>
              <a:t>о</a:t>
            </a:r>
            <a:r>
              <a:rPr lang="ru-RU" dirty="0" err="1" smtClean="0"/>
              <a:t>С</a:t>
            </a:r>
            <a:r>
              <a:rPr lang="ru-RU" dirty="0" smtClean="0"/>
              <a:t> в закрытых темных помещениях (в мес.): подсолнечное - 4, хлопковое - 3, арахисовое - 6, соевое - 1,5, горчичное - 8.</a:t>
            </a:r>
          </a:p>
          <a:p>
            <a:endParaRPr lang="ru-RU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280920" cy="1368151"/>
          </a:xfrm>
        </p:spPr>
        <p:txBody>
          <a:bodyPr/>
          <a:lstStyle/>
          <a:p>
            <a:r>
              <a:rPr lang="ru-RU" sz="4400" b="1" dirty="0">
                <a:effectLst/>
              </a:rPr>
              <a:t>КОМБИНИРОВАННЫЕ ЖИРЫ</a:t>
            </a:r>
            <a:r>
              <a:rPr lang="ru-RU" sz="4400" dirty="0" smtClean="0"/>
              <a:t> 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720080"/>
          </a:xfrm>
        </p:spPr>
        <p:txBody>
          <a:bodyPr/>
          <a:lstStyle/>
          <a:p>
            <a:r>
              <a:rPr lang="ru-RU" sz="3200" b="1" dirty="0">
                <a:effectLst/>
              </a:rPr>
              <a:t>МАРГАРИН</a:t>
            </a:r>
            <a:endParaRPr lang="ru-RU" sz="3200" dirty="0">
              <a:effectLst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427682"/>
            <a:ext cx="6120680" cy="40256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52608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Маргарин</a:t>
            </a:r>
            <a:r>
              <a:rPr lang="ru-RU" dirty="0"/>
              <a:t> - это высокодисперсная </a:t>
            </a:r>
            <a:r>
              <a:rPr lang="ru-RU" dirty="0" err="1" smtClean="0"/>
              <a:t>жироводяная</a:t>
            </a:r>
            <a:r>
              <a:rPr lang="ru-RU" dirty="0" smtClean="0"/>
              <a:t> </a:t>
            </a:r>
            <a:r>
              <a:rPr lang="ru-RU" dirty="0"/>
              <a:t>эмульсия, содержащая высококачественные пищевые жиры, молоко, соль, сахар, эмульгаторы и другие компоненты.</a:t>
            </a:r>
          </a:p>
          <a:p>
            <a:r>
              <a:rPr lang="ru-RU" dirty="0"/>
              <a:t>В маргарине содержится (в %): воды - 15,6-17, белка - 0,3-1,2, жира - 62-83, углеводов - 0,5-1,2.</a:t>
            </a:r>
          </a:p>
          <a:p>
            <a:r>
              <a:rPr lang="ru-RU" dirty="0"/>
              <a:t>Энергетическая ценность 100 г маргарина – 637-746 ккал, или 2665-3121 кДж, усвояемость - 94-98 %.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сведения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610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212976"/>
            <a:ext cx="7756525" cy="1054100"/>
          </a:xfrm>
        </p:spPr>
        <p:txBody>
          <a:bodyPr/>
          <a:lstStyle/>
          <a:p>
            <a:r>
              <a:rPr lang="ru-RU" dirty="0"/>
              <a:t>В зависимости от назначения и рецептуры маргарин подразделяют на </a:t>
            </a:r>
            <a:r>
              <a:rPr lang="ru-RU" dirty="0" smtClean="0"/>
              <a:t>группы: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484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Его используют </a:t>
            </a:r>
            <a:r>
              <a:rPr lang="ru-RU" dirty="0"/>
              <a:t>для приготовления кулинарных, мучных, кондитерских и хлебобулочных изделий.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Маргарин столовый</a:t>
            </a:r>
            <a:r>
              <a:rPr lang="ru-RU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0281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Жиры имеют большое значение в питании человека.</a:t>
            </a:r>
          </a:p>
          <a:p>
            <a:r>
              <a:rPr lang="ru-RU" smtClean="0"/>
              <a:t>Они обладают высокой энергетической ценностью (в суточном рационе питания человека должны составлять около 30 % его калорийности), являются источниками целого ряда биологически активных веществ, необходимых человеку.</a:t>
            </a:r>
          </a:p>
          <a:p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Общие сведенья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850"/>
                            </p:stCondLst>
                            <p:childTnLst>
                              <p:par>
                                <p:cTn id="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6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6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785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6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6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Его используют </a:t>
            </a:r>
            <a:r>
              <a:rPr lang="ru-RU" dirty="0"/>
              <a:t>как бутербродный продукт. Маргарин Экстра используют для производства крема и кондитерских изделий.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/>
              <a:t>Маргарин бутербродный</a:t>
            </a:r>
            <a:r>
              <a:rPr lang="ru-RU" sz="4800" dirty="0"/>
              <a:t>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75283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Его используют </a:t>
            </a:r>
            <a:r>
              <a:rPr lang="ru-RU" dirty="0"/>
              <a:t>для промышленного производства хлебобулочных и кондитерских изделий. Вырабатывают его жидким на основе молока. Для промышленной переработки используют и безмолочный маргарин, который бывает высшего и 1-го сортов.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/>
              <a:t>Маргарин для промышленной переработки</a:t>
            </a:r>
            <a:r>
              <a:rPr lang="ru-RU" sz="4400" dirty="0"/>
              <a:t>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17120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к качеству: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0129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Вкус и запах</a:t>
            </a:r>
            <a:r>
              <a:rPr lang="ru-RU" dirty="0"/>
              <a:t> маргарина всех видов должны быть чистые, молочные или молочно-кислые, сливочный - со слабым привкусом введенного сливочного масла. Шоколадный сливочный маргарин должен иметь сладкий вкус с хорошо выраженным привкусом и запахом шоколада и ванилина. В 100М сорте вкус и запах могут быть слабо выраженными молочными или молочно-кислыми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5442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Консистенция</a:t>
            </a:r>
            <a:r>
              <a:rPr lang="ru-RU" dirty="0"/>
              <a:t> при температуре около 18 </a:t>
            </a:r>
            <a:r>
              <a:rPr lang="ru-RU" baseline="30000" dirty="0" err="1"/>
              <a:t>о</a:t>
            </a:r>
            <a:r>
              <a:rPr lang="ru-RU" dirty="0" err="1"/>
              <a:t>С</a:t>
            </a:r>
            <a:r>
              <a:rPr lang="ru-RU" dirty="0"/>
              <a:t> должна быть пластичной, плотной, однородной. </a:t>
            </a:r>
            <a:r>
              <a:rPr lang="ru-RU" b="1" dirty="0"/>
              <a:t>Поверхность среза</a:t>
            </a:r>
            <a:r>
              <a:rPr lang="ru-RU" dirty="0"/>
              <a:t> - блестящая, сухая на вид, у Шоколадного сливочного - слегка мажущаяся. В 1-ом сорте допускается матовая поверхность среза.</a:t>
            </a:r>
          </a:p>
          <a:p>
            <a:r>
              <a:rPr lang="ru-RU" b="1" dirty="0"/>
              <a:t>Цвет</a:t>
            </a:r>
            <a:r>
              <a:rPr lang="ru-RU" dirty="0"/>
              <a:t> маргарина - светло-желтый, однородный по всей массе, у шоколадного - от шоколадного до темно-шоколадного. В 1-ом сорте допускается незначительная неоднородность окраски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178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/>
              <a:t>Не допускается</a:t>
            </a:r>
            <a:r>
              <a:rPr lang="ru-RU" sz="2000" dirty="0"/>
              <a:t> в общественном питании маргарин с </a:t>
            </a:r>
            <a:r>
              <a:rPr lang="ru-RU" sz="2000" dirty="0" err="1"/>
              <a:t>салистым</a:t>
            </a:r>
            <a:r>
              <a:rPr lang="ru-RU" sz="2000" dirty="0"/>
              <a:t>, прогорклым, нечистым, горьким, излишне кислым вкусом, с </a:t>
            </a:r>
            <a:r>
              <a:rPr lang="ru-RU" sz="2000" dirty="0" err="1"/>
              <a:t>крошливой</a:t>
            </a:r>
            <a:r>
              <a:rPr lang="ru-RU" sz="2000" dirty="0"/>
              <a:t>, творожистой консистенцией, с выступлением капель влаги.</a:t>
            </a:r>
          </a:p>
          <a:p>
            <a:r>
              <a:rPr lang="ru-RU" sz="2000" b="1" dirty="0"/>
              <a:t>Упаковывают</a:t>
            </a:r>
            <a:r>
              <a:rPr lang="ru-RU" sz="2000" dirty="0"/>
              <a:t> маргарин в дощатые, фанерные и картонные ящики вместимостью не более 25 кг, деревянные и фанерно-штампованные бочки. Фасуют маргарин в виде брусков массой нетто от 200 до 500 г.</a:t>
            </a:r>
          </a:p>
          <a:p>
            <a:r>
              <a:rPr lang="ru-RU" sz="2000" b="1" dirty="0"/>
              <a:t>Хранят</a:t>
            </a:r>
            <a:r>
              <a:rPr lang="ru-RU" sz="2000" dirty="0"/>
              <a:t> маргарин при относительной влажности воздуха не более 80 %. </a:t>
            </a:r>
            <a:r>
              <a:rPr lang="ru-RU" sz="2000" dirty="0" err="1"/>
              <a:t>Нерасфасованный</a:t>
            </a:r>
            <a:r>
              <a:rPr lang="ru-RU" sz="2000" dirty="0"/>
              <a:t> маргарин при температуре -9-0 </a:t>
            </a:r>
            <a:r>
              <a:rPr lang="ru-RU" sz="2000" baseline="30000" dirty="0" err="1"/>
              <a:t>о</a:t>
            </a:r>
            <a:r>
              <a:rPr lang="ru-RU" sz="2000" dirty="0" err="1"/>
              <a:t>С</a:t>
            </a:r>
            <a:r>
              <a:rPr lang="ru-RU" sz="2000" dirty="0"/>
              <a:t> хранят 75 дней, при 0-4 </a:t>
            </a:r>
            <a:r>
              <a:rPr lang="ru-RU" sz="2000" baseline="30000" dirty="0" err="1"/>
              <a:t>о</a:t>
            </a:r>
            <a:r>
              <a:rPr lang="ru-RU" sz="2000" dirty="0" err="1"/>
              <a:t>С</a:t>
            </a:r>
            <a:r>
              <a:rPr lang="ru-RU" sz="2000" dirty="0"/>
              <a:t> - 60, при 5-10 </a:t>
            </a:r>
            <a:r>
              <a:rPr lang="ru-RU" sz="2000" baseline="30000" dirty="0" err="1"/>
              <a:t>о</a:t>
            </a:r>
            <a:r>
              <a:rPr lang="ru-RU" sz="2000" dirty="0" err="1"/>
              <a:t>С</a:t>
            </a:r>
            <a:r>
              <a:rPr lang="ru-RU" sz="2000" dirty="0"/>
              <a:t> - 45, при 11-15 </a:t>
            </a:r>
            <a:r>
              <a:rPr lang="ru-RU" sz="2000" baseline="30000" dirty="0" err="1"/>
              <a:t>о</a:t>
            </a:r>
            <a:r>
              <a:rPr lang="ru-RU" sz="2000" dirty="0" err="1"/>
              <a:t>С</a:t>
            </a:r>
            <a:r>
              <a:rPr lang="ru-RU" sz="2000" dirty="0"/>
              <a:t> - 30 дней; фасованный в пергамент - соответственно - 45, 35, 20, 15 дней.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779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b="1" dirty="0">
                <a:effectLst/>
              </a:rPr>
              <a:t>КУЛИНАРНЫЕ ЖИРЫ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5526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Кулинарные жиры представляют собой безводную смесь различных растительных и животных жиров. В них содержится 99,7 % жира и 0,3 % воды. Температура плавления - 28-36 </a:t>
            </a:r>
            <a:r>
              <a:rPr lang="ru-RU" sz="2000" baseline="30000" dirty="0" err="1"/>
              <a:t>о</a:t>
            </a:r>
            <a:r>
              <a:rPr lang="ru-RU" sz="2000" dirty="0" err="1"/>
              <a:t>С</a:t>
            </a:r>
            <a:r>
              <a:rPr lang="ru-RU" sz="2000" dirty="0"/>
              <a:t>, усвояемость - 96,5 %; энергетическая ценность 100 г кулинарных жиров - 897 ккал, или 3753 кДж.</a:t>
            </a:r>
          </a:p>
          <a:p>
            <a:r>
              <a:rPr lang="ru-RU" sz="2000" b="1" dirty="0"/>
              <a:t>Сырьем</a:t>
            </a:r>
            <a:r>
              <a:rPr lang="ru-RU" sz="2000" dirty="0"/>
              <a:t> для производства кулинарных жиров служат </a:t>
            </a:r>
            <a:r>
              <a:rPr lang="ru-RU" sz="2000" b="1" dirty="0"/>
              <a:t>гидрогенизированные и </a:t>
            </a:r>
            <a:r>
              <a:rPr lang="ru-RU" sz="2000" b="1" dirty="0" err="1"/>
              <a:t>переэтерифицированные</a:t>
            </a:r>
            <a:r>
              <a:rPr lang="ru-RU" sz="2000" dirty="0"/>
              <a:t> жиры, жидкие растительные масла, топленые животные жиры (или без них), консерванты, красители (</a:t>
            </a:r>
            <a:r>
              <a:rPr lang="ru-RU" sz="2000" b="1" dirty="0" err="1"/>
              <a:t>аннато</a:t>
            </a:r>
            <a:r>
              <a:rPr lang="ru-RU" sz="2000" b="1" dirty="0"/>
              <a:t>, каротин</a:t>
            </a:r>
            <a:r>
              <a:rPr lang="ru-RU" sz="2000" dirty="0"/>
              <a:t>), антиокислители.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56525" cy="1054100"/>
          </a:xfrm>
        </p:spPr>
        <p:txBody>
          <a:bodyPr/>
          <a:lstStyle/>
          <a:p>
            <a:r>
              <a:rPr lang="ru-RU" dirty="0"/>
              <a:t>Общие сведения</a:t>
            </a:r>
          </a:p>
        </p:txBody>
      </p:sp>
    </p:spTree>
    <p:extLst>
      <p:ext uri="{BB962C8B-B14F-4D97-AF65-F5344CB8AC3E}">
        <p14:creationId xmlns:p14="http://schemas.microsoft.com/office/powerpoint/2010/main" val="4270645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algn="ctr"/>
            <a:r>
              <a:rPr lang="ru-RU" b="1" dirty="0"/>
              <a:t>Жир </a:t>
            </a:r>
            <a:r>
              <a:rPr lang="ru-RU" b="1" dirty="0" err="1"/>
              <a:t>фритюрный</a:t>
            </a:r>
            <a:r>
              <a:rPr lang="ru-RU" dirty="0"/>
              <a:t> </a:t>
            </a:r>
            <a:endParaRPr lang="ru-RU" dirty="0" smtClean="0"/>
          </a:p>
          <a:p>
            <a:pPr algn="ctr"/>
            <a:r>
              <a:rPr lang="ru-RU" b="1" dirty="0" smtClean="0"/>
              <a:t>Сало </a:t>
            </a:r>
            <a:r>
              <a:rPr lang="ru-RU" b="1" dirty="0"/>
              <a:t>растительное</a:t>
            </a:r>
            <a:r>
              <a:rPr lang="ru-RU" dirty="0"/>
              <a:t> </a:t>
            </a:r>
            <a:endParaRPr lang="ru-RU" dirty="0" smtClean="0"/>
          </a:p>
          <a:p>
            <a:pPr algn="ctr"/>
            <a:r>
              <a:rPr lang="ru-RU" b="1" dirty="0"/>
              <a:t>Украинский жир</a:t>
            </a:r>
            <a:r>
              <a:rPr lang="ru-RU" dirty="0"/>
              <a:t> </a:t>
            </a:r>
            <a:endParaRPr lang="ru-RU" dirty="0" smtClean="0"/>
          </a:p>
          <a:p>
            <a:pPr algn="ctr"/>
            <a:r>
              <a:rPr lang="ru-RU" b="1" dirty="0" smtClean="0"/>
              <a:t>Белорусский </a:t>
            </a:r>
            <a:r>
              <a:rPr lang="ru-RU" b="1" dirty="0"/>
              <a:t>жир</a:t>
            </a:r>
            <a:r>
              <a:rPr lang="ru-RU" dirty="0"/>
              <a:t> </a:t>
            </a:r>
            <a:endParaRPr lang="ru-RU" dirty="0" smtClean="0"/>
          </a:p>
          <a:p>
            <a:pPr algn="ctr"/>
            <a:r>
              <a:rPr lang="ru-RU" b="1" dirty="0"/>
              <a:t>Восточный жир</a:t>
            </a:r>
            <a:r>
              <a:rPr lang="ru-RU" dirty="0"/>
              <a:t> </a:t>
            </a:r>
            <a:endParaRPr lang="ru-RU" dirty="0" smtClean="0"/>
          </a:p>
          <a:p>
            <a:pPr algn="ctr"/>
            <a:r>
              <a:rPr lang="ru-RU" b="1" dirty="0"/>
              <a:t>Жир Новинка</a:t>
            </a:r>
            <a:r>
              <a:rPr lang="ru-RU" dirty="0"/>
              <a:t> </a:t>
            </a:r>
            <a:endParaRPr lang="ru-RU" dirty="0" smtClean="0"/>
          </a:p>
          <a:p>
            <a:pPr algn="ctr"/>
            <a:r>
              <a:rPr lang="ru-RU" b="1" dirty="0"/>
              <a:t>Жир Прима</a:t>
            </a:r>
            <a:r>
              <a:rPr lang="ru-RU" dirty="0"/>
              <a:t> </a:t>
            </a:r>
            <a:endParaRPr lang="ru-RU" dirty="0" smtClean="0"/>
          </a:p>
          <a:p>
            <a:pPr algn="ctr"/>
            <a:r>
              <a:rPr lang="ru-RU" b="1" dirty="0" err="1" smtClean="0"/>
              <a:t>Маргагуселин</a:t>
            </a:r>
            <a:endParaRPr lang="ru-RU" b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56525" cy="1152128"/>
          </a:xfrm>
        </p:spPr>
        <p:txBody>
          <a:bodyPr/>
          <a:lstStyle/>
          <a:p>
            <a:r>
              <a:rPr lang="ru-RU" sz="2800" dirty="0"/>
              <a:t>В зависимости от используемого сырья кулинарные жиры выпускают следующих видов.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92991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200" b="1" dirty="0"/>
              <a:t>Вкус и запах</a:t>
            </a:r>
            <a:r>
              <a:rPr lang="ru-RU" sz="2200" dirty="0"/>
              <a:t> кулинарных жиров должны быть чистыми, свойственными обезличенному жиру, </a:t>
            </a:r>
            <a:r>
              <a:rPr lang="ru-RU" sz="2200" b="1" dirty="0"/>
              <a:t>без посторонних привкусов и запахов</a:t>
            </a:r>
            <a:r>
              <a:rPr lang="ru-RU" sz="2200" dirty="0"/>
              <a:t>, в </a:t>
            </a:r>
            <a:r>
              <a:rPr lang="ru-RU" sz="2200" dirty="0" err="1"/>
              <a:t>маргагуселине</a:t>
            </a:r>
            <a:r>
              <a:rPr lang="ru-RU" sz="2200" dirty="0"/>
              <a:t> - привкус жареного лука, в жирах Украинском, Белорусском, Восточном привкус соответствующих животных жиров.</a:t>
            </a:r>
          </a:p>
          <a:p>
            <a:r>
              <a:rPr lang="ru-RU" sz="2200" b="1" dirty="0"/>
              <a:t>Цвет</a:t>
            </a:r>
            <a:r>
              <a:rPr lang="ru-RU" sz="2200" dirty="0"/>
              <a:t> - от белого до светло-желтого, равномерный по всей массе. </a:t>
            </a:r>
            <a:r>
              <a:rPr lang="ru-RU" sz="2200" b="1" dirty="0"/>
              <a:t>Консистенция </a:t>
            </a:r>
            <a:r>
              <a:rPr lang="ru-RU" sz="2200" dirty="0"/>
              <a:t>- однородная, твердая. В расплавленном состоянии жиры должны быть прозрачными.</a:t>
            </a:r>
          </a:p>
          <a:p>
            <a:r>
              <a:rPr lang="ru-RU" sz="2200" b="1" dirty="0"/>
              <a:t>Хранят </a:t>
            </a:r>
            <a:r>
              <a:rPr lang="ru-RU" sz="2200" dirty="0"/>
              <a:t>кулинарные жиры аналогично маргарину</a:t>
            </a:r>
            <a:r>
              <a:rPr lang="ru-RU" sz="2200" dirty="0" smtClean="0"/>
              <a:t>.</a:t>
            </a:r>
            <a:endParaRPr lang="ru-RU" sz="2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к качеству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4684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По происхождению и виду сырья жиры подразделяют на животные (масло коровье, животные топленые жиры), растительные (растительные масла), комбинированные (маргарины, кулинарные жиры).</a:t>
            </a:r>
          </a:p>
          <a:p>
            <a:r>
              <a:rPr lang="ru-RU" smtClean="0"/>
              <a:t>По консистенции жиры бывают жидкие и твердые.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Классификация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Животные жиры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323850" y="1916113"/>
            <a:ext cx="4019550" cy="4681537"/>
          </a:xfrm>
        </p:spPr>
        <p:txBody>
          <a:bodyPr rtlCol="0">
            <a:normAutofit fontScale="92500" lnSpcReduction="10000"/>
          </a:bodyPr>
          <a:lstStyle/>
          <a:p>
            <a:pPr marL="365760" indent="-365760" fontAlgn="auto"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Масло коровье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это концентрат молочного жира, полученный обработкой подготовленных сливок. Это высокопитательный продукт, содержащий 45-98 % жира, в состав которого входят низкомолекулярные насыщенные жирные кислоты, биологически ценные ненасыщенные жирные кислоты. Температура плавления масла коровьего - 28-34 </a:t>
            </a:r>
            <a:r>
              <a:rPr lang="ru-RU" baseline="30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усвояемость - 95-98 %.</a:t>
            </a:r>
          </a:p>
          <a:p>
            <a:pPr marL="365760" indent="-365760" fontAlgn="auto">
              <a:spcAft>
                <a:spcPts val="0"/>
              </a:spcAft>
              <a:defRPr/>
            </a:pP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643438" y="1916113"/>
            <a:ext cx="4032250" cy="4681537"/>
          </a:xfrm>
        </p:spPr>
        <p:txBody>
          <a:bodyPr rtlCol="0">
            <a:normAutofit fontScale="92500"/>
          </a:bodyPr>
          <a:lstStyle/>
          <a:p>
            <a:pPr marL="365760" indent="-365760" fontAlgn="auto"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Сливочное масло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содержит те же вещества, что и молоко, но в другом процентном соотношении. Сливочное масло содержит (в %): жира - 45-82,5, белка - 0,6-5,1, лактозы - 0,6-1,8, золы - 0,3-1,3, воды - 15,735, витамины А, О, Е, группы В. Энергетическая ценность 100 г масла сливочного несоленого - 748 ккал, или 3130 кДж.</a:t>
            </a:r>
          </a:p>
          <a:p>
            <a:pPr marL="365760" indent="-365760" fontAlgn="auto">
              <a:spcAft>
                <a:spcPts val="0"/>
              </a:spcAft>
              <a:defRPr/>
            </a:pP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Виды сливочного масла:</a:t>
            </a:r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685800" y="2239963"/>
            <a:ext cx="3803650" cy="3876675"/>
          </a:xfrm>
        </p:spPr>
        <p:txBody>
          <a:bodyPr rtlCol="0">
            <a:normAutofit lnSpcReduction="10000"/>
          </a:bodyPr>
          <a:lstStyle/>
          <a:p>
            <a:pPr marL="365760" indent="-365760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Несоленое.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Соленое.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Вологодское.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Любительское.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Крестьянское.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Диетическое.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Бутербродное.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Шоколадное.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Медовое.</a:t>
            </a:r>
          </a:p>
        </p:txBody>
      </p:sp>
      <p:sp>
        <p:nvSpPr>
          <p:cNvPr id="14340" name="Объект 3"/>
          <p:cNvSpPr>
            <a:spLocks noGrp="1"/>
          </p:cNvSpPr>
          <p:nvPr>
            <p:ph sz="quarter" idx="14"/>
          </p:nvPr>
        </p:nvSpPr>
        <p:spPr>
          <a:xfrm>
            <a:off x="4645025" y="2239963"/>
            <a:ext cx="3803650" cy="3876675"/>
          </a:xfrm>
        </p:spPr>
        <p:txBody>
          <a:bodyPr/>
          <a:lstStyle/>
          <a:p>
            <a:r>
              <a:rPr lang="ru-RU" dirty="0" smtClean="0"/>
              <a:t>Чайное.</a:t>
            </a:r>
          </a:p>
          <a:p>
            <a:r>
              <a:rPr lang="ru-RU" dirty="0" smtClean="0"/>
              <a:t>Домашнее.</a:t>
            </a:r>
          </a:p>
          <a:p>
            <a:r>
              <a:rPr lang="ru-RU" dirty="0" smtClean="0"/>
              <a:t>Столовое.</a:t>
            </a:r>
          </a:p>
          <a:p>
            <a:r>
              <a:rPr lang="ru-RU" dirty="0" smtClean="0"/>
              <a:t>Детское.</a:t>
            </a:r>
          </a:p>
          <a:p>
            <a:r>
              <a:rPr lang="ru-RU" dirty="0" smtClean="0"/>
              <a:t>Десертное.</a:t>
            </a:r>
          </a:p>
          <a:p>
            <a:r>
              <a:rPr lang="ru-RU" dirty="0" smtClean="0"/>
              <a:t>Ярославское.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690563" y="1204913"/>
            <a:ext cx="7754937" cy="1911350"/>
          </a:xfrm>
        </p:spPr>
        <p:txBody>
          <a:bodyPr/>
          <a:lstStyle/>
          <a:p>
            <a:r>
              <a:rPr lang="ru-RU" dirty="0" smtClean="0"/>
              <a:t>Оценка качества масла</a:t>
            </a:r>
          </a:p>
        </p:txBody>
      </p:sp>
      <p:sp>
        <p:nvSpPr>
          <p:cNvPr id="15363" name="Текст 2"/>
          <p:cNvSpPr>
            <a:spLocks noGrp="1"/>
          </p:cNvSpPr>
          <p:nvPr>
            <p:ph type="body" idx="1"/>
          </p:nvPr>
        </p:nvSpPr>
        <p:spPr>
          <a:xfrm>
            <a:off x="698500" y="3500438"/>
            <a:ext cx="7735888" cy="2665412"/>
          </a:xfrm>
        </p:spPr>
        <p:txBody>
          <a:bodyPr/>
          <a:lstStyle/>
          <a:p>
            <a:r>
              <a:rPr lang="ru-RU" dirty="0" smtClean="0"/>
              <a:t>Органолептическая оценка качества масла производится по 100-балльной системе, каждому показателю отводится определенное количество баллов: вкус и запах - 50, консистенция, обработка и внешний вид - 25, цвет - 5, </a:t>
            </a:r>
            <a:r>
              <a:rPr lang="ru-RU" dirty="0" err="1" smtClean="0"/>
              <a:t>посолка</a:t>
            </a:r>
            <a:r>
              <a:rPr lang="ru-RU" dirty="0" smtClean="0"/>
              <a:t> - 10, упаковка - 10.</a:t>
            </a:r>
          </a:p>
          <a:p>
            <a:r>
              <a:rPr lang="ru-RU" dirty="0" smtClean="0"/>
              <a:t>В зависимости от окончательной балльной оценки к высшему сорту относят масло, получившее 88-100 баллов, в том числе по вкусу и запаху - не менее 41 балла; масло, получившее 80-87 баллов, а по вкусу и запаху - не менее 37, относится к 1-му сорту.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620689"/>
            <a:ext cx="6777318" cy="1080119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Растительные жиры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767138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664" y="1785713"/>
            <a:ext cx="5976664" cy="4536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Растительные масла</a:t>
            </a:r>
            <a:r>
              <a:rPr lang="ru-RU" dirty="0" smtClean="0"/>
              <a:t> - это смесь триглицеридов высших жирных кислот и сопутствующих им веществ.</a:t>
            </a:r>
          </a:p>
          <a:p>
            <a:r>
              <a:rPr lang="ru-RU" dirty="0" smtClean="0"/>
              <a:t>Растительные масла содержат (в %): жира - 99,9, воды - 0,1. Энергетическая ценность 100 г масел899 ккал, или 3761 кДж. Они отличаются </a:t>
            </a:r>
            <a:r>
              <a:rPr lang="ru-RU" b="1" dirty="0" smtClean="0"/>
              <a:t>высокой усвояемостью</a:t>
            </a:r>
            <a:r>
              <a:rPr lang="ru-RU" dirty="0" smtClean="0"/>
              <a:t> (95-98 %), имеют </a:t>
            </a:r>
            <a:r>
              <a:rPr lang="ru-RU" b="1" dirty="0" smtClean="0"/>
              <a:t>высокое теплотворное</a:t>
            </a:r>
            <a:r>
              <a:rPr lang="ru-RU" dirty="0" smtClean="0"/>
              <a:t> и </a:t>
            </a:r>
            <a:r>
              <a:rPr lang="ru-RU" b="1" dirty="0" smtClean="0"/>
              <a:t>физиологическое значение</a:t>
            </a:r>
            <a:r>
              <a:rPr lang="ru-RU" dirty="0" smtClean="0"/>
              <a:t> для организма человека. В их состав входят непредельные жирные кислоты - </a:t>
            </a:r>
            <a:r>
              <a:rPr lang="ru-RU" dirty="0" err="1" smtClean="0"/>
              <a:t>арахидоновая</a:t>
            </a:r>
            <a:r>
              <a:rPr lang="ru-RU" dirty="0" smtClean="0"/>
              <a:t>, </a:t>
            </a:r>
            <a:r>
              <a:rPr lang="ru-RU" dirty="0" err="1" smtClean="0"/>
              <a:t>линолевая</a:t>
            </a:r>
            <a:r>
              <a:rPr lang="ru-RU" dirty="0" smtClean="0"/>
              <a:t>, препятствующие развитию атеросклероза.</a:t>
            </a:r>
          </a:p>
          <a:p>
            <a:endParaRPr lang="ru-RU" dirty="0" smtClean="0"/>
          </a:p>
        </p:txBody>
      </p:sp>
      <p:sp>
        <p:nvSpPr>
          <p:cNvPr id="17411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сведения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Нерафинированными</a:t>
            </a:r>
            <a:r>
              <a:rPr lang="ru-RU" dirty="0"/>
              <a:t> называют масла, прошедшие механическую очистку (фильтрование, центрифугирование или отстаивание). Они имеют интенсивную окраску, выраженные вкус и запах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Нерафинированное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77444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ищевые Жиры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вердый переплет">
    <a:dk1>
      <a:sysClr val="windowText" lastClr="000000"/>
    </a:dk1>
    <a:lt1>
      <a:sysClr val="window" lastClr="FFFFFF"/>
    </a:lt1>
    <a:dk2>
      <a:srgbClr val="895D1D"/>
    </a:dk2>
    <a:lt2>
      <a:srgbClr val="ECE9C6"/>
    </a:lt2>
    <a:accent1>
      <a:srgbClr val="873624"/>
    </a:accent1>
    <a:accent2>
      <a:srgbClr val="D6862D"/>
    </a:accent2>
    <a:accent3>
      <a:srgbClr val="D0BE40"/>
    </a:accent3>
    <a:accent4>
      <a:srgbClr val="877F6C"/>
    </a:accent4>
    <a:accent5>
      <a:srgbClr val="972109"/>
    </a:accent5>
    <a:accent6>
      <a:srgbClr val="AEB795"/>
    </a:accent6>
    <a:hlink>
      <a:srgbClr val="CC9900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Пищевые Жиры</Template>
  <TotalTime>94</TotalTime>
  <Words>1179</Words>
  <Application>Microsoft Office PowerPoint</Application>
  <PresentationFormat>Экран (4:3)</PresentationFormat>
  <Paragraphs>91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Пищевые Жиры</vt:lpstr>
      <vt:lpstr>Пищевые жиры</vt:lpstr>
      <vt:lpstr>Общие сведенья</vt:lpstr>
      <vt:lpstr>Классификация</vt:lpstr>
      <vt:lpstr>Животные жиры</vt:lpstr>
      <vt:lpstr>Виды сливочного масла:</vt:lpstr>
      <vt:lpstr>Оценка качества масла</vt:lpstr>
      <vt:lpstr>Растительные жиры</vt:lpstr>
      <vt:lpstr>Общие сведения </vt:lpstr>
      <vt:lpstr>Нерафинированное</vt:lpstr>
      <vt:lpstr>Растительные масла делят на:</vt:lpstr>
      <vt:lpstr>Гидратированное</vt:lpstr>
      <vt:lpstr>Рафинированное дезодорированное.  </vt:lpstr>
      <vt:lpstr>Масло бывает:</vt:lpstr>
      <vt:lpstr>Требования к качеству</vt:lpstr>
      <vt:lpstr>Условия хранения</vt:lpstr>
      <vt:lpstr>КОМБИНИРОВАННЫЕ ЖИРЫ </vt:lpstr>
      <vt:lpstr>Общие сведения</vt:lpstr>
      <vt:lpstr>В зависимости от назначения и рецептуры маргарин подразделяют на группы:</vt:lpstr>
      <vt:lpstr>Маргарин столовый </vt:lpstr>
      <vt:lpstr>Маргарин бутербродный </vt:lpstr>
      <vt:lpstr>Маргарин для промышленной переработки </vt:lpstr>
      <vt:lpstr>Требования к качеству:</vt:lpstr>
      <vt:lpstr>Презентация PowerPoint</vt:lpstr>
      <vt:lpstr>Презентация PowerPoint</vt:lpstr>
      <vt:lpstr>Презентация PowerPoint</vt:lpstr>
      <vt:lpstr>КУЛИНАРНЫЕ ЖИРЫ</vt:lpstr>
      <vt:lpstr>Общие сведения</vt:lpstr>
      <vt:lpstr>В зависимости от используемого сырья кулинарные жиры выпускают следующих видов. </vt:lpstr>
      <vt:lpstr>Требования к качеству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Пищевые жиры</dc:title>
  <dc:creator>Corporate Edition</dc:creator>
  <cp:lastModifiedBy>Corporate Edition</cp:lastModifiedBy>
  <cp:revision>11</cp:revision>
  <dcterms:created xsi:type="dcterms:W3CDTF">2011-05-17T11:58:06Z</dcterms:created>
  <dcterms:modified xsi:type="dcterms:W3CDTF">2011-06-13T08:34:09Z</dcterms:modified>
</cp:coreProperties>
</file>