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66" r:id="rId6"/>
    <p:sldId id="267" r:id="rId7"/>
    <p:sldId id="262" r:id="rId8"/>
    <p:sldId id="263" r:id="rId9"/>
    <p:sldId id="264" r:id="rId10"/>
    <p:sldId id="268" r:id="rId11"/>
    <p:sldId id="259" r:id="rId12"/>
    <p:sldId id="260" r:id="rId13"/>
    <p:sldId id="261" r:id="rId14"/>
    <p:sldId id="265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00"/>
    <a:srgbClr val="009900"/>
    <a:srgbClr val="D6009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>
      <p:cViewPr>
        <p:scale>
          <a:sx n="76" d="100"/>
          <a:sy n="76" d="100"/>
        </p:scale>
        <p:origin x="-119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1"/>
            <a:ext cx="7772400" cy="1214446"/>
          </a:xfrm>
        </p:spPr>
        <p:txBody>
          <a:bodyPr/>
          <a:lstStyle>
            <a:lvl1pPr>
              <a:defRPr>
                <a:solidFill>
                  <a:srgbClr val="D6009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99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99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535113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2174875"/>
            <a:ext cx="38544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85606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560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2961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2822603" cy="7207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14356"/>
            <a:ext cx="4926040" cy="54118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10" y="1500174"/>
            <a:ext cx="2822603" cy="4625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57231"/>
            <a:ext cx="5486400" cy="38703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99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929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600200"/>
            <a:ext cx="78581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ECB78-09D0-4BEF-BBCC-7C71EAC5E3A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6009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961" y="1556792"/>
            <a:ext cx="9589181" cy="1368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05" y="2564904"/>
            <a:ext cx="9144000" cy="114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118746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____________________________________________________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3320369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B0F0"/>
                </a:solidFill>
              </a:rPr>
              <a:t>________________________________________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3285" y="3707904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400" dirty="0" smtClean="0">
                <a:ln/>
                <a:solidFill>
                  <a:schemeClr val="accent3"/>
                </a:solidFill>
                <a:latin typeface="Cambria" pitchFamily="18" charset="0"/>
                <a:ea typeface="Dotum" pitchFamily="34" charset="-127"/>
              </a:rPr>
              <a:t>Презентацію підготувала:</a:t>
            </a:r>
          </a:p>
          <a:p>
            <a:pPr algn="ctr"/>
            <a:r>
              <a:rPr lang="uk-UA" sz="2400" dirty="0" smtClean="0">
                <a:ln/>
                <a:solidFill>
                  <a:schemeClr val="accent3"/>
                </a:solidFill>
                <a:latin typeface="Cambria" pitchFamily="18" charset="0"/>
                <a:ea typeface="Dotum" pitchFamily="34" charset="-127"/>
              </a:rPr>
              <a:t>учениця 8 – А класу</a:t>
            </a:r>
          </a:p>
          <a:p>
            <a:pPr algn="ctr"/>
            <a:r>
              <a:rPr lang="uk-UA" sz="2400" dirty="0">
                <a:ln/>
                <a:solidFill>
                  <a:schemeClr val="accent3"/>
                </a:solidFill>
                <a:latin typeface="Cambria" pitchFamily="18" charset="0"/>
                <a:ea typeface="Dotum" pitchFamily="34" charset="-127"/>
              </a:rPr>
              <a:t>г</a:t>
            </a:r>
            <a:r>
              <a:rPr lang="uk-UA" sz="2400" dirty="0" smtClean="0">
                <a:ln/>
                <a:solidFill>
                  <a:schemeClr val="accent3"/>
                </a:solidFill>
                <a:latin typeface="Cambria" pitchFamily="18" charset="0"/>
                <a:ea typeface="Dotum" pitchFamily="34" charset="-127"/>
              </a:rPr>
              <a:t>імназії №59 імені О.М. </a:t>
            </a:r>
            <a:r>
              <a:rPr lang="uk-UA" sz="2400" dirty="0" err="1" smtClean="0">
                <a:ln/>
                <a:solidFill>
                  <a:schemeClr val="accent3"/>
                </a:solidFill>
                <a:latin typeface="Cambria" pitchFamily="18" charset="0"/>
                <a:ea typeface="Dotum" pitchFamily="34" charset="-127"/>
              </a:rPr>
              <a:t>Бойченка</a:t>
            </a:r>
            <a:endParaRPr lang="uk-UA" sz="2400" dirty="0" smtClean="0">
              <a:ln/>
              <a:solidFill>
                <a:schemeClr val="accent3"/>
              </a:solidFill>
              <a:latin typeface="Cambria" pitchFamily="18" charset="0"/>
              <a:ea typeface="Dotum" pitchFamily="34" charset="-127"/>
            </a:endParaRPr>
          </a:p>
          <a:p>
            <a:pPr algn="ctr"/>
            <a:r>
              <a:rPr lang="uk-UA" sz="2400" dirty="0" smtClean="0">
                <a:ln/>
                <a:solidFill>
                  <a:schemeClr val="accent3"/>
                </a:solidFill>
                <a:latin typeface="Cambria" pitchFamily="18" charset="0"/>
                <a:ea typeface="Dotum" pitchFamily="34" charset="-127"/>
              </a:rPr>
              <a:t>міста  Києва </a:t>
            </a:r>
          </a:p>
          <a:p>
            <a:pPr algn="ctr"/>
            <a:r>
              <a:rPr lang="uk-UA" sz="2400" dirty="0" err="1" smtClean="0">
                <a:ln/>
                <a:solidFill>
                  <a:schemeClr val="accent3"/>
                </a:solidFill>
                <a:latin typeface="Cambria" pitchFamily="18" charset="0"/>
                <a:ea typeface="Dotum" pitchFamily="34" charset="-127"/>
              </a:rPr>
              <a:t>Пінькевич</a:t>
            </a:r>
            <a:r>
              <a:rPr lang="uk-UA" sz="2400" dirty="0" smtClean="0">
                <a:ln/>
                <a:solidFill>
                  <a:schemeClr val="accent3"/>
                </a:solidFill>
                <a:latin typeface="Cambria" pitchFamily="18" charset="0"/>
                <a:ea typeface="Dotum" pitchFamily="34" charset="-127"/>
              </a:rPr>
              <a:t> Марина</a:t>
            </a:r>
            <a:endParaRPr lang="ru-RU" sz="2400" dirty="0">
              <a:ln/>
              <a:solidFill>
                <a:schemeClr val="accent3"/>
              </a:solidFill>
              <a:latin typeface="Cambria" pitchFamily="18" charset="0"/>
              <a:ea typeface="Dotu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621894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uk-UA" sz="4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Діти Д. І. </a:t>
            </a:r>
            <a:r>
              <a:rPr lang="uk-UA" sz="4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Менделеєва</a:t>
            </a:r>
            <a:endParaRPr lang="ru-RU" sz="48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523" y="1452015"/>
            <a:ext cx="5400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700" dirty="0" smtClean="0">
                <a:latin typeface="Cambria" pitchFamily="18" charset="0"/>
              </a:rPr>
              <a:t>     Дмитро Іванович мав 7 дітей, від 2-х шлюбів: </a:t>
            </a:r>
            <a:r>
              <a:rPr lang="uk-UA" sz="1700" dirty="0">
                <a:latin typeface="Cambria" pitchFamily="18" charset="0"/>
              </a:rPr>
              <a:t>з </a:t>
            </a:r>
            <a:r>
              <a:rPr lang="uk-UA" sz="1700" dirty="0" err="1">
                <a:latin typeface="Cambria" pitchFamily="18" charset="0"/>
              </a:rPr>
              <a:t>Феозвой</a:t>
            </a:r>
            <a:r>
              <a:rPr lang="uk-UA" sz="1700" dirty="0">
                <a:latin typeface="Cambria" pitchFamily="18" charset="0"/>
              </a:rPr>
              <a:t> </a:t>
            </a:r>
            <a:r>
              <a:rPr lang="uk-UA" sz="1700" dirty="0" smtClean="0">
                <a:latin typeface="Cambria" pitchFamily="18" charset="0"/>
              </a:rPr>
              <a:t>Микитівною </a:t>
            </a:r>
            <a:r>
              <a:rPr lang="uk-UA" sz="1700" dirty="0" err="1" smtClean="0">
                <a:latin typeface="Cambria" pitchFamily="18" charset="0"/>
              </a:rPr>
              <a:t>Лещевою</a:t>
            </a:r>
            <a:r>
              <a:rPr lang="uk-UA" sz="1700" dirty="0" smtClean="0">
                <a:latin typeface="Cambria" pitchFamily="18" charset="0"/>
              </a:rPr>
              <a:t> та Ганною Іванівною Поповою. </a:t>
            </a:r>
          </a:p>
          <a:p>
            <a:r>
              <a:rPr lang="uk-UA" sz="1700" dirty="0" smtClean="0">
                <a:latin typeface="Cambria" pitchFamily="18" charset="0"/>
              </a:rPr>
              <a:t>     Від 1-го шлюбу </a:t>
            </a:r>
            <a:r>
              <a:rPr lang="uk-UA" sz="1700" dirty="0" err="1" smtClean="0">
                <a:latin typeface="Cambria" pitchFamily="18" charset="0"/>
              </a:rPr>
              <a:t>Менделеєв</a:t>
            </a:r>
            <a:r>
              <a:rPr lang="uk-UA" sz="1700" dirty="0" smtClean="0">
                <a:latin typeface="Cambria" pitchFamily="18" charset="0"/>
              </a:rPr>
              <a:t> мав сина </a:t>
            </a:r>
            <a:r>
              <a:rPr lang="uk-UA" sz="1700" b="1" dirty="0" smtClean="0">
                <a:latin typeface="Cambria" pitchFamily="18" charset="0"/>
              </a:rPr>
              <a:t>Володимира</a:t>
            </a:r>
            <a:r>
              <a:rPr lang="uk-UA" sz="1700" dirty="0" smtClean="0">
                <a:latin typeface="Cambria" pitchFamily="18" charset="0"/>
              </a:rPr>
              <a:t> – флотського офіцера. </a:t>
            </a:r>
            <a:r>
              <a:rPr lang="ru-RU" sz="1700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Він</a:t>
            </a:r>
            <a:r>
              <a:rPr lang="ru-RU" sz="1700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з </a:t>
            </a:r>
            <a:r>
              <a:rPr lang="ru-RU" sz="1700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відмінністю</a:t>
            </a:r>
            <a:r>
              <a:rPr lang="ru-RU" sz="1700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ru-RU" sz="1700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закінчив</a:t>
            </a:r>
            <a:r>
              <a:rPr lang="ru-RU" sz="1700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ru-RU" sz="1700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Морський</a:t>
            </a:r>
            <a:r>
              <a:rPr lang="ru-RU" sz="1700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ru-RU" sz="1700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кадетський</a:t>
            </a:r>
            <a:r>
              <a:rPr lang="ru-RU" sz="1700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корпус, </a:t>
            </a:r>
            <a:r>
              <a:rPr lang="ru-RU" sz="1700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зробив</a:t>
            </a:r>
            <a:r>
              <a:rPr lang="ru-RU" sz="1700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ru-RU" sz="1700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плавання</a:t>
            </a:r>
            <a:r>
              <a:rPr lang="ru-RU" sz="1700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на </a:t>
            </a:r>
            <a:r>
              <a:rPr lang="ru-RU" sz="1700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фрегаті</a:t>
            </a:r>
            <a:r>
              <a:rPr lang="ru-RU" sz="1700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«</a:t>
            </a:r>
            <a:r>
              <a:rPr lang="ru-RU" sz="1700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Пам'ять</a:t>
            </a:r>
            <a:r>
              <a:rPr lang="ru-RU" sz="1700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Азова» </a:t>
            </a:r>
            <a:r>
              <a:rPr lang="ru-RU" sz="1700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уздовж</a:t>
            </a:r>
            <a:r>
              <a:rPr lang="ru-RU" sz="1700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ru-RU" sz="1700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далекосхідних</a:t>
            </a:r>
            <a:r>
              <a:rPr lang="ru-RU" sz="1700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ru-RU" sz="1700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берегів</a:t>
            </a:r>
            <a:r>
              <a:rPr lang="ru-RU" sz="1700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Тихого океану. У 1898 </a:t>
            </a:r>
            <a:r>
              <a:rPr lang="ru-RU" sz="1700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році</a:t>
            </a:r>
            <a:r>
              <a:rPr lang="ru-RU" sz="1700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ru-RU" sz="1700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Володимир</a:t>
            </a:r>
            <a:r>
              <a:rPr lang="ru-RU" sz="1700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ru-RU" sz="1700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вийшов</a:t>
            </a:r>
            <a:r>
              <a:rPr lang="ru-RU" sz="1700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у </a:t>
            </a:r>
            <a:r>
              <a:rPr lang="ru-RU" sz="1700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відставку</a:t>
            </a:r>
            <a:r>
              <a:rPr lang="ru-RU" sz="1700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і почав </a:t>
            </a:r>
            <a:r>
              <a:rPr lang="ru-RU" sz="1700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розробляти</a:t>
            </a:r>
            <a:r>
              <a:rPr lang="ru-RU" sz="1700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«Проект </a:t>
            </a:r>
            <a:r>
              <a:rPr lang="ru-RU" sz="1700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піднімання</a:t>
            </a:r>
            <a:r>
              <a:rPr lang="ru-RU" sz="1700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ru-RU" sz="1700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рівня</a:t>
            </a:r>
            <a:r>
              <a:rPr lang="ru-RU" sz="1700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ru-RU" sz="1700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Азовського</a:t>
            </a:r>
            <a:r>
              <a:rPr lang="ru-RU" sz="1700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моря запрудою </a:t>
            </a:r>
            <a:r>
              <a:rPr lang="ru-RU" sz="1700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Керченської</a:t>
            </a:r>
            <a:r>
              <a:rPr lang="ru-RU" sz="1700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протоки», але через </a:t>
            </a:r>
            <a:r>
              <a:rPr lang="ru-RU" sz="1700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декілька</a:t>
            </a:r>
            <a:r>
              <a:rPr lang="ru-RU" sz="1700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ru-RU" sz="1700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місяців</a:t>
            </a:r>
            <a:r>
              <a:rPr lang="ru-RU" sz="1700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ru-RU" sz="1700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після</a:t>
            </a:r>
            <a:r>
              <a:rPr lang="ru-RU" sz="1700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ru-RU" sz="1700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цього</a:t>
            </a:r>
            <a:r>
              <a:rPr lang="ru-RU" sz="1700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ru-RU" sz="1700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раптово</a:t>
            </a:r>
            <a:r>
              <a:rPr lang="ru-RU" sz="1700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ru-RU" sz="1700" kern="0" dirty="0" smtClean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помер. Другою </a:t>
            </a:r>
            <a:r>
              <a:rPr lang="ru-RU" sz="1700" kern="0" dirty="0" err="1" smtClean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була</a:t>
            </a:r>
            <a:r>
              <a:rPr lang="ru-RU" sz="1700" kern="0" dirty="0" smtClean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ru-RU" sz="1700" b="1" kern="0" dirty="0" smtClean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Ольга. </a:t>
            </a:r>
            <a:endParaRPr lang="ru-RU" sz="1700" b="1" dirty="0">
              <a:latin typeface="Cambria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82801"/>
            <a:ext cx="2299320" cy="2517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61522" y="4550878"/>
            <a:ext cx="717882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Cambria" pitchFamily="18" charset="0"/>
              </a:rPr>
              <a:t>     Ольга </a:t>
            </a:r>
            <a:r>
              <a:rPr lang="ru-RU" sz="1700" dirty="0">
                <a:latin typeface="Cambria" pitchFamily="18" charset="0"/>
              </a:rPr>
              <a:t>(1868-1950) </a:t>
            </a:r>
            <a:r>
              <a:rPr lang="ru-RU" sz="1700" dirty="0" err="1">
                <a:latin typeface="Cambria" pitchFamily="18" charset="0"/>
              </a:rPr>
              <a:t>зуміла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лише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закінчити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гімназію</a:t>
            </a:r>
            <a:r>
              <a:rPr lang="ru-RU" sz="1700" dirty="0">
                <a:latin typeface="Cambria" pitchFamily="18" charset="0"/>
              </a:rPr>
              <a:t>. </a:t>
            </a:r>
            <a:r>
              <a:rPr lang="ru-RU" sz="1700" dirty="0" err="1">
                <a:latin typeface="Cambria" pitchFamily="18" charset="0"/>
              </a:rPr>
              <a:t>Вийшла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заміж</a:t>
            </a:r>
            <a:r>
              <a:rPr lang="ru-RU" sz="1700" dirty="0">
                <a:latin typeface="Cambria" pitchFamily="18" charset="0"/>
              </a:rPr>
              <a:t> за </a:t>
            </a:r>
            <a:r>
              <a:rPr lang="ru-RU" sz="1700" dirty="0" err="1">
                <a:latin typeface="Cambria" pitchFamily="18" charset="0"/>
              </a:rPr>
              <a:t>Олексія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Володимировича</a:t>
            </a:r>
            <a:r>
              <a:rPr lang="ru-RU" sz="1700" dirty="0">
                <a:latin typeface="Cambria" pitchFamily="18" charset="0"/>
              </a:rPr>
              <a:t> Трирогова, </a:t>
            </a:r>
            <a:r>
              <a:rPr lang="ru-RU" sz="1700" dirty="0" err="1">
                <a:latin typeface="Cambria" pitchFamily="18" charset="0"/>
              </a:rPr>
              <a:t>що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навчався</a:t>
            </a:r>
            <a:r>
              <a:rPr lang="ru-RU" sz="1700" dirty="0">
                <a:latin typeface="Cambria" pitchFamily="18" charset="0"/>
              </a:rPr>
              <a:t> разом з </a:t>
            </a:r>
            <a:r>
              <a:rPr lang="ru-RU" sz="1700" dirty="0" err="1">
                <a:latin typeface="Cambria" pitchFamily="18" charset="0"/>
              </a:rPr>
              <a:t>Володимиром</a:t>
            </a:r>
            <a:r>
              <a:rPr lang="ru-RU" sz="1700" dirty="0">
                <a:latin typeface="Cambria" pitchFamily="18" charset="0"/>
              </a:rPr>
              <a:t> у </a:t>
            </a:r>
            <a:r>
              <a:rPr lang="ru-RU" sz="1700" dirty="0" err="1">
                <a:latin typeface="Cambria" pitchFamily="18" charset="0"/>
              </a:rPr>
              <a:t>Морському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кадетському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корпусі</a:t>
            </a:r>
            <a:r>
              <a:rPr lang="ru-RU" sz="1700" dirty="0">
                <a:latin typeface="Cambria" pitchFamily="18" charset="0"/>
              </a:rPr>
              <a:t>. І практично все </a:t>
            </a:r>
            <a:r>
              <a:rPr lang="ru-RU" sz="1700" dirty="0" err="1">
                <a:latin typeface="Cambria" pitchFamily="18" charset="0"/>
              </a:rPr>
              <a:t>своє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довге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життя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віддала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родині</a:t>
            </a:r>
            <a:r>
              <a:rPr lang="ru-RU" sz="1700" dirty="0">
                <a:latin typeface="Cambria" pitchFamily="18" charset="0"/>
              </a:rPr>
              <a:t>. Ольга написала книгу </a:t>
            </a:r>
            <a:r>
              <a:rPr lang="ru-RU" sz="1700" dirty="0" err="1">
                <a:latin typeface="Cambria" pitchFamily="18" charset="0"/>
              </a:rPr>
              <a:t>спогадів</a:t>
            </a:r>
            <a:r>
              <a:rPr lang="ru-RU" sz="1700" dirty="0">
                <a:latin typeface="Cambria" pitchFamily="18" charset="0"/>
              </a:rPr>
              <a:t> "</a:t>
            </a:r>
            <a:r>
              <a:rPr lang="ru-RU" sz="1700" dirty="0" err="1">
                <a:latin typeface="Cambria" pitchFamily="18" charset="0"/>
              </a:rPr>
              <a:t>Менделєєв</a:t>
            </a:r>
            <a:r>
              <a:rPr lang="ru-RU" sz="1700" dirty="0">
                <a:latin typeface="Cambria" pitchFamily="18" charset="0"/>
              </a:rPr>
              <a:t> і </a:t>
            </a:r>
            <a:r>
              <a:rPr lang="ru-RU" sz="1700" dirty="0" err="1">
                <a:latin typeface="Cambria" pitchFamily="18" charset="0"/>
              </a:rPr>
              <a:t>його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сім'я</a:t>
            </a:r>
            <a:r>
              <a:rPr lang="ru-RU" sz="1700" dirty="0">
                <a:latin typeface="Cambria" pitchFamily="18" charset="0"/>
              </a:rPr>
              <a:t>", </a:t>
            </a:r>
            <a:r>
              <a:rPr lang="ru-RU" sz="1700" dirty="0" err="1">
                <a:latin typeface="Cambria" pitchFamily="18" charset="0"/>
              </a:rPr>
              <a:t>що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побачила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світ</a:t>
            </a:r>
            <a:r>
              <a:rPr lang="ru-RU" sz="1700" dirty="0">
                <a:latin typeface="Cambria" pitchFamily="18" charset="0"/>
              </a:rPr>
              <a:t> у 1947 р.</a:t>
            </a:r>
            <a:endParaRPr lang="ru-RU" sz="1700" b="1" dirty="0"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4" y="4107612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err="1" smtClean="0">
                <a:latin typeface="Candara" pitchFamily="34" charset="0"/>
              </a:rPr>
              <a:t>Феозва</a:t>
            </a:r>
            <a:r>
              <a:rPr lang="uk-UA" sz="1400" b="1" dirty="0" smtClean="0">
                <a:latin typeface="Candara" pitchFamily="34" charset="0"/>
              </a:rPr>
              <a:t>, Володимир, Ольга</a:t>
            </a:r>
            <a:endParaRPr lang="ru-RU" sz="14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05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08720"/>
            <a:ext cx="770485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Cambria" pitchFamily="18" charset="0"/>
              </a:rPr>
              <a:t>     </a:t>
            </a:r>
            <a:r>
              <a:rPr lang="uk-UA" sz="1700" dirty="0" smtClean="0">
                <a:latin typeface="Cambria" pitchFamily="18" charset="0"/>
              </a:rPr>
              <a:t>Від 2-го шлюбу у </a:t>
            </a:r>
            <a:r>
              <a:rPr lang="uk-UA" sz="1700" dirty="0" err="1" smtClean="0">
                <a:latin typeface="Cambria" pitchFamily="18" charset="0"/>
              </a:rPr>
              <a:t>Менделеєва</a:t>
            </a:r>
            <a:r>
              <a:rPr lang="uk-UA" sz="1700" dirty="0" smtClean="0">
                <a:latin typeface="Cambria" pitchFamily="18" charset="0"/>
              </a:rPr>
              <a:t> було 2 дочки та 2 сина. </a:t>
            </a:r>
          </a:p>
          <a:p>
            <a:pPr lvl="0"/>
            <a:r>
              <a:rPr lang="uk-UA" sz="1700" dirty="0" smtClean="0">
                <a:latin typeface="Cambria" pitchFamily="18" charset="0"/>
              </a:rPr>
              <a:t>     Любов </a:t>
            </a:r>
            <a:r>
              <a:rPr lang="ru-RU" sz="1700" kern="0" dirty="0" err="1" smtClean="0">
                <a:latin typeface="Cambria" pitchFamily="18" charset="0"/>
              </a:rPr>
              <a:t>Дмитрівна</a:t>
            </a:r>
            <a:r>
              <a:rPr lang="ru-RU" sz="1700" kern="0" dirty="0" smtClean="0">
                <a:latin typeface="Cambria" pitchFamily="18" charset="0"/>
              </a:rPr>
              <a:t> </a:t>
            </a:r>
            <a:r>
              <a:rPr lang="ru-RU" sz="1700" kern="0" dirty="0">
                <a:latin typeface="Cambria" pitchFamily="18" charset="0"/>
              </a:rPr>
              <a:t>в 1903 </a:t>
            </a:r>
            <a:r>
              <a:rPr lang="ru-RU" sz="1700" kern="0" dirty="0" err="1">
                <a:latin typeface="Cambria" pitchFamily="18" charset="0"/>
              </a:rPr>
              <a:t>році</a:t>
            </a:r>
            <a:r>
              <a:rPr lang="ru-RU" sz="1700" kern="0" dirty="0">
                <a:latin typeface="Cambria" pitchFamily="18" charset="0"/>
              </a:rPr>
              <a:t> </a:t>
            </a:r>
            <a:r>
              <a:rPr lang="ru-RU" sz="1700" kern="0" dirty="0" err="1">
                <a:latin typeface="Cambria" pitchFamily="18" charset="0"/>
              </a:rPr>
              <a:t>вийшла</a:t>
            </a:r>
            <a:r>
              <a:rPr lang="ru-RU" sz="1700" kern="0" dirty="0">
                <a:latin typeface="Cambria" pitchFamily="18" charset="0"/>
              </a:rPr>
              <a:t> за </a:t>
            </a:r>
            <a:r>
              <a:rPr lang="ru-RU" sz="1700" kern="0" dirty="0" err="1">
                <a:latin typeface="Cambria" pitchFamily="18" charset="0"/>
              </a:rPr>
              <a:t>Олександра</a:t>
            </a:r>
            <a:r>
              <a:rPr lang="ru-RU" sz="1700" kern="0" dirty="0">
                <a:latin typeface="Cambria" pitchFamily="18" charset="0"/>
              </a:rPr>
              <a:t> Блока. Блок </a:t>
            </a:r>
            <a:r>
              <a:rPr lang="ru-RU" sz="1700" kern="0" dirty="0" err="1">
                <a:latin typeface="Cambria" pitchFamily="18" charset="0"/>
              </a:rPr>
              <a:t>присвятив</a:t>
            </a:r>
            <a:r>
              <a:rPr lang="ru-RU" sz="1700" kern="0" dirty="0">
                <a:latin typeface="Cambria" pitchFamily="18" charset="0"/>
              </a:rPr>
              <a:t> </a:t>
            </a:r>
            <a:r>
              <a:rPr lang="ru-RU" sz="1700" kern="0" dirty="0" err="1">
                <a:latin typeface="Cambria" pitchFamily="18" charset="0"/>
              </a:rPr>
              <a:t>їй</a:t>
            </a:r>
            <a:r>
              <a:rPr lang="ru-RU" sz="1700" kern="0" dirty="0">
                <a:latin typeface="Cambria" pitchFamily="18" charset="0"/>
              </a:rPr>
              <a:t> цикл </a:t>
            </a:r>
            <a:r>
              <a:rPr lang="ru-RU" sz="1700" kern="0" dirty="0" err="1">
                <a:latin typeface="Cambria" pitchFamily="18" charset="0"/>
              </a:rPr>
              <a:t>віршів</a:t>
            </a:r>
            <a:r>
              <a:rPr lang="ru-RU" sz="1700" kern="0" dirty="0">
                <a:latin typeface="Cambria" pitchFamily="18" charset="0"/>
              </a:rPr>
              <a:t> - «</a:t>
            </a:r>
            <a:r>
              <a:rPr lang="ru-RU" sz="1700" kern="0" dirty="0" err="1">
                <a:latin typeface="Cambria" pitchFamily="18" charset="0"/>
              </a:rPr>
              <a:t>Вірші</a:t>
            </a:r>
            <a:r>
              <a:rPr lang="ru-RU" sz="1700" kern="0" dirty="0">
                <a:latin typeface="Cambria" pitchFamily="18" charset="0"/>
              </a:rPr>
              <a:t> про </a:t>
            </a:r>
            <a:r>
              <a:rPr lang="ru-RU" sz="1700" kern="0" dirty="0" err="1">
                <a:latin typeface="Cambria" pitchFamily="18" charset="0"/>
              </a:rPr>
              <a:t>Прекрасну</a:t>
            </a:r>
            <a:r>
              <a:rPr lang="ru-RU" sz="1700" kern="0" dirty="0">
                <a:latin typeface="Cambria" pitchFamily="18" charset="0"/>
              </a:rPr>
              <a:t> </a:t>
            </a:r>
            <a:r>
              <a:rPr lang="ru-RU" sz="1700" kern="0" dirty="0" err="1">
                <a:latin typeface="Cambria" pitchFamily="18" charset="0"/>
              </a:rPr>
              <a:t>Пані</a:t>
            </a:r>
            <a:r>
              <a:rPr lang="ru-RU" sz="1700" kern="0" dirty="0">
                <a:latin typeface="Cambria" pitchFamily="18" charset="0"/>
              </a:rPr>
              <a:t>». Люба </a:t>
            </a:r>
            <a:r>
              <a:rPr lang="ru-RU" sz="1700" kern="0" dirty="0" err="1">
                <a:latin typeface="Cambria" pitchFamily="18" charset="0"/>
              </a:rPr>
              <a:t>закінчила</a:t>
            </a:r>
            <a:r>
              <a:rPr lang="ru-RU" sz="1700" kern="0" dirty="0">
                <a:latin typeface="Cambria" pitchFamily="18" charset="0"/>
              </a:rPr>
              <a:t> </a:t>
            </a:r>
            <a:r>
              <a:rPr lang="ru-RU" sz="1700" kern="0" dirty="0" err="1">
                <a:latin typeface="Cambria" pitchFamily="18" charset="0"/>
              </a:rPr>
              <a:t>Вищі</a:t>
            </a:r>
            <a:r>
              <a:rPr lang="ru-RU" sz="1700" kern="0" dirty="0">
                <a:latin typeface="Cambria" pitchFamily="18" charset="0"/>
              </a:rPr>
              <a:t> </a:t>
            </a:r>
            <a:r>
              <a:rPr lang="ru-RU" sz="1700" kern="0" dirty="0" err="1">
                <a:latin typeface="Cambria" pitchFamily="18" charset="0"/>
              </a:rPr>
              <a:t>жіночі</a:t>
            </a:r>
            <a:r>
              <a:rPr lang="ru-RU" sz="1700" kern="0" dirty="0">
                <a:latin typeface="Cambria" pitchFamily="18" charset="0"/>
              </a:rPr>
              <a:t> </a:t>
            </a:r>
            <a:r>
              <a:rPr lang="ru-RU" sz="1700" kern="0" dirty="0" err="1">
                <a:latin typeface="Cambria" pitchFamily="18" charset="0"/>
              </a:rPr>
              <a:t>курси</a:t>
            </a:r>
            <a:r>
              <a:rPr lang="ru-RU" sz="1700" kern="0" dirty="0">
                <a:latin typeface="Cambria" pitchFamily="18" charset="0"/>
              </a:rPr>
              <a:t>, </a:t>
            </a:r>
            <a:r>
              <a:rPr lang="ru-RU" sz="1700" kern="0" dirty="0" err="1">
                <a:latin typeface="Cambria" pitchFamily="18" charset="0"/>
              </a:rPr>
              <a:t>грала</a:t>
            </a:r>
            <a:r>
              <a:rPr lang="ru-RU" sz="1700" kern="0" dirty="0">
                <a:latin typeface="Cambria" pitchFamily="18" charset="0"/>
              </a:rPr>
              <a:t> в </a:t>
            </a:r>
            <a:r>
              <a:rPr lang="ru-RU" sz="1700" kern="0" dirty="0" err="1">
                <a:latin typeface="Cambria" pitchFamily="18" charset="0"/>
              </a:rPr>
              <a:t>драматичних</a:t>
            </a:r>
            <a:r>
              <a:rPr lang="ru-RU" sz="1700" kern="0" dirty="0">
                <a:latin typeface="Cambria" pitchFamily="18" charset="0"/>
              </a:rPr>
              <a:t> </a:t>
            </a:r>
            <a:r>
              <a:rPr lang="ru-RU" sz="1700" kern="0" dirty="0" err="1">
                <a:latin typeface="Cambria" pitchFamily="18" charset="0"/>
              </a:rPr>
              <a:t>гуртках</a:t>
            </a:r>
            <a:r>
              <a:rPr lang="ru-RU" sz="1700" kern="0" dirty="0">
                <a:latin typeface="Cambria" pitchFamily="18" charset="0"/>
              </a:rPr>
              <a:t>, в </a:t>
            </a:r>
            <a:r>
              <a:rPr lang="ru-RU" sz="1700" kern="0" dirty="0" err="1">
                <a:latin typeface="Cambria" pitchFamily="18" charset="0"/>
              </a:rPr>
              <a:t>трупі</a:t>
            </a:r>
            <a:r>
              <a:rPr lang="ru-RU" sz="1700" kern="0" dirty="0">
                <a:latin typeface="Cambria" pitchFamily="18" charset="0"/>
              </a:rPr>
              <a:t> В. </a:t>
            </a:r>
            <a:r>
              <a:rPr lang="ru-RU" sz="1700" kern="0" dirty="0" err="1">
                <a:latin typeface="Cambria" pitchFamily="18" charset="0"/>
              </a:rPr>
              <a:t>Мейєрхольда</a:t>
            </a:r>
            <a:r>
              <a:rPr lang="ru-RU" sz="1700" kern="0" dirty="0">
                <a:latin typeface="Cambria" pitchFamily="18" charset="0"/>
              </a:rPr>
              <a:t> і в </a:t>
            </a:r>
            <a:r>
              <a:rPr lang="ru-RU" sz="1700" kern="0" dirty="0" err="1">
                <a:latin typeface="Cambria" pitchFamily="18" charset="0"/>
              </a:rPr>
              <a:t>театрі</a:t>
            </a:r>
            <a:r>
              <a:rPr lang="ru-RU" sz="1700" kern="0" dirty="0">
                <a:latin typeface="Cambria" pitchFamily="18" charset="0"/>
              </a:rPr>
              <a:t>  </a:t>
            </a:r>
            <a:r>
              <a:rPr lang="ru-RU" sz="1700" kern="0" dirty="0" err="1">
                <a:latin typeface="Cambria" pitchFamily="18" charset="0"/>
              </a:rPr>
              <a:t>Коміссаржевськой</a:t>
            </a:r>
            <a:r>
              <a:rPr lang="ru-RU" sz="1700" kern="0" dirty="0" smtClean="0">
                <a:latin typeface="Cambria" pitchFamily="18" charset="0"/>
              </a:rPr>
              <a:t>. Померла у 1939 </a:t>
            </a:r>
            <a:r>
              <a:rPr lang="ru-RU" sz="1700" kern="0" dirty="0" err="1" smtClean="0">
                <a:latin typeface="Cambria" pitchFamily="18" charset="0"/>
              </a:rPr>
              <a:t>році</a:t>
            </a:r>
            <a:r>
              <a:rPr lang="ru-RU" sz="1700" kern="0" dirty="0" smtClean="0">
                <a:latin typeface="Cambria" pitchFamily="18" charset="0"/>
              </a:rPr>
              <a:t>.</a:t>
            </a:r>
          </a:p>
          <a:p>
            <a:pPr lvl="0"/>
            <a:r>
              <a:rPr lang="uk-UA" sz="1700" kern="0" dirty="0" smtClean="0">
                <a:latin typeface="Cambria" pitchFamily="18" charset="0"/>
              </a:rPr>
              <a:t>      Марія та Василь – близнюки, народились у 1886 році. </a:t>
            </a:r>
          </a:p>
          <a:p>
            <a:pPr lvl="0"/>
            <a:r>
              <a:rPr lang="uk-UA" sz="1700" kern="0" dirty="0">
                <a:latin typeface="Cambria" pitchFamily="18" charset="0"/>
              </a:rPr>
              <a:t> </a:t>
            </a:r>
            <a:r>
              <a:rPr lang="uk-UA" sz="1700" kern="0" dirty="0" smtClean="0">
                <a:latin typeface="Cambria" pitchFamily="18" charset="0"/>
              </a:rPr>
              <a:t>     </a:t>
            </a:r>
            <a:r>
              <a:rPr lang="ru-RU" sz="1700" dirty="0" err="1" smtClean="0">
                <a:latin typeface="Cambria" pitchFamily="18" charset="0"/>
              </a:rPr>
              <a:t>Марія</a:t>
            </a:r>
            <a:r>
              <a:rPr lang="ru-RU" sz="1700" dirty="0" smtClean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навчалася</a:t>
            </a:r>
            <a:r>
              <a:rPr lang="ru-RU" sz="1700" dirty="0">
                <a:latin typeface="Cambria" pitchFamily="18" charset="0"/>
              </a:rPr>
              <a:t> на </a:t>
            </a:r>
            <a:r>
              <a:rPr lang="ru-RU" sz="1700" dirty="0" err="1">
                <a:latin typeface="Cambria" pitchFamily="18" charset="0"/>
              </a:rPr>
              <a:t>Вищих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жіночих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сільськогосподарських</a:t>
            </a:r>
            <a:r>
              <a:rPr lang="ru-RU" sz="1700" dirty="0">
                <a:latin typeface="Cambria" pitchFamily="18" charset="0"/>
              </a:rPr>
              <a:t> курсах у </a:t>
            </a:r>
            <a:r>
              <a:rPr lang="ru-RU" sz="1700" dirty="0" err="1">
                <a:latin typeface="Cambria" pitchFamily="18" charset="0"/>
              </a:rPr>
              <a:t>Петербурзі</a:t>
            </a:r>
            <a:r>
              <a:rPr lang="ru-RU" sz="1700" dirty="0">
                <a:latin typeface="Cambria" pitchFamily="18" charset="0"/>
              </a:rPr>
              <a:t>, </a:t>
            </a:r>
            <a:r>
              <a:rPr lang="ru-RU" sz="1700" dirty="0" err="1">
                <a:latin typeface="Cambria" pitchFamily="18" charset="0"/>
              </a:rPr>
              <a:t>довгий</a:t>
            </a:r>
            <a:r>
              <a:rPr lang="ru-RU" sz="1700" dirty="0">
                <a:latin typeface="Cambria" pitchFamily="18" charset="0"/>
              </a:rPr>
              <a:t> час вела </a:t>
            </a:r>
            <a:r>
              <a:rPr lang="ru-RU" sz="1700" dirty="0" err="1">
                <a:latin typeface="Cambria" pitchFamily="18" charset="0"/>
              </a:rPr>
              <a:t>викладацьку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діяльність</a:t>
            </a:r>
            <a:r>
              <a:rPr lang="ru-RU" sz="1700" dirty="0">
                <a:latin typeface="Cambria" pitchFamily="18" charset="0"/>
              </a:rPr>
              <a:t> в </a:t>
            </a:r>
            <a:r>
              <a:rPr lang="ru-RU" sz="1700" dirty="0" err="1">
                <a:latin typeface="Cambria" pitchFamily="18" charset="0"/>
              </a:rPr>
              <a:t>технікумах</a:t>
            </a:r>
            <a:r>
              <a:rPr lang="ru-RU" sz="1700" dirty="0">
                <a:latin typeface="Cambria" pitchFamily="18" charset="0"/>
              </a:rPr>
              <a:t>. </a:t>
            </a:r>
            <a:r>
              <a:rPr lang="ru-RU" sz="1700" dirty="0" err="1">
                <a:latin typeface="Cambria" pitchFamily="18" charset="0"/>
              </a:rPr>
              <a:t>Після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smtClean="0">
                <a:latin typeface="Cambria" pitchFamily="18" charset="0"/>
              </a:rPr>
              <a:t>ВВВ стала </a:t>
            </a:r>
            <a:r>
              <a:rPr lang="ru-RU" sz="1700" dirty="0" err="1">
                <a:latin typeface="Cambria" pitchFamily="18" charset="0"/>
              </a:rPr>
              <a:t>завідувати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Музеєм-архівом</a:t>
            </a:r>
            <a:r>
              <a:rPr lang="ru-RU" sz="1700" dirty="0">
                <a:latin typeface="Cambria" pitchFamily="18" charset="0"/>
              </a:rPr>
              <a:t> Д.І. </a:t>
            </a:r>
            <a:r>
              <a:rPr lang="ru-RU" sz="1700" dirty="0" err="1">
                <a:latin typeface="Cambria" pitchFamily="18" charset="0"/>
              </a:rPr>
              <a:t>Менделєєва</a:t>
            </a:r>
            <a:r>
              <a:rPr lang="ru-RU" sz="1700" dirty="0">
                <a:latin typeface="Cambria" pitchFamily="18" charset="0"/>
              </a:rPr>
              <a:t> при </a:t>
            </a:r>
            <a:r>
              <a:rPr lang="ru-RU" sz="1700" dirty="0" err="1">
                <a:latin typeface="Cambria" pitchFamily="18" charset="0"/>
              </a:rPr>
              <a:t>Ленінградському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університеті</a:t>
            </a:r>
            <a:r>
              <a:rPr lang="ru-RU" sz="1700" dirty="0">
                <a:latin typeface="Cambria" pitchFamily="18" charset="0"/>
              </a:rPr>
              <a:t>. </a:t>
            </a:r>
            <a:r>
              <a:rPr lang="ru-RU" sz="1700" dirty="0" smtClean="0">
                <a:latin typeface="Cambria" pitchFamily="18" charset="0"/>
              </a:rPr>
              <a:t>Провела </a:t>
            </a:r>
            <a:r>
              <a:rPr lang="ru-RU" sz="1700" dirty="0" err="1">
                <a:latin typeface="Cambria" pitchFamily="18" charset="0"/>
              </a:rPr>
              <a:t>гігантську</a:t>
            </a:r>
            <a:r>
              <a:rPr lang="ru-RU" sz="1700" dirty="0">
                <a:latin typeface="Cambria" pitchFamily="18" charset="0"/>
              </a:rPr>
              <a:t> роботу по </a:t>
            </a:r>
            <a:r>
              <a:rPr lang="ru-RU" sz="1700" dirty="0" err="1">
                <a:latin typeface="Cambria" pitchFamily="18" charset="0"/>
              </a:rPr>
              <a:t>розбиранню</a:t>
            </a:r>
            <a:r>
              <a:rPr lang="ru-RU" sz="1700" dirty="0">
                <a:latin typeface="Cambria" pitchFamily="18" charset="0"/>
              </a:rPr>
              <a:t> і </a:t>
            </a:r>
            <a:r>
              <a:rPr lang="ru-RU" sz="1700" dirty="0" err="1">
                <a:latin typeface="Cambria" pitchFamily="18" charset="0"/>
              </a:rPr>
              <a:t>систематизації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архівних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документів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Дмитра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Івановича</a:t>
            </a:r>
            <a:r>
              <a:rPr lang="ru-RU" sz="1700" dirty="0">
                <a:latin typeface="Cambria" pitchFamily="18" charset="0"/>
              </a:rPr>
              <a:t>. </a:t>
            </a:r>
            <a:r>
              <a:rPr lang="ru-RU" sz="1700" dirty="0" err="1">
                <a:latin typeface="Cambria" pitchFamily="18" charset="0"/>
              </a:rPr>
              <a:t>Саме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завдяки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їм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архів</a:t>
            </a:r>
            <a:r>
              <a:rPr lang="ru-RU" sz="1700" dirty="0">
                <a:latin typeface="Cambria" pitchFamily="18" charset="0"/>
              </a:rPr>
              <a:t> ученого став </a:t>
            </a:r>
            <a:r>
              <a:rPr lang="ru-RU" sz="1700" dirty="0" err="1">
                <a:latin typeface="Cambria" pitchFamily="18" charset="0"/>
              </a:rPr>
              <a:t>зручним</a:t>
            </a:r>
            <a:r>
              <a:rPr lang="ru-RU" sz="1700" dirty="0">
                <a:latin typeface="Cambria" pitchFamily="18" charset="0"/>
              </a:rPr>
              <a:t> для </a:t>
            </a:r>
            <a:r>
              <a:rPr lang="ru-RU" sz="1700" dirty="0" err="1">
                <a:latin typeface="Cambria" pitchFamily="18" charset="0"/>
              </a:rPr>
              <a:t>користування</a:t>
            </a:r>
            <a:r>
              <a:rPr lang="ru-RU" sz="1700" dirty="0">
                <a:latin typeface="Cambria" pitchFamily="18" charset="0"/>
              </a:rPr>
              <a:t> та </a:t>
            </a:r>
            <a:r>
              <a:rPr lang="ru-RU" sz="1700" dirty="0" err="1">
                <a:latin typeface="Cambria" pitchFamily="18" charset="0"/>
              </a:rPr>
              <a:t>справжньою</a:t>
            </a:r>
            <a:r>
              <a:rPr lang="ru-RU" sz="1700" dirty="0">
                <a:latin typeface="Cambria" pitchFamily="18" charset="0"/>
              </a:rPr>
              <a:t> "</a:t>
            </a:r>
            <a:r>
              <a:rPr lang="ru-RU" sz="1700" dirty="0" err="1">
                <a:latin typeface="Cambria" pitchFamily="18" charset="0"/>
              </a:rPr>
              <a:t>Меккою</a:t>
            </a:r>
            <a:r>
              <a:rPr lang="ru-RU" sz="1700" dirty="0">
                <a:latin typeface="Cambria" pitchFamily="18" charset="0"/>
              </a:rPr>
              <a:t>" </a:t>
            </a:r>
            <a:r>
              <a:rPr lang="ru-RU" sz="1700" dirty="0" err="1">
                <a:latin typeface="Cambria" pitchFamily="18" charset="0"/>
              </a:rPr>
              <a:t>дослідників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життя</a:t>
            </a:r>
            <a:r>
              <a:rPr lang="ru-RU" sz="1700" dirty="0">
                <a:latin typeface="Cambria" pitchFamily="18" charset="0"/>
              </a:rPr>
              <a:t> і </a:t>
            </a:r>
            <a:r>
              <a:rPr lang="ru-RU" sz="1700" dirty="0" err="1">
                <a:latin typeface="Cambria" pitchFamily="18" charset="0"/>
              </a:rPr>
              <a:t>творчості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Менделєєва</a:t>
            </a:r>
            <a:r>
              <a:rPr lang="ru-RU" sz="1700" dirty="0">
                <a:latin typeface="Cambria" pitchFamily="18" charset="0"/>
              </a:rPr>
              <a:t>. За </a:t>
            </a:r>
            <a:r>
              <a:rPr lang="ru-RU" sz="1700" dirty="0" err="1">
                <a:latin typeface="Cambria" pitchFamily="18" charset="0"/>
              </a:rPr>
              <a:t>рік</a:t>
            </a:r>
            <a:r>
              <a:rPr lang="ru-RU" sz="1700" dirty="0">
                <a:latin typeface="Cambria" pitchFamily="18" charset="0"/>
              </a:rPr>
              <a:t> до </a:t>
            </a:r>
            <a:r>
              <a:rPr lang="ru-RU" sz="1700" dirty="0" err="1">
                <a:latin typeface="Cambria" pitchFamily="18" charset="0"/>
              </a:rPr>
              <a:t>кончини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Марії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Дмитрівни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було</a:t>
            </a:r>
            <a:r>
              <a:rPr lang="ru-RU" sz="1700" dirty="0">
                <a:latin typeface="Cambria" pitchFamily="18" charset="0"/>
              </a:rPr>
              <a:t> видано перший </a:t>
            </a:r>
            <a:r>
              <a:rPr lang="ru-RU" sz="1700" dirty="0" err="1">
                <a:latin typeface="Cambria" pitchFamily="18" charset="0"/>
              </a:rPr>
              <a:t>збірник</a:t>
            </a:r>
            <a:r>
              <a:rPr lang="ru-RU" sz="1700" dirty="0">
                <a:latin typeface="Cambria" pitchFamily="18" charset="0"/>
              </a:rPr>
              <a:t> "</a:t>
            </a:r>
            <a:r>
              <a:rPr lang="ru-RU" sz="1700" dirty="0" err="1">
                <a:latin typeface="Cambria" pitchFamily="18" charset="0"/>
              </a:rPr>
              <a:t>Архів</a:t>
            </a:r>
            <a:r>
              <a:rPr lang="ru-RU" sz="1700" dirty="0">
                <a:latin typeface="Cambria" pitchFamily="18" charset="0"/>
              </a:rPr>
              <a:t> Д.І. </a:t>
            </a:r>
            <a:r>
              <a:rPr lang="ru-RU" sz="1700" dirty="0" err="1">
                <a:latin typeface="Cambria" pitchFamily="18" charset="0"/>
              </a:rPr>
              <a:t>Менделєєва</a:t>
            </a:r>
            <a:r>
              <a:rPr lang="ru-RU" sz="1700" dirty="0">
                <a:latin typeface="Cambria" pitchFamily="18" charset="0"/>
              </a:rPr>
              <a:t>" (1951</a:t>
            </a:r>
            <a:r>
              <a:rPr lang="ru-RU" sz="1700" dirty="0" smtClean="0">
                <a:latin typeface="Cambria" pitchFamily="18" charset="0"/>
              </a:rPr>
              <a:t>).</a:t>
            </a:r>
          </a:p>
          <a:p>
            <a:pPr lvl="0"/>
            <a:r>
              <a:rPr lang="uk-UA" sz="1700" kern="0" dirty="0">
                <a:latin typeface="Cambria" pitchFamily="18" charset="0"/>
              </a:rPr>
              <a:t> </a:t>
            </a:r>
            <a:r>
              <a:rPr lang="uk-UA" sz="1700" kern="0" dirty="0" smtClean="0">
                <a:latin typeface="Cambria" pitchFamily="18" charset="0"/>
              </a:rPr>
              <a:t>    </a:t>
            </a:r>
            <a:r>
              <a:rPr lang="ru-RU" sz="1700" dirty="0" smtClean="0">
                <a:latin typeface="Cambria" pitchFamily="18" charset="0"/>
              </a:rPr>
              <a:t>Василь </a:t>
            </a:r>
            <a:r>
              <a:rPr lang="ru-RU" sz="1700" dirty="0" err="1">
                <a:latin typeface="Cambria" pitchFamily="18" charset="0"/>
              </a:rPr>
              <a:t>закінчив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Морське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технічне</a:t>
            </a:r>
            <a:r>
              <a:rPr lang="ru-RU" sz="1700" dirty="0">
                <a:latin typeface="Cambria" pitchFamily="18" charset="0"/>
              </a:rPr>
              <a:t> училище в </a:t>
            </a:r>
            <a:r>
              <a:rPr lang="ru-RU" sz="1700" dirty="0" err="1">
                <a:latin typeface="Cambria" pitchFamily="18" charset="0"/>
              </a:rPr>
              <a:t>Кронштадті</a:t>
            </a:r>
            <a:r>
              <a:rPr lang="ru-RU" sz="1700" dirty="0">
                <a:latin typeface="Cambria" pitchFamily="18" charset="0"/>
              </a:rPr>
              <a:t>. </a:t>
            </a:r>
            <a:r>
              <a:rPr lang="ru-RU" sz="1700" dirty="0" err="1">
                <a:latin typeface="Cambria" pitchFamily="18" charset="0"/>
              </a:rPr>
              <a:t>Мав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здібності</a:t>
            </a:r>
            <a:r>
              <a:rPr lang="ru-RU" sz="1700" dirty="0">
                <a:latin typeface="Cambria" pitchFamily="18" charset="0"/>
              </a:rPr>
              <a:t> до </a:t>
            </a:r>
            <a:r>
              <a:rPr lang="ru-RU" sz="1700" dirty="0" err="1">
                <a:latin typeface="Cambria" pitchFamily="18" charset="0"/>
              </a:rPr>
              <a:t>технічної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творчості</a:t>
            </a:r>
            <a:r>
              <a:rPr lang="ru-RU" sz="1700" dirty="0">
                <a:latin typeface="Cambria" pitchFamily="18" charset="0"/>
              </a:rPr>
              <a:t>. </a:t>
            </a:r>
            <a:r>
              <a:rPr lang="ru-RU" sz="1700" dirty="0" err="1">
                <a:latin typeface="Cambria" pitchFamily="18" charset="0"/>
              </a:rPr>
              <a:t>Р</a:t>
            </a:r>
            <a:r>
              <a:rPr lang="ru-RU" sz="1700" dirty="0" err="1" smtClean="0">
                <a:latin typeface="Cambria" pitchFamily="18" charset="0"/>
              </a:rPr>
              <a:t>озробив</a:t>
            </a:r>
            <a:r>
              <a:rPr lang="ru-RU" sz="1700" dirty="0" smtClean="0">
                <a:latin typeface="Cambria" pitchFamily="18" charset="0"/>
              </a:rPr>
              <a:t> </a:t>
            </a:r>
            <a:r>
              <a:rPr lang="ru-RU" sz="1700" dirty="0">
                <a:latin typeface="Cambria" pitchFamily="18" charset="0"/>
              </a:rPr>
              <a:t>модель </a:t>
            </a:r>
            <a:r>
              <a:rPr lang="ru-RU" sz="1700" dirty="0" err="1">
                <a:latin typeface="Cambria" pitchFamily="18" charset="0"/>
              </a:rPr>
              <a:t>надважкого</a:t>
            </a:r>
            <a:r>
              <a:rPr lang="ru-RU" sz="1700" dirty="0">
                <a:latin typeface="Cambria" pitchFamily="18" charset="0"/>
              </a:rPr>
              <a:t> танка. </a:t>
            </a:r>
            <a:r>
              <a:rPr lang="ru-RU" sz="1700" dirty="0" err="1">
                <a:latin typeface="Cambria" pitchFamily="18" charset="0"/>
              </a:rPr>
              <a:t>Після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революції</a:t>
            </a:r>
            <a:r>
              <a:rPr lang="ru-RU" sz="1700" dirty="0">
                <a:latin typeface="Cambria" pitchFamily="18" charset="0"/>
              </a:rPr>
              <a:t> доля закинула </a:t>
            </a:r>
            <a:r>
              <a:rPr lang="ru-RU" sz="1700" dirty="0" err="1">
                <a:latin typeface="Cambria" pitchFamily="18" charset="0"/>
              </a:rPr>
              <a:t>його</a:t>
            </a:r>
            <a:r>
              <a:rPr lang="ru-RU" sz="1700" dirty="0">
                <a:latin typeface="Cambria" pitchFamily="18" charset="0"/>
              </a:rPr>
              <a:t> на Кубань, у </a:t>
            </a:r>
            <a:r>
              <a:rPr lang="ru-RU" sz="1700" dirty="0" err="1">
                <a:latin typeface="Cambria" pitchFamily="18" charset="0"/>
              </a:rPr>
              <a:t>Катеринодар</a:t>
            </a:r>
            <a:r>
              <a:rPr lang="ru-RU" sz="1700" dirty="0">
                <a:latin typeface="Cambria" pitchFamily="18" charset="0"/>
              </a:rPr>
              <a:t>, де </a:t>
            </a:r>
            <a:r>
              <a:rPr lang="ru-RU" sz="1700" dirty="0" err="1">
                <a:latin typeface="Cambria" pitchFamily="18" charset="0"/>
              </a:rPr>
              <a:t>він</a:t>
            </a:r>
            <a:r>
              <a:rPr lang="ru-RU" sz="1700" dirty="0">
                <a:latin typeface="Cambria" pitchFamily="18" charset="0"/>
              </a:rPr>
              <a:t> помер </a:t>
            </a:r>
            <a:r>
              <a:rPr lang="ru-RU" sz="1700" dirty="0" err="1">
                <a:latin typeface="Cambria" pitchFamily="18" charset="0"/>
              </a:rPr>
              <a:t>від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висипного</a:t>
            </a:r>
            <a:r>
              <a:rPr lang="ru-RU" sz="1700" dirty="0">
                <a:latin typeface="Cambria" pitchFamily="18" charset="0"/>
              </a:rPr>
              <a:t> тифу у 1922 р.</a:t>
            </a:r>
            <a:endParaRPr lang="ru-RU" sz="1700" kern="0" dirty="0">
              <a:latin typeface="Cambri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72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591" y="715283"/>
            <a:ext cx="5209561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err="1">
                <a:latin typeface="Cambria" pitchFamily="18" charset="0"/>
              </a:rPr>
              <a:t>Іван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Дмитрович</a:t>
            </a:r>
            <a:r>
              <a:rPr lang="ru-RU" sz="1700" dirty="0">
                <a:latin typeface="Cambria" pitchFamily="18" charset="0"/>
              </a:rPr>
              <a:t> (1883-1936) </a:t>
            </a:r>
            <a:r>
              <a:rPr lang="ru-RU" sz="1700" dirty="0" err="1">
                <a:latin typeface="Cambria" pitchFamily="18" charset="0"/>
              </a:rPr>
              <a:t>був</a:t>
            </a:r>
            <a:r>
              <a:rPr lang="ru-RU" sz="1700" dirty="0">
                <a:latin typeface="Cambria" pitchFamily="18" charset="0"/>
              </a:rPr>
              <a:t>, </a:t>
            </a:r>
            <a:r>
              <a:rPr lang="ru-RU" sz="1700" dirty="0" err="1">
                <a:latin typeface="Cambria" pitchFamily="18" charset="0"/>
              </a:rPr>
              <a:t>мабуть</a:t>
            </a:r>
            <a:r>
              <a:rPr lang="ru-RU" sz="1700" dirty="0">
                <a:latin typeface="Cambria" pitchFamily="18" charset="0"/>
              </a:rPr>
              <a:t>, </a:t>
            </a:r>
            <a:r>
              <a:rPr lang="ru-RU" sz="1700" dirty="0" err="1">
                <a:latin typeface="Cambria" pitchFamily="18" charset="0"/>
              </a:rPr>
              <a:t>найбільш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творчо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обдарованою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особистістю</a:t>
            </a:r>
            <a:r>
              <a:rPr lang="ru-RU" sz="1700" dirty="0">
                <a:latin typeface="Cambria" pitchFamily="18" charset="0"/>
              </a:rPr>
              <a:t>, і </a:t>
            </a:r>
            <a:r>
              <a:rPr lang="ru-RU" sz="1700" dirty="0" err="1">
                <a:latin typeface="Cambria" pitchFamily="18" charset="0"/>
              </a:rPr>
              <a:t>тільки</a:t>
            </a:r>
            <a:r>
              <a:rPr lang="ru-RU" sz="1700" dirty="0">
                <a:latin typeface="Cambria" pitchFamily="18" charset="0"/>
              </a:rPr>
              <a:t> роки </a:t>
            </a:r>
            <a:r>
              <a:rPr lang="ru-RU" sz="1700" dirty="0" err="1">
                <a:latin typeface="Cambria" pitchFamily="18" charset="0"/>
              </a:rPr>
              <a:t>російського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лихоліття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завадили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йому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по-справжньому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розкрити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творчий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потенціал</a:t>
            </a:r>
            <a:r>
              <a:rPr lang="ru-RU" sz="1700" dirty="0">
                <a:latin typeface="Cambria" pitchFamily="18" charset="0"/>
              </a:rPr>
              <a:t>. </a:t>
            </a:r>
            <a:r>
              <a:rPr lang="ru-RU" sz="1700" dirty="0" err="1">
                <a:latin typeface="Cambria" pitchFamily="18" charset="0"/>
              </a:rPr>
              <a:t>Закінчивши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гімназію</a:t>
            </a:r>
            <a:r>
              <a:rPr lang="ru-RU" sz="1700" dirty="0">
                <a:latin typeface="Cambria" pitchFamily="18" charset="0"/>
              </a:rPr>
              <a:t> у 1901 р. </a:t>
            </a:r>
            <a:r>
              <a:rPr lang="ru-RU" sz="1700" dirty="0" err="1">
                <a:latin typeface="Cambria" pitchFamily="18" charset="0"/>
              </a:rPr>
              <a:t>із</a:t>
            </a:r>
            <a:r>
              <a:rPr lang="ru-RU" sz="1700" dirty="0">
                <a:latin typeface="Cambria" pitchFamily="18" charset="0"/>
              </a:rPr>
              <a:t> золотою </a:t>
            </a:r>
            <a:r>
              <a:rPr lang="ru-RU" sz="1700" dirty="0" err="1">
                <a:latin typeface="Cambria" pitchFamily="18" charset="0"/>
              </a:rPr>
              <a:t>медаллю</a:t>
            </a:r>
            <a:r>
              <a:rPr lang="ru-RU" sz="1700" dirty="0">
                <a:latin typeface="Cambria" pitchFamily="18" charset="0"/>
              </a:rPr>
              <a:t>, поступив в </a:t>
            </a:r>
            <a:r>
              <a:rPr lang="ru-RU" sz="1700" dirty="0" err="1">
                <a:latin typeface="Cambria" pitchFamily="18" charset="0"/>
              </a:rPr>
              <a:t>Петербурзький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політехнічний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інститут</a:t>
            </a:r>
            <a:r>
              <a:rPr lang="ru-RU" sz="1700" dirty="0">
                <a:latin typeface="Cambria" pitchFamily="18" charset="0"/>
              </a:rPr>
              <a:t>, але </a:t>
            </a:r>
            <a:r>
              <a:rPr lang="ru-RU" sz="1700" dirty="0" err="1">
                <a:latin typeface="Cambria" pitchFamily="18" charset="0"/>
              </a:rPr>
              <a:t>незабаром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перевівся</a:t>
            </a:r>
            <a:r>
              <a:rPr lang="ru-RU" sz="1700" dirty="0">
                <a:latin typeface="Cambria" pitchFamily="18" charset="0"/>
              </a:rPr>
              <a:t> на </a:t>
            </a:r>
            <a:r>
              <a:rPr lang="ru-RU" sz="1700" dirty="0" err="1">
                <a:latin typeface="Cambria" pitchFamily="18" charset="0"/>
              </a:rPr>
              <a:t>фізико-математичний</a:t>
            </a:r>
            <a:r>
              <a:rPr lang="ru-RU" sz="1700" dirty="0">
                <a:latin typeface="Cambria" pitchFamily="18" charset="0"/>
              </a:rPr>
              <a:t> факультет </a:t>
            </a:r>
            <a:r>
              <a:rPr lang="ru-RU" sz="1700" dirty="0" err="1" smtClean="0">
                <a:latin typeface="Cambria" pitchFamily="18" charset="0"/>
              </a:rPr>
              <a:t>університету</a:t>
            </a:r>
            <a:r>
              <a:rPr lang="ru-RU" sz="1700" dirty="0" smtClean="0">
                <a:latin typeface="Cambria" pitchFamily="18" charset="0"/>
              </a:rPr>
              <a:t>. </a:t>
            </a:r>
            <a:r>
              <a:rPr lang="ru-RU" sz="1700" dirty="0" err="1" smtClean="0">
                <a:latin typeface="Cambria" pitchFamily="18" charset="0"/>
              </a:rPr>
              <a:t>Завдяки</a:t>
            </a:r>
            <a:r>
              <a:rPr lang="ru-RU" sz="1700" dirty="0" smtClean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Івану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вийшло</a:t>
            </a:r>
            <a:r>
              <a:rPr lang="ru-RU" sz="1700" dirty="0">
                <a:latin typeface="Cambria" pitchFamily="18" charset="0"/>
              </a:rPr>
              <a:t> в </a:t>
            </a:r>
            <a:r>
              <a:rPr lang="ru-RU" sz="1700" dirty="0" err="1">
                <a:latin typeface="Cambria" pitchFamily="18" charset="0"/>
              </a:rPr>
              <a:t>світ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посмертне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видання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праці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вченого</a:t>
            </a:r>
            <a:r>
              <a:rPr lang="ru-RU" sz="1700" dirty="0">
                <a:latin typeface="Cambria" pitchFamily="18" charset="0"/>
              </a:rPr>
              <a:t> "</a:t>
            </a:r>
            <a:r>
              <a:rPr lang="ru-RU" sz="1700" dirty="0" err="1">
                <a:latin typeface="Cambria" pitchFamily="18" charset="0"/>
              </a:rPr>
              <a:t>Додаток</a:t>
            </a:r>
            <a:r>
              <a:rPr lang="ru-RU" sz="1700" dirty="0">
                <a:latin typeface="Cambria" pitchFamily="18" charset="0"/>
              </a:rPr>
              <a:t> до </a:t>
            </a:r>
            <a:r>
              <a:rPr lang="ru-RU" sz="1700" dirty="0" err="1">
                <a:latin typeface="Cambria" pitchFamily="18" charset="0"/>
              </a:rPr>
              <a:t>пізнання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Росії</a:t>
            </a:r>
            <a:r>
              <a:rPr lang="ru-RU" sz="1700" dirty="0">
                <a:latin typeface="Cambria" pitchFamily="18" charset="0"/>
              </a:rPr>
              <a:t>". </a:t>
            </a:r>
            <a:r>
              <a:rPr lang="ru-RU" sz="1700" dirty="0" err="1">
                <a:latin typeface="Cambria" pitchFamily="18" charset="0"/>
              </a:rPr>
              <a:t>Після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смерті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Дмитра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Івановича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життя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сина</a:t>
            </a:r>
            <a:r>
              <a:rPr lang="ru-RU" sz="1700" dirty="0">
                <a:latin typeface="Cambria" pitchFamily="18" charset="0"/>
              </a:rPr>
              <a:t> круто </a:t>
            </a:r>
            <a:r>
              <a:rPr lang="ru-RU" sz="1700" dirty="0" err="1" smtClean="0">
                <a:latin typeface="Cambria" pitchFamily="18" charset="0"/>
              </a:rPr>
              <a:t>змінилося</a:t>
            </a:r>
            <a:r>
              <a:rPr lang="ru-RU" sz="1700" dirty="0" smtClean="0">
                <a:latin typeface="Cambria" pitchFamily="18" charset="0"/>
              </a:rPr>
              <a:t>. </a:t>
            </a:r>
            <a:r>
              <a:rPr lang="ru-RU" sz="1700" dirty="0" err="1">
                <a:latin typeface="Cambria" pitchFamily="18" charset="0"/>
              </a:rPr>
              <a:t>Кілька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років</a:t>
            </a:r>
            <a:r>
              <a:rPr lang="ru-RU" sz="1700" dirty="0">
                <a:latin typeface="Cambria" pitchFamily="18" charset="0"/>
              </a:rPr>
              <a:t> жив у </a:t>
            </a:r>
            <a:r>
              <a:rPr lang="ru-RU" sz="1700" dirty="0" err="1">
                <a:latin typeface="Cambria" pitchFamily="18" charset="0"/>
              </a:rPr>
              <a:t>Франції</a:t>
            </a:r>
            <a:r>
              <a:rPr lang="ru-RU" sz="1700" dirty="0">
                <a:latin typeface="Cambria" pitchFamily="18" charset="0"/>
              </a:rPr>
              <a:t>, </a:t>
            </a:r>
            <a:r>
              <a:rPr lang="ru-RU" sz="1700" dirty="0" err="1">
                <a:latin typeface="Cambria" pitchFamily="18" charset="0"/>
              </a:rPr>
              <a:t>потім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оселився</a:t>
            </a:r>
            <a:r>
              <a:rPr lang="ru-RU" sz="1700" dirty="0">
                <a:latin typeface="Cambria" pitchFamily="18" charset="0"/>
              </a:rPr>
              <a:t> в менделеевском </a:t>
            </a:r>
            <a:r>
              <a:rPr lang="ru-RU" sz="1700" dirty="0" err="1">
                <a:latin typeface="Cambria" pitchFamily="18" charset="0"/>
              </a:rPr>
              <a:t>маєтку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Боблово</a:t>
            </a:r>
            <a:r>
              <a:rPr lang="ru-RU" sz="1700" dirty="0">
                <a:latin typeface="Cambria" pitchFamily="18" charset="0"/>
              </a:rPr>
              <a:t>, </a:t>
            </a:r>
            <a:endParaRPr lang="ru-RU" sz="1700" dirty="0">
              <a:latin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870930"/>
            <a:ext cx="2403301" cy="3181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18132" y="4077072"/>
            <a:ext cx="780184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err="1">
                <a:latin typeface="Cambria" pitchFamily="18" charset="0"/>
              </a:rPr>
              <a:t>організувавши</a:t>
            </a:r>
            <a:r>
              <a:rPr lang="ru-RU" sz="1700" dirty="0">
                <a:latin typeface="Cambria" pitchFamily="18" charset="0"/>
              </a:rPr>
              <a:t> там школу для </a:t>
            </a:r>
            <a:r>
              <a:rPr lang="ru-RU" sz="1700" dirty="0" err="1">
                <a:latin typeface="Cambria" pitchFamily="18" charset="0"/>
              </a:rPr>
              <a:t>селянських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дітей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Іван</a:t>
            </a:r>
            <a:r>
              <a:rPr lang="ru-RU" sz="1700" dirty="0">
                <a:latin typeface="Cambria" pitchFamily="18" charset="0"/>
              </a:rPr>
              <a:t> написав </a:t>
            </a:r>
            <a:r>
              <a:rPr lang="ru-RU" sz="1700" dirty="0" err="1">
                <a:latin typeface="Cambria" pitchFamily="18" charset="0"/>
              </a:rPr>
              <a:t>спогади</a:t>
            </a:r>
            <a:r>
              <a:rPr lang="ru-RU" sz="1700" dirty="0">
                <a:latin typeface="Cambria" pitchFamily="18" charset="0"/>
              </a:rPr>
              <a:t> про батька. </a:t>
            </a:r>
            <a:r>
              <a:rPr lang="ru-RU" sz="1700" dirty="0" err="1">
                <a:latin typeface="Cambria" pitchFamily="18" charset="0"/>
              </a:rPr>
              <a:t>Написане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Іваном</a:t>
            </a:r>
            <a:r>
              <a:rPr lang="ru-RU" sz="1700" dirty="0">
                <a:latin typeface="Cambria" pitchFamily="18" charset="0"/>
              </a:rPr>
              <a:t>, </a:t>
            </a:r>
            <a:r>
              <a:rPr lang="ru-RU" sz="1700" dirty="0" err="1">
                <a:latin typeface="Cambria" pitchFamily="18" charset="0"/>
              </a:rPr>
              <a:t>безсумнівно</a:t>
            </a:r>
            <a:r>
              <a:rPr lang="ru-RU" sz="1700" dirty="0">
                <a:latin typeface="Cambria" pitchFamily="18" charset="0"/>
              </a:rPr>
              <a:t>, </a:t>
            </a:r>
            <a:r>
              <a:rPr lang="ru-RU" sz="1700" dirty="0" err="1">
                <a:latin typeface="Cambria" pitchFamily="18" charset="0"/>
              </a:rPr>
              <a:t>представляє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особливий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інтерес</a:t>
            </a:r>
            <a:r>
              <a:rPr lang="ru-RU" sz="1700" dirty="0">
                <a:latin typeface="Cambria" pitchFamily="18" charset="0"/>
              </a:rPr>
              <a:t>. </a:t>
            </a:r>
            <a:r>
              <a:rPr lang="ru-RU" sz="1700" dirty="0" err="1">
                <a:latin typeface="Cambria" pitchFamily="18" charset="0"/>
              </a:rPr>
              <a:t>Саме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йому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вдалося</a:t>
            </a:r>
            <a:r>
              <a:rPr lang="ru-RU" sz="1700" dirty="0">
                <a:latin typeface="Cambria" pitchFamily="18" charset="0"/>
              </a:rPr>
              <a:t>, </a:t>
            </a:r>
            <a:r>
              <a:rPr lang="ru-RU" sz="1700" dirty="0" err="1">
                <a:latin typeface="Cambria" pitchFamily="18" charset="0"/>
              </a:rPr>
              <a:t>мабуть</a:t>
            </a:r>
            <a:r>
              <a:rPr lang="ru-RU" sz="1700" dirty="0">
                <a:latin typeface="Cambria" pitchFamily="18" charset="0"/>
              </a:rPr>
              <a:t>, </a:t>
            </a:r>
            <a:r>
              <a:rPr lang="ru-RU" sz="1700" dirty="0" err="1">
                <a:latin typeface="Cambria" pitchFamily="18" charset="0"/>
              </a:rPr>
              <a:t>дати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найбільш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точну</a:t>
            </a:r>
            <a:r>
              <a:rPr lang="ru-RU" sz="1700" dirty="0">
                <a:latin typeface="Cambria" pitchFamily="18" charset="0"/>
              </a:rPr>
              <a:t> і </a:t>
            </a:r>
            <a:r>
              <a:rPr lang="ru-RU" sz="1700" dirty="0" err="1">
                <a:latin typeface="Cambria" pitchFamily="18" charset="0"/>
              </a:rPr>
              <a:t>проникливу</a:t>
            </a:r>
            <a:r>
              <a:rPr lang="ru-RU" sz="1700" dirty="0">
                <a:latin typeface="Cambria" pitchFamily="18" charset="0"/>
              </a:rPr>
              <a:t> характеристику батька - </a:t>
            </a:r>
            <a:r>
              <a:rPr lang="ru-RU" sz="1700" dirty="0" err="1">
                <a:latin typeface="Cambria" pitchFamily="18" charset="0"/>
              </a:rPr>
              <a:t>яким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він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його</a:t>
            </a:r>
            <a:r>
              <a:rPr lang="ru-RU" sz="1700" dirty="0">
                <a:latin typeface="Cambria" pitchFamily="18" charset="0"/>
              </a:rPr>
              <a:t> знав і </a:t>
            </a:r>
            <a:r>
              <a:rPr lang="ru-RU" sz="1700" dirty="0" err="1">
                <a:latin typeface="Cambria" pitchFamily="18" charset="0"/>
              </a:rPr>
              <a:t>яким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пам'ятав</a:t>
            </a:r>
            <a:r>
              <a:rPr lang="ru-RU" sz="1700" dirty="0">
                <a:latin typeface="Cambria" pitchFamily="18" charset="0"/>
              </a:rPr>
              <a:t>. За </a:t>
            </a:r>
            <a:r>
              <a:rPr lang="ru-RU" sz="1700" dirty="0" err="1">
                <a:latin typeface="Cambria" pitchFamily="18" charset="0"/>
              </a:rPr>
              <a:t>збігом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обставин</a:t>
            </a:r>
            <a:r>
              <a:rPr lang="ru-RU" sz="1700" dirty="0">
                <a:latin typeface="Cambria" pitchFamily="18" charset="0"/>
              </a:rPr>
              <a:t> у </a:t>
            </a:r>
            <a:r>
              <a:rPr lang="ru-RU" sz="1700" dirty="0" err="1">
                <a:latin typeface="Cambria" pitchFamily="18" charset="0"/>
              </a:rPr>
              <a:t>повному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вигляді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спогади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Івана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були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опубліковані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тільки</a:t>
            </a:r>
            <a:r>
              <a:rPr lang="ru-RU" sz="1700" dirty="0">
                <a:latin typeface="Cambria" pitchFamily="18" charset="0"/>
              </a:rPr>
              <a:t> в 1993 р. Один з </a:t>
            </a:r>
            <a:r>
              <a:rPr lang="ru-RU" sz="1700" dirty="0" err="1">
                <a:latin typeface="Cambria" pitchFamily="18" charset="0"/>
              </a:rPr>
              <a:t>біографів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вченого</a:t>
            </a:r>
            <a:r>
              <a:rPr lang="ru-RU" sz="1700" dirty="0">
                <a:latin typeface="Cambria" pitchFamily="18" charset="0"/>
              </a:rPr>
              <a:t>, Михайло </a:t>
            </a:r>
            <a:r>
              <a:rPr lang="ru-RU" sz="1700" dirty="0" err="1">
                <a:latin typeface="Cambria" pitchFamily="18" charset="0"/>
              </a:rPr>
              <a:t>Миколайович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Немовлят</a:t>
            </a:r>
            <a:r>
              <a:rPr lang="ru-RU" sz="1700" dirty="0">
                <a:latin typeface="Cambria" pitchFamily="18" charset="0"/>
              </a:rPr>
              <a:t>, писав, </a:t>
            </a:r>
            <a:r>
              <a:rPr lang="ru-RU" sz="1700" dirty="0" err="1">
                <a:latin typeface="Cambria" pitchFamily="18" charset="0"/>
              </a:rPr>
              <a:t>що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між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сином</a:t>
            </a:r>
            <a:r>
              <a:rPr lang="ru-RU" sz="1700" dirty="0">
                <a:latin typeface="Cambria" pitchFamily="18" charset="0"/>
              </a:rPr>
              <a:t> і </a:t>
            </a:r>
            <a:r>
              <a:rPr lang="ru-RU" sz="1700" dirty="0" err="1">
                <a:latin typeface="Cambria" pitchFamily="18" charset="0"/>
              </a:rPr>
              <a:t>батьком</a:t>
            </a:r>
            <a:r>
              <a:rPr lang="ru-RU" sz="1700" dirty="0">
                <a:latin typeface="Cambria" pitchFamily="18" charset="0"/>
              </a:rPr>
              <a:t> "</a:t>
            </a:r>
            <a:r>
              <a:rPr lang="ru-RU" sz="1700" dirty="0" err="1">
                <a:latin typeface="Cambria" pitchFamily="18" charset="0"/>
              </a:rPr>
              <a:t>існувало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рідкісне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дружнє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взаємовідношення</a:t>
            </a:r>
            <a:r>
              <a:rPr lang="ru-RU" sz="1700" dirty="0">
                <a:latin typeface="Cambria" pitchFamily="18" charset="0"/>
              </a:rPr>
              <a:t>. </a:t>
            </a:r>
            <a:r>
              <a:rPr lang="ru-RU" sz="1700" dirty="0" err="1">
                <a:latin typeface="Cambria" pitchFamily="18" charset="0"/>
              </a:rPr>
              <a:t>Дмитро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Іванович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зазначав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природні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обдарування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сина</a:t>
            </a:r>
            <a:r>
              <a:rPr lang="ru-RU" sz="1700" dirty="0">
                <a:latin typeface="Cambria" pitchFamily="18" charset="0"/>
              </a:rPr>
              <a:t> і в </a:t>
            </a:r>
            <a:r>
              <a:rPr lang="ru-RU" sz="1700" dirty="0" err="1">
                <a:latin typeface="Cambria" pitchFamily="18" charset="0"/>
              </a:rPr>
              <a:t>особі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його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мав</a:t>
            </a:r>
            <a:r>
              <a:rPr lang="ru-RU" sz="1700" dirty="0">
                <a:latin typeface="Cambria" pitchFamily="18" charset="0"/>
              </a:rPr>
              <a:t> друга, </a:t>
            </a:r>
            <a:r>
              <a:rPr lang="ru-RU" sz="1700" dirty="0" err="1">
                <a:latin typeface="Cambria" pitchFamily="18" charset="0"/>
              </a:rPr>
              <a:t>порадника</a:t>
            </a:r>
            <a:r>
              <a:rPr lang="ru-RU" sz="1700" dirty="0">
                <a:latin typeface="Cambria" pitchFamily="18" charset="0"/>
              </a:rPr>
              <a:t>, з </a:t>
            </a:r>
            <a:r>
              <a:rPr lang="ru-RU" sz="1700" dirty="0" err="1">
                <a:latin typeface="Cambria" pitchFamily="18" charset="0"/>
              </a:rPr>
              <a:t>яким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ділився</a:t>
            </a:r>
            <a:r>
              <a:rPr lang="ru-RU" sz="1700" dirty="0">
                <a:latin typeface="Cambria" pitchFamily="18" charset="0"/>
              </a:rPr>
              <a:t> </a:t>
            </a:r>
            <a:r>
              <a:rPr lang="ru-RU" sz="1700" dirty="0" err="1">
                <a:latin typeface="Cambria" pitchFamily="18" charset="0"/>
              </a:rPr>
              <a:t>ідеями</a:t>
            </a:r>
            <a:r>
              <a:rPr lang="ru-RU" sz="1700" dirty="0">
                <a:latin typeface="Cambria" pitchFamily="18" charset="0"/>
              </a:rPr>
              <a:t> і думками".</a:t>
            </a:r>
            <a:endParaRPr lang="ru-RU" sz="17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4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620688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uk-UA" sz="4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Останні роки</a:t>
            </a:r>
            <a:endParaRPr lang="ru-RU" sz="48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373304"/>
            <a:ext cx="4734788" cy="4647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83568" y="1683156"/>
            <a:ext cx="2808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Cambria" pitchFamily="18" charset="0"/>
              </a:rPr>
              <a:t>Помер Д. І. </a:t>
            </a:r>
            <a:r>
              <a:rPr lang="ru-RU" sz="2800" dirty="0" err="1">
                <a:latin typeface="Cambria" pitchFamily="18" charset="0"/>
              </a:rPr>
              <a:t>Менделєєв</a:t>
            </a:r>
            <a:r>
              <a:rPr lang="ru-RU" sz="2800" dirty="0">
                <a:latin typeface="Cambria" pitchFamily="18" charset="0"/>
              </a:rPr>
              <a:t> у 1907 </a:t>
            </a:r>
            <a:r>
              <a:rPr lang="ru-RU" sz="2800" dirty="0" err="1">
                <a:latin typeface="Cambria" pitchFamily="18" charset="0"/>
              </a:rPr>
              <a:t>році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від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запалення</a:t>
            </a:r>
            <a:r>
              <a:rPr lang="ru-RU" sz="2800" dirty="0">
                <a:latin typeface="Cambria" pitchFamily="18" charset="0"/>
              </a:rPr>
              <a:t/>
            </a:r>
            <a:br>
              <a:rPr lang="ru-RU" sz="2800" dirty="0">
                <a:latin typeface="Cambria" pitchFamily="18" charset="0"/>
              </a:rPr>
            </a:br>
            <a:r>
              <a:rPr lang="ru-RU" sz="2800" dirty="0" err="1">
                <a:latin typeface="Cambria" pitchFamily="18" charset="0"/>
              </a:rPr>
              <a:t>легенів</a:t>
            </a:r>
            <a:r>
              <a:rPr lang="ru-RU" sz="2800" dirty="0" smtClean="0">
                <a:latin typeface="Cambria" pitchFamily="18" charset="0"/>
              </a:rPr>
              <a:t>. </a:t>
            </a:r>
            <a:r>
              <a:rPr lang="ru-RU" sz="2800" dirty="0" err="1" smtClean="0">
                <a:latin typeface="Cambria" pitchFamily="18" charset="0"/>
              </a:rPr>
              <a:t>Похований</a:t>
            </a:r>
            <a:r>
              <a:rPr lang="ru-RU" sz="2800" dirty="0" smtClean="0">
                <a:latin typeface="Cambria" pitchFamily="18" charset="0"/>
              </a:rPr>
              <a:t> у </a:t>
            </a:r>
            <a:r>
              <a:rPr lang="ru-RU" sz="2800" dirty="0" err="1" smtClean="0">
                <a:latin typeface="Cambria" pitchFamily="18" charset="0"/>
              </a:rPr>
              <a:t>Петербурзі</a:t>
            </a:r>
            <a:r>
              <a:rPr lang="ru-RU" sz="2800" dirty="0" smtClean="0">
                <a:latin typeface="Cambria" pitchFamily="18" charset="0"/>
              </a:rPr>
              <a:t> на </a:t>
            </a:r>
            <a:r>
              <a:rPr lang="ru-RU" sz="2800" dirty="0" err="1" smtClean="0">
                <a:latin typeface="Cambria" pitchFamily="18" charset="0"/>
              </a:rPr>
              <a:t>Волковому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кладовищі</a:t>
            </a:r>
            <a:r>
              <a:rPr lang="ru-RU" sz="2800" dirty="0" smtClean="0">
                <a:latin typeface="Cambria" pitchFamily="18" charset="0"/>
              </a:rPr>
              <a:t>.</a:t>
            </a:r>
            <a:endParaRPr lang="ru-RU" sz="2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78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395" y="2448033"/>
            <a:ext cx="6349207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45" y="1797150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ln w="50800"/>
                <a:solidFill>
                  <a:prstClr val="black">
                    <a:shade val="50000"/>
                  </a:prstClr>
                </a:solidFill>
                <a:latin typeface="Cambria" pitchFamily="18" charset="0"/>
              </a:rPr>
              <a:t>Д</a:t>
            </a:r>
            <a:r>
              <a:rPr lang="uk-UA" dirty="0">
                <a:ln w="50800"/>
                <a:solidFill>
                  <a:prstClr val="black">
                    <a:shade val="50000"/>
                  </a:prstClr>
                </a:solidFill>
                <a:latin typeface="Cambria" pitchFamily="18" charset="0"/>
              </a:rPr>
              <a:t>митро Іванович Менделєєв народився </a:t>
            </a:r>
            <a:r>
              <a:rPr lang="ru-RU" dirty="0">
                <a:ln w="50800"/>
                <a:solidFill>
                  <a:prstClr val="black">
                    <a:shade val="50000"/>
                  </a:prstClr>
                </a:solidFill>
                <a:latin typeface="Cambria" pitchFamily="18" charset="0"/>
              </a:rPr>
              <a:t/>
            </a:r>
            <a:br>
              <a:rPr lang="ru-RU" dirty="0">
                <a:ln w="50800"/>
                <a:solidFill>
                  <a:prstClr val="black">
                    <a:shade val="50000"/>
                  </a:prstClr>
                </a:solidFill>
                <a:latin typeface="Cambria" pitchFamily="18" charset="0"/>
              </a:rPr>
            </a:br>
            <a:r>
              <a:rPr lang="ru-RU" dirty="0">
                <a:ln w="50800"/>
                <a:solidFill>
                  <a:prstClr val="black">
                    <a:shade val="50000"/>
                  </a:prstClr>
                </a:solidFill>
                <a:latin typeface="Cambria" pitchFamily="18" charset="0"/>
              </a:rPr>
              <a:t>27 </a:t>
            </a:r>
            <a:r>
              <a:rPr lang="ru-RU" dirty="0" err="1">
                <a:ln w="50800"/>
                <a:solidFill>
                  <a:prstClr val="black">
                    <a:shade val="50000"/>
                  </a:prstClr>
                </a:solidFill>
                <a:latin typeface="Cambria" pitchFamily="18" charset="0"/>
              </a:rPr>
              <a:t>січня</a:t>
            </a:r>
            <a:r>
              <a:rPr lang="ru-RU" dirty="0">
                <a:ln w="50800"/>
                <a:solidFill>
                  <a:prstClr val="black">
                    <a:shade val="50000"/>
                  </a:prstClr>
                </a:solidFill>
                <a:latin typeface="Cambria" pitchFamily="18" charset="0"/>
              </a:rPr>
              <a:t> 1834 року в </a:t>
            </a:r>
            <a:r>
              <a:rPr lang="ru-RU" dirty="0" err="1">
                <a:ln w="50800"/>
                <a:solidFill>
                  <a:prstClr val="black">
                    <a:shade val="50000"/>
                  </a:prstClr>
                </a:solidFill>
                <a:latin typeface="Cambria" pitchFamily="18" charset="0"/>
              </a:rPr>
              <a:t>Тобольській</a:t>
            </a:r>
            <a:r>
              <a:rPr lang="ru-RU" dirty="0">
                <a:ln w="50800"/>
                <a:solidFill>
                  <a:prstClr val="black">
                    <a:shade val="50000"/>
                  </a:prstClr>
                </a:solidFill>
                <a:latin typeface="Cambria" pitchFamily="18" charset="0"/>
              </a:rPr>
              <a:t/>
            </a:r>
            <a:br>
              <a:rPr lang="ru-RU" dirty="0">
                <a:ln w="50800"/>
                <a:solidFill>
                  <a:prstClr val="black">
                    <a:shade val="50000"/>
                  </a:prstClr>
                </a:solidFill>
                <a:latin typeface="Cambria" pitchFamily="18" charset="0"/>
              </a:rPr>
            </a:br>
            <a:r>
              <a:rPr lang="ru-RU" dirty="0" err="1">
                <a:ln w="50800"/>
                <a:solidFill>
                  <a:prstClr val="black">
                    <a:shade val="50000"/>
                  </a:prstClr>
                </a:solidFill>
                <a:latin typeface="Cambria" pitchFamily="18" charset="0"/>
              </a:rPr>
              <a:t>губернії</a:t>
            </a:r>
            <a:r>
              <a:rPr lang="ru-RU" dirty="0">
                <a:ln w="50800"/>
                <a:solidFill>
                  <a:prstClr val="black">
                    <a:shade val="50000"/>
                  </a:prstClr>
                </a:solidFill>
                <a:latin typeface="Cambria" pitchFamily="18" charset="0"/>
              </a:rPr>
              <a:t> </a:t>
            </a:r>
            <a:r>
              <a:rPr lang="ru-RU" dirty="0" err="1">
                <a:ln w="50800"/>
                <a:solidFill>
                  <a:prstClr val="black">
                    <a:shade val="50000"/>
                  </a:prstClr>
                </a:solidFill>
                <a:latin typeface="Cambria" pitchFamily="18" charset="0"/>
              </a:rPr>
              <a:t>сімнадцятою</a:t>
            </a:r>
            <a:r>
              <a:rPr lang="ru-RU" dirty="0">
                <a:ln w="50800"/>
                <a:solidFill>
                  <a:prstClr val="black">
                    <a:shade val="50000"/>
                  </a:prstClr>
                </a:solidFill>
                <a:latin typeface="Cambria" pitchFamily="18" charset="0"/>
              </a:rPr>
              <a:t> </a:t>
            </a:r>
            <a:r>
              <a:rPr lang="ru-RU" dirty="0" err="1">
                <a:ln w="50800"/>
                <a:solidFill>
                  <a:prstClr val="black">
                    <a:shade val="50000"/>
                  </a:prstClr>
                </a:solidFill>
                <a:latin typeface="Cambria" pitchFamily="18" charset="0"/>
              </a:rPr>
              <a:t>дитиною</a:t>
            </a:r>
            <a:r>
              <a:rPr lang="ru-RU" dirty="0">
                <a:ln w="50800"/>
                <a:solidFill>
                  <a:prstClr val="black">
                    <a:shade val="50000"/>
                  </a:prstClr>
                </a:solidFill>
                <a:latin typeface="Cambria" pitchFamily="18" charset="0"/>
              </a:rPr>
              <a:t> в </a:t>
            </a:r>
            <a:r>
              <a:rPr lang="ru-RU" dirty="0" err="1">
                <a:ln w="50800"/>
                <a:solidFill>
                  <a:prstClr val="black">
                    <a:shade val="50000"/>
                  </a:prstClr>
                </a:solidFill>
                <a:latin typeface="Cambria" pitchFamily="18" charset="0"/>
              </a:rPr>
              <a:t>сім′ї</a:t>
            </a:r>
            <a:r>
              <a:rPr lang="ru-RU" dirty="0">
                <a:ln w="50800"/>
                <a:solidFill>
                  <a:prstClr val="black">
                    <a:shade val="50000"/>
                  </a:prstClr>
                </a:solidFill>
                <a:latin typeface="Cambria" pitchFamily="18" charset="0"/>
              </a:rPr>
              <a:t/>
            </a:r>
            <a:br>
              <a:rPr lang="ru-RU" dirty="0">
                <a:ln w="50800"/>
                <a:solidFill>
                  <a:prstClr val="black">
                    <a:shade val="50000"/>
                  </a:prstClr>
                </a:solidFill>
                <a:latin typeface="Cambria" pitchFamily="18" charset="0"/>
              </a:rPr>
            </a:br>
            <a:r>
              <a:rPr lang="ru-RU" dirty="0" err="1">
                <a:ln w="50800"/>
                <a:solidFill>
                  <a:prstClr val="black">
                    <a:shade val="50000"/>
                  </a:prstClr>
                </a:solidFill>
                <a:latin typeface="Cambria" pitchFamily="18" charset="0"/>
              </a:rPr>
              <a:t>Івана</a:t>
            </a:r>
            <a:r>
              <a:rPr lang="ru-RU" dirty="0">
                <a:ln w="50800"/>
                <a:solidFill>
                  <a:prstClr val="black">
                    <a:shade val="50000"/>
                  </a:prstClr>
                </a:solidFill>
                <a:latin typeface="Cambria" pitchFamily="18" charset="0"/>
              </a:rPr>
              <a:t> Павловича та </a:t>
            </a:r>
            <a:r>
              <a:rPr lang="ru-RU" dirty="0" err="1">
                <a:ln w="50800"/>
                <a:solidFill>
                  <a:prstClr val="black">
                    <a:shade val="50000"/>
                  </a:prstClr>
                </a:solidFill>
                <a:latin typeface="Cambria" pitchFamily="18" charset="0"/>
              </a:rPr>
              <a:t>Марії</a:t>
            </a:r>
            <a:r>
              <a:rPr lang="ru-RU" dirty="0">
                <a:ln w="50800"/>
                <a:solidFill>
                  <a:prstClr val="black">
                    <a:shade val="50000"/>
                  </a:prstClr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ln w="50800"/>
                <a:solidFill>
                  <a:prstClr val="black">
                    <a:shade val="50000"/>
                  </a:prstClr>
                </a:solidFill>
                <a:latin typeface="Cambria" pitchFamily="18" charset="0"/>
              </a:rPr>
              <a:t>Дмитрівни</a:t>
            </a:r>
            <a:r>
              <a:rPr lang="ru-RU" dirty="0" smtClean="0">
                <a:ln w="50800"/>
                <a:solidFill>
                  <a:prstClr val="black">
                    <a:shade val="50000"/>
                  </a:prstClr>
                </a:solidFill>
                <a:latin typeface="Cambria" pitchFamily="18" charset="0"/>
              </a:rPr>
              <a:t>.</a:t>
            </a:r>
          </a:p>
          <a:p>
            <a:pPr lvl="0" algn="ctr"/>
            <a:r>
              <a:rPr lang="uk-UA" dirty="0">
                <a:ln w="50800"/>
                <a:solidFill>
                  <a:prstClr val="black">
                    <a:shade val="50000"/>
                  </a:prstClr>
                </a:solidFill>
                <a:latin typeface="Cambria" pitchFamily="18" charset="0"/>
              </a:rPr>
              <a:t>Навчався </a:t>
            </a:r>
            <a:r>
              <a:rPr lang="uk-UA" dirty="0" smtClean="0">
                <a:ln w="50800"/>
                <a:solidFill>
                  <a:prstClr val="black">
                    <a:shade val="50000"/>
                  </a:prstClr>
                </a:solidFill>
                <a:latin typeface="Cambria" pitchFamily="18" charset="0"/>
              </a:rPr>
              <a:t>в Тобольській гімназії</a:t>
            </a:r>
            <a:endParaRPr lang="uk-UA" dirty="0">
              <a:ln w="50800"/>
              <a:solidFill>
                <a:prstClr val="black">
                  <a:shade val="50000"/>
                </a:prstClr>
              </a:solidFill>
              <a:latin typeface="Cambria" pitchFamily="18" charset="0"/>
            </a:endParaRPr>
          </a:p>
          <a:p>
            <a:pPr lvl="0"/>
            <a:endParaRPr lang="ru-RU" dirty="0" smtClean="0">
              <a:ln w="50800"/>
              <a:solidFill>
                <a:prstClr val="black">
                  <a:shade val="50000"/>
                </a:prstClr>
              </a:solidFill>
              <a:latin typeface="Cambria" pitchFamily="18" charset="0"/>
            </a:endParaRPr>
          </a:p>
          <a:p>
            <a:pPr lvl="0"/>
            <a:endParaRPr lang="ru-RU" dirty="0">
              <a:ln w="50800"/>
              <a:solidFill>
                <a:prstClr val="black">
                  <a:shade val="50000"/>
                </a:prstClr>
              </a:solidFill>
              <a:latin typeface="Cambria" pitchFamily="18" charset="0"/>
            </a:endParaRPr>
          </a:p>
          <a:p>
            <a:pPr lvl="0" algn="ctr"/>
            <a:endParaRPr lang="uk-UA" sz="3600" b="1" dirty="0">
              <a:ln w="50800"/>
              <a:solidFill>
                <a:prstClr val="black">
                  <a:shade val="50000"/>
                </a:prstClr>
              </a:solidFill>
              <a:latin typeface="Constanti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96751"/>
            <a:ext cx="2612447" cy="3722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05619" y="873820"/>
            <a:ext cx="460030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Молоді </a:t>
            </a:r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роки</a:t>
            </a:r>
            <a:endParaRPr lang="ru-RU" sz="54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r="3951" b="7466"/>
          <a:stretch/>
        </p:blipFill>
        <p:spPr>
          <a:xfrm>
            <a:off x="975516" y="3501004"/>
            <a:ext cx="4221312" cy="2398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620688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uk-UA" sz="4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Батьки </a:t>
            </a:r>
            <a:r>
              <a:rPr lang="uk-UA" sz="48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Менделеєви</a:t>
            </a:r>
            <a:endParaRPr lang="ru-RU" sz="48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2160240" cy="2945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81304" y="1365889"/>
            <a:ext cx="2088232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ru-RU" b="1" kern="0" dirty="0" err="1">
                <a:latin typeface="Cambria" pitchFamily="18" charset="0"/>
              </a:rPr>
              <a:t>Марія</a:t>
            </a:r>
            <a:r>
              <a:rPr lang="ru-RU" b="1" kern="0" dirty="0">
                <a:latin typeface="Cambria" pitchFamily="18" charset="0"/>
              </a:rPr>
              <a:t> </a:t>
            </a:r>
            <a:r>
              <a:rPr lang="ru-RU" b="1" kern="0" dirty="0" err="1">
                <a:latin typeface="Cambria" pitchFamily="18" charset="0"/>
              </a:rPr>
              <a:t>Дмитрівна</a:t>
            </a:r>
            <a:r>
              <a:rPr lang="ru-RU" b="1" kern="0" dirty="0">
                <a:latin typeface="Cambria" pitchFamily="18" charset="0"/>
              </a:rPr>
              <a:t> </a:t>
            </a:r>
            <a:r>
              <a:rPr lang="ru-RU" b="1" kern="0" dirty="0" err="1">
                <a:latin typeface="Cambria" pitchFamily="18" charset="0"/>
              </a:rPr>
              <a:t>Менделєєва</a:t>
            </a:r>
            <a:r>
              <a:rPr lang="ru-RU" kern="0" dirty="0">
                <a:latin typeface="Cambria" pitchFamily="18" charset="0"/>
              </a:rPr>
              <a:t>, </a:t>
            </a:r>
            <a:r>
              <a:rPr lang="ru-RU" kern="0" dirty="0" err="1">
                <a:latin typeface="Cambria" pitchFamily="18" charset="0"/>
              </a:rPr>
              <a:t>мати</a:t>
            </a:r>
            <a:r>
              <a:rPr lang="ru-RU" kern="0" dirty="0">
                <a:latin typeface="Cambria" pitchFamily="18" charset="0"/>
              </a:rPr>
              <a:t> Д. І. </a:t>
            </a:r>
            <a:r>
              <a:rPr lang="ru-RU" kern="0" dirty="0" err="1">
                <a:latin typeface="Cambria" pitchFamily="18" charset="0"/>
              </a:rPr>
              <a:t>Менделєєва</a:t>
            </a:r>
            <a:r>
              <a:rPr lang="ru-RU" kern="0" dirty="0">
                <a:latin typeface="Cambria" pitchFamily="18" charset="0"/>
              </a:rPr>
              <a:t> походила </a:t>
            </a:r>
            <a:r>
              <a:rPr lang="ru-RU" kern="0" dirty="0" err="1">
                <a:latin typeface="Cambria" pitchFamily="18" charset="0"/>
              </a:rPr>
              <a:t>із</a:t>
            </a:r>
            <a:r>
              <a:rPr lang="ru-RU" kern="0" dirty="0">
                <a:latin typeface="Cambria" pitchFamily="18" charset="0"/>
              </a:rPr>
              <a:t> </a:t>
            </a:r>
            <a:r>
              <a:rPr lang="ru-RU" kern="0" dirty="0" err="1">
                <a:latin typeface="Cambria" pitchFamily="18" charset="0"/>
              </a:rPr>
              <a:t>старовинного</a:t>
            </a:r>
            <a:r>
              <a:rPr lang="ru-RU" kern="0" dirty="0">
                <a:latin typeface="Cambria" pitchFamily="18" charset="0"/>
              </a:rPr>
              <a:t> роду </a:t>
            </a:r>
            <a:r>
              <a:rPr lang="ru-RU" kern="0" dirty="0" err="1">
                <a:latin typeface="Cambria" pitchFamily="18" charset="0"/>
              </a:rPr>
              <a:t>сибірських</a:t>
            </a:r>
            <a:r>
              <a:rPr lang="ru-RU" kern="0" dirty="0">
                <a:latin typeface="Cambria" pitchFamily="18" charset="0"/>
              </a:rPr>
              <a:t> </a:t>
            </a:r>
            <a:r>
              <a:rPr lang="ru-RU" kern="0" dirty="0" err="1">
                <a:latin typeface="Cambria" pitchFamily="18" charset="0"/>
              </a:rPr>
              <a:t>купців</a:t>
            </a:r>
            <a:r>
              <a:rPr lang="ru-RU" kern="0" dirty="0">
                <a:latin typeface="Cambria" pitchFamily="18" charset="0"/>
              </a:rPr>
              <a:t> і </a:t>
            </a:r>
            <a:r>
              <a:rPr lang="ru-RU" kern="0" dirty="0" err="1">
                <a:latin typeface="Cambria" pitchFamily="18" charset="0"/>
              </a:rPr>
              <a:t>промисловців</a:t>
            </a:r>
            <a:r>
              <a:rPr lang="ru-RU" kern="0" dirty="0">
                <a:latin typeface="Cambria" pitchFamily="18" charset="0"/>
              </a:rPr>
              <a:t>.  </a:t>
            </a:r>
            <a:r>
              <a:rPr lang="ru-RU" kern="0" dirty="0" err="1" smtClean="0">
                <a:latin typeface="Cambria" pitchFamily="18" charset="0"/>
              </a:rPr>
              <a:t>Ця</a:t>
            </a:r>
            <a:r>
              <a:rPr lang="ru-RU" kern="0" dirty="0" smtClean="0">
                <a:latin typeface="Cambria" pitchFamily="18" charset="0"/>
              </a:rPr>
              <a:t> </a:t>
            </a:r>
            <a:r>
              <a:rPr lang="ru-RU" kern="0" dirty="0" err="1">
                <a:latin typeface="Cambria" pitchFamily="18" charset="0"/>
              </a:rPr>
              <a:t>розумна</a:t>
            </a:r>
            <a:r>
              <a:rPr lang="ru-RU" kern="0" dirty="0">
                <a:latin typeface="Cambria" pitchFamily="18" charset="0"/>
              </a:rPr>
              <a:t> і </a:t>
            </a:r>
            <a:r>
              <a:rPr lang="ru-RU" kern="0" dirty="0" err="1">
                <a:latin typeface="Cambria" pitchFamily="18" charset="0"/>
              </a:rPr>
              <a:t>енергійна</a:t>
            </a:r>
            <a:r>
              <a:rPr lang="ru-RU" kern="0" dirty="0">
                <a:latin typeface="Cambria" pitchFamily="18" charset="0"/>
              </a:rPr>
              <a:t> </a:t>
            </a:r>
            <a:r>
              <a:rPr lang="ru-RU" kern="0" dirty="0" err="1">
                <a:latin typeface="Cambria" pitchFamily="18" charset="0"/>
              </a:rPr>
              <a:t>жінка</a:t>
            </a:r>
            <a:r>
              <a:rPr lang="ru-RU" kern="0" dirty="0">
                <a:latin typeface="Cambria" pitchFamily="18" charset="0"/>
              </a:rPr>
              <a:t> </a:t>
            </a:r>
            <a:r>
              <a:rPr lang="ru-RU" kern="0" dirty="0" err="1">
                <a:latin typeface="Cambria" pitchFamily="18" charset="0"/>
              </a:rPr>
              <a:t>зіграла</a:t>
            </a:r>
            <a:r>
              <a:rPr lang="ru-RU" kern="0" dirty="0">
                <a:latin typeface="Cambria" pitchFamily="18" charset="0"/>
              </a:rPr>
              <a:t> </a:t>
            </a:r>
            <a:r>
              <a:rPr lang="ru-RU" kern="0" dirty="0" err="1">
                <a:latin typeface="Cambria" pitchFamily="18" charset="0"/>
              </a:rPr>
              <a:t>особливу</a:t>
            </a:r>
            <a:r>
              <a:rPr lang="ru-RU" kern="0" dirty="0">
                <a:latin typeface="Cambria" pitchFamily="18" charset="0"/>
              </a:rPr>
              <a:t> роль в </a:t>
            </a:r>
            <a:r>
              <a:rPr lang="ru-RU" kern="0" dirty="0" err="1">
                <a:latin typeface="Cambria" pitchFamily="18" charset="0"/>
              </a:rPr>
              <a:t>житті</a:t>
            </a:r>
            <a:r>
              <a:rPr lang="ru-RU" kern="0" dirty="0">
                <a:latin typeface="Cambria" pitchFamily="18" charset="0"/>
              </a:rPr>
              <a:t> </a:t>
            </a:r>
            <a:r>
              <a:rPr lang="ru-RU" kern="0" dirty="0" err="1">
                <a:latin typeface="Cambria" pitchFamily="18" charset="0"/>
              </a:rPr>
              <a:t>сім'ї</a:t>
            </a:r>
            <a:r>
              <a:rPr lang="ru-RU" kern="0" dirty="0">
                <a:latin typeface="Cambria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4236885"/>
            <a:ext cx="360040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ru-RU" kern="0" dirty="0" smtClean="0">
                <a:latin typeface="Cambria" pitchFamily="18" charset="0"/>
              </a:rPr>
              <a:t>Через </a:t>
            </a:r>
            <a:r>
              <a:rPr lang="ru-RU" kern="0" dirty="0" err="1" smtClean="0">
                <a:latin typeface="Cambria" pitchFamily="18" charset="0"/>
              </a:rPr>
              <a:t>обмеження</a:t>
            </a:r>
            <a:r>
              <a:rPr lang="ru-RU" kern="0" dirty="0" smtClean="0">
                <a:latin typeface="Cambria" pitchFamily="18" charset="0"/>
              </a:rPr>
              <a:t> </a:t>
            </a:r>
            <a:r>
              <a:rPr lang="ru-RU" kern="0" dirty="0" err="1" smtClean="0">
                <a:latin typeface="Cambria" pitchFamily="18" charset="0"/>
              </a:rPr>
              <a:t>матеріального</a:t>
            </a:r>
            <a:r>
              <a:rPr lang="ru-RU" kern="0" dirty="0" smtClean="0">
                <a:latin typeface="Cambria" pitchFamily="18" charset="0"/>
              </a:rPr>
              <a:t> </a:t>
            </a:r>
            <a:r>
              <a:rPr lang="ru-RU" kern="0" dirty="0" err="1">
                <a:latin typeface="Cambria" pitchFamily="18" charset="0"/>
              </a:rPr>
              <a:t>положення</a:t>
            </a:r>
            <a:r>
              <a:rPr lang="ru-RU" kern="0" dirty="0">
                <a:latin typeface="Cambria" pitchFamily="18" charset="0"/>
              </a:rPr>
              <a:t> </a:t>
            </a:r>
            <a:r>
              <a:rPr lang="ru-RU" kern="0" dirty="0" err="1">
                <a:latin typeface="Cambria" pitchFamily="18" charset="0"/>
              </a:rPr>
              <a:t>Менделєєви</a:t>
            </a:r>
            <a:r>
              <a:rPr lang="ru-RU" kern="0" dirty="0">
                <a:latin typeface="Cambria" pitchFamily="18" charset="0"/>
              </a:rPr>
              <a:t> </a:t>
            </a:r>
            <a:r>
              <a:rPr lang="ru-RU" kern="0" dirty="0" err="1">
                <a:latin typeface="Cambria" pitchFamily="18" charset="0"/>
              </a:rPr>
              <a:t>переїхали</a:t>
            </a:r>
            <a:r>
              <a:rPr lang="ru-RU" kern="0" dirty="0">
                <a:latin typeface="Cambria" pitchFamily="18" charset="0"/>
              </a:rPr>
              <a:t> в село </a:t>
            </a:r>
            <a:r>
              <a:rPr lang="ru-RU" kern="0" dirty="0" err="1">
                <a:latin typeface="Cambria" pitchFamily="18" charset="0"/>
              </a:rPr>
              <a:t>Аремзянськоє</a:t>
            </a:r>
            <a:r>
              <a:rPr lang="ru-RU" kern="0" dirty="0">
                <a:latin typeface="Cambria" pitchFamily="18" charset="0"/>
              </a:rPr>
              <a:t>, де </a:t>
            </a:r>
            <a:r>
              <a:rPr lang="ru-RU" kern="0" dirty="0" err="1">
                <a:latin typeface="Cambria" pitchFamily="18" charset="0"/>
              </a:rPr>
              <a:t>знаходилася</a:t>
            </a:r>
            <a:r>
              <a:rPr lang="ru-RU" kern="0" dirty="0">
                <a:latin typeface="Cambria" pitchFamily="18" charset="0"/>
              </a:rPr>
              <a:t> невелика </a:t>
            </a:r>
            <a:r>
              <a:rPr lang="ru-RU" kern="0" dirty="0" err="1">
                <a:latin typeface="Cambria" pitchFamily="18" charset="0"/>
              </a:rPr>
              <a:t>скляна</a:t>
            </a:r>
            <a:r>
              <a:rPr lang="ru-RU" kern="0" dirty="0">
                <a:latin typeface="Cambria" pitchFamily="18" charset="0"/>
              </a:rPr>
              <a:t> фабрика брата </a:t>
            </a:r>
            <a:r>
              <a:rPr lang="ru-RU" kern="0" dirty="0" err="1">
                <a:latin typeface="Cambria" pitchFamily="18" charset="0"/>
              </a:rPr>
              <a:t>Марії</a:t>
            </a:r>
            <a:r>
              <a:rPr lang="ru-RU" kern="0" dirty="0">
                <a:latin typeface="Cambria" pitchFamily="18" charset="0"/>
              </a:rPr>
              <a:t> </a:t>
            </a:r>
            <a:r>
              <a:rPr lang="ru-RU" kern="0" dirty="0" err="1">
                <a:latin typeface="Cambria" pitchFamily="18" charset="0"/>
              </a:rPr>
              <a:t>Дмитрівни</a:t>
            </a:r>
            <a:r>
              <a:rPr lang="ru-RU" kern="0" dirty="0">
                <a:latin typeface="Cambria" pitchFamily="18" charset="0"/>
              </a:rPr>
              <a:t> Василя </a:t>
            </a:r>
            <a:r>
              <a:rPr lang="ru-RU" kern="0" dirty="0" err="1">
                <a:latin typeface="Cambria" pitchFamily="18" charset="0"/>
              </a:rPr>
              <a:t>Дмитровича</a:t>
            </a:r>
            <a:r>
              <a:rPr lang="ru-RU" kern="0" dirty="0">
                <a:latin typeface="Cambria" pitchFamily="18" charset="0"/>
              </a:rPr>
              <a:t> </a:t>
            </a:r>
            <a:r>
              <a:rPr lang="ru-RU" kern="0" dirty="0" err="1">
                <a:latin typeface="Cambria" pitchFamily="18" charset="0"/>
              </a:rPr>
              <a:t>Корнільева</a:t>
            </a:r>
            <a:r>
              <a:rPr lang="ru-RU" kern="0" dirty="0">
                <a:latin typeface="Cambria" pitchFamily="18" charset="0"/>
              </a:rPr>
              <a:t>. М. Д. </a:t>
            </a:r>
            <a:r>
              <a:rPr lang="ru-RU" kern="0" dirty="0" err="1">
                <a:latin typeface="Cambria" pitchFamily="18" charset="0"/>
              </a:rPr>
              <a:t>Менделєєва</a:t>
            </a:r>
            <a:r>
              <a:rPr lang="ru-RU" kern="0" dirty="0">
                <a:latin typeface="Cambria" pitchFamily="18" charset="0"/>
              </a:rPr>
              <a:t> </a:t>
            </a:r>
            <a:r>
              <a:rPr lang="ru-RU" kern="0" dirty="0" err="1">
                <a:latin typeface="Cambria" pitchFamily="18" charset="0"/>
              </a:rPr>
              <a:t>отримала</a:t>
            </a:r>
            <a:r>
              <a:rPr lang="ru-RU" kern="0" dirty="0">
                <a:latin typeface="Cambria" pitchFamily="18" charset="0"/>
              </a:rPr>
              <a:t> право на </a:t>
            </a:r>
            <a:r>
              <a:rPr lang="ru-RU" kern="0" dirty="0" err="1">
                <a:latin typeface="Cambria" pitchFamily="18" charset="0"/>
              </a:rPr>
              <a:t>управління</a:t>
            </a:r>
            <a:r>
              <a:rPr lang="ru-RU" kern="0" dirty="0">
                <a:latin typeface="Cambria" pitchFamily="18" charset="0"/>
              </a:rPr>
              <a:t> фабрикою.</a:t>
            </a:r>
            <a:endParaRPr lang="ru-RU" kern="0" dirty="0">
              <a:latin typeface="Cambr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600" y="1319046"/>
            <a:ext cx="2105217" cy="28954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69534" y="1310333"/>
            <a:ext cx="1612065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uk-UA" b="1" kern="0" dirty="0">
                <a:latin typeface="Cambria" pitchFamily="18" charset="0"/>
              </a:rPr>
              <a:t>Іван Павлович Менделєєв</a:t>
            </a:r>
            <a:r>
              <a:rPr lang="uk-UA" kern="0" dirty="0">
                <a:latin typeface="Cambria" pitchFamily="18" charset="0"/>
              </a:rPr>
              <a:t> — батько Д. І. Менделєєва, закінчивши в 1804 році духовне училище, поступив на філологічне відділення  </a:t>
            </a:r>
            <a:r>
              <a:rPr lang="uk-UA" kern="0" dirty="0" smtClean="0">
                <a:latin typeface="Cambria" pitchFamily="18" charset="0"/>
              </a:rPr>
              <a:t>в</a:t>
            </a:r>
            <a:endParaRPr lang="ru-RU" b="1" kern="0" dirty="0"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5601" y="4278485"/>
            <a:ext cx="381642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kern="0" dirty="0">
                <a:latin typeface="Cambria" pitchFamily="18" charset="0"/>
              </a:rPr>
              <a:t>Санкт-Петербурзі Головного педагогічного інституту. Закінчивши його в числі кращих студентів в 1807 році, Іван Павлович був визначений «вчителем філософії, витончених мистецтв і політичної економії» до Тобольська</a:t>
            </a:r>
            <a:r>
              <a:rPr lang="ru-RU" b="1" kern="0" dirty="0">
                <a:latin typeface="Arial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42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692696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uk-UA" sz="4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Життєвий шлях</a:t>
            </a:r>
            <a:endParaRPr lang="ru-RU" sz="48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3138" y="1564860"/>
            <a:ext cx="391844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Cambria" pitchFamily="18" charset="0"/>
              </a:rPr>
              <a:t>Після гімназії, </a:t>
            </a:r>
            <a:r>
              <a:rPr lang="uk-UA" dirty="0" err="1" smtClean="0">
                <a:latin typeface="Cambria" pitchFamily="18" charset="0"/>
              </a:rPr>
              <a:t>Менделеєв</a:t>
            </a:r>
            <a:r>
              <a:rPr lang="uk-UA" dirty="0" smtClean="0">
                <a:latin typeface="Cambria" pitchFamily="18" charset="0"/>
              </a:rPr>
              <a:t> продовжує навчання в </a:t>
            </a:r>
            <a:r>
              <a:rPr lang="uk-UA" dirty="0" err="1" smtClean="0">
                <a:latin typeface="Cambria" pitchFamily="18" charset="0"/>
              </a:rPr>
              <a:t>Петербурзьому</a:t>
            </a:r>
            <a:r>
              <a:rPr lang="uk-UA" dirty="0" smtClean="0">
                <a:latin typeface="Cambria" pitchFamily="18" charset="0"/>
              </a:rPr>
              <a:t> університеті, де робить великі успіхи і заслуговує любов та повагу однокурсників та вчителів. </a:t>
            </a:r>
            <a:r>
              <a:rPr lang="ru-RU" dirty="0">
                <a:latin typeface="Cambria" pitchFamily="18" charset="0"/>
              </a:rPr>
              <a:t>В 1861 </a:t>
            </a:r>
            <a:r>
              <a:rPr lang="ru-RU" dirty="0" err="1">
                <a:latin typeface="Cambria" pitchFamily="18" charset="0"/>
              </a:rPr>
              <a:t>році</a:t>
            </a:r>
            <a:r>
              <a:rPr lang="ru-RU" dirty="0">
                <a:latin typeface="Cambria" pitchFamily="18" charset="0"/>
              </a:rPr>
              <a:t> Д. І. </a:t>
            </a:r>
            <a:r>
              <a:rPr lang="ru-RU" dirty="0" err="1">
                <a:latin typeface="Cambria" pitchFamily="18" charset="0"/>
              </a:rPr>
              <a:t>Менделєєв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повертається</a:t>
            </a:r>
            <a:r>
              <a:rPr lang="ru-RU" dirty="0">
                <a:latin typeface="Cambria" pitchFamily="18" charset="0"/>
              </a:rPr>
              <a:t> до </a:t>
            </a:r>
            <a:r>
              <a:rPr lang="ru-RU" dirty="0" err="1">
                <a:latin typeface="Cambria" pitchFamily="18" charset="0"/>
              </a:rPr>
              <a:t>Петербургського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університету</a:t>
            </a:r>
            <a:r>
              <a:rPr lang="ru-RU" dirty="0">
                <a:latin typeface="Cambria" pitchFamily="18" charset="0"/>
              </a:rPr>
              <a:t> на кафедру </a:t>
            </a:r>
            <a:r>
              <a:rPr lang="ru-RU" dirty="0" err="1">
                <a:latin typeface="Cambria" pitchFamily="18" charset="0"/>
              </a:rPr>
              <a:t>органічної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хімії</a:t>
            </a:r>
            <a:r>
              <a:rPr lang="ru-RU" dirty="0">
                <a:latin typeface="Cambria" pitchFamily="18" charset="0"/>
              </a:rPr>
              <a:t>,  </a:t>
            </a:r>
            <a:r>
              <a:rPr lang="ru-RU" dirty="0" err="1">
                <a:latin typeface="Cambria" pitchFamily="18" charset="0"/>
              </a:rPr>
              <a:t>пише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знаменитий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підручник</a:t>
            </a:r>
            <a:r>
              <a:rPr lang="ru-RU" dirty="0">
                <a:latin typeface="Cambria" pitchFamily="18" charset="0"/>
              </a:rPr>
              <a:t> «Органическая химия», </a:t>
            </a:r>
            <a:r>
              <a:rPr lang="ru-RU" dirty="0" err="1">
                <a:latin typeface="Cambria" pitchFamily="18" charset="0"/>
              </a:rPr>
              <a:t>викладає</a:t>
            </a:r>
            <a:r>
              <a:rPr lang="ru-RU" dirty="0">
                <a:latin typeface="Cambria" pitchFamily="18" charset="0"/>
              </a:rPr>
              <a:t> у 2-му </a:t>
            </a:r>
            <a:r>
              <a:rPr lang="ru-RU" dirty="0" err="1">
                <a:latin typeface="Cambria" pitchFamily="18" charset="0"/>
              </a:rPr>
              <a:t>кадетському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корпусі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Військово-інженерному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училищі</a:t>
            </a:r>
            <a:r>
              <a:rPr lang="ru-RU" dirty="0">
                <a:latin typeface="Cambria" pitchFamily="18" charset="0"/>
              </a:rPr>
              <a:t> та в </a:t>
            </a:r>
            <a:r>
              <a:rPr lang="ru-RU" dirty="0" err="1">
                <a:latin typeface="Cambria" pitchFamily="18" charset="0"/>
              </a:rPr>
              <a:t>Військово-інженерній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академії</a:t>
            </a:r>
            <a:r>
              <a:rPr lang="ru-RU" dirty="0" smtClean="0">
                <a:latin typeface="Cambria" pitchFamily="18" charset="0"/>
              </a:rPr>
              <a:t>. </a:t>
            </a:r>
          </a:p>
          <a:p>
            <a:r>
              <a:rPr lang="uk-UA" sz="1600" dirty="0">
                <a:latin typeface="Cambria" pitchFamily="18" charset="0"/>
              </a:rPr>
              <a:t> </a:t>
            </a:r>
            <a:r>
              <a:rPr lang="uk-UA" sz="1600" dirty="0" smtClean="0">
                <a:latin typeface="Cambria" pitchFamily="18" charset="0"/>
              </a:rPr>
              <a:t>        </a:t>
            </a:r>
            <a:r>
              <a:rPr lang="uk-UA" sz="1600" kern="0" dirty="0">
                <a:latin typeface="Cambria" pitchFamily="18" charset="0"/>
              </a:rPr>
              <a:t> 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64860"/>
            <a:ext cx="3998646" cy="3773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103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329" y="908720"/>
            <a:ext cx="322167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3605" y="908720"/>
            <a:ext cx="463048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ambria" pitchFamily="18" charset="0"/>
              </a:rPr>
              <a:t>У 1869 </a:t>
            </a:r>
            <a:r>
              <a:rPr lang="ru-RU" dirty="0" err="1">
                <a:latin typeface="Cambria" pitchFamily="18" charset="0"/>
              </a:rPr>
              <a:t>році</a:t>
            </a:r>
            <a:r>
              <a:rPr lang="ru-RU" dirty="0">
                <a:latin typeface="Cambria" pitchFamily="18" charset="0"/>
              </a:rPr>
              <a:t> Д. І. </a:t>
            </a:r>
            <a:r>
              <a:rPr lang="ru-RU" dirty="0" err="1">
                <a:latin typeface="Cambria" pitchFamily="18" charset="0"/>
              </a:rPr>
              <a:t>Менделєєв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знайомить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хіміків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із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статтею</a:t>
            </a:r>
            <a:r>
              <a:rPr lang="ru-RU" dirty="0">
                <a:latin typeface="Cambria" pitchFamily="18" charset="0"/>
              </a:rPr>
              <a:t> «</a:t>
            </a:r>
            <a:r>
              <a:rPr lang="ru-RU" dirty="0" err="1">
                <a:latin typeface="Cambria" pitchFamily="18" charset="0"/>
              </a:rPr>
              <a:t>Досвід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системи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елементів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заснованої</a:t>
            </a:r>
            <a:r>
              <a:rPr lang="ru-RU" dirty="0">
                <a:latin typeface="Cambria" pitchFamily="18" charset="0"/>
              </a:rPr>
              <a:t> на </a:t>
            </a:r>
            <a:r>
              <a:rPr lang="ru-RU" dirty="0" err="1">
                <a:latin typeface="Cambria" pitchFamily="18" charset="0"/>
              </a:rPr>
              <a:t>їх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атомній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вазі</a:t>
            </a:r>
            <a:r>
              <a:rPr lang="ru-RU" dirty="0">
                <a:latin typeface="Cambria" pitchFamily="18" charset="0"/>
              </a:rPr>
              <a:t> і </a:t>
            </a:r>
            <a:r>
              <a:rPr lang="ru-RU" dirty="0" err="1">
                <a:latin typeface="Cambria" pitchFamily="18" charset="0"/>
              </a:rPr>
              <a:t>хімічній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схожості</a:t>
            </a:r>
            <a:r>
              <a:rPr lang="ru-RU" dirty="0">
                <a:latin typeface="Cambria" pitchFamily="18" charset="0"/>
              </a:rPr>
              <a:t>» і </a:t>
            </a:r>
            <a:r>
              <a:rPr lang="ru-RU" dirty="0" err="1">
                <a:latin typeface="Cambria" pitchFamily="18" charset="0"/>
              </a:rPr>
              <a:t>докладає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цю</a:t>
            </a:r>
            <a:r>
              <a:rPr lang="ru-RU" dirty="0">
                <a:latin typeface="Cambria" pitchFamily="18" charset="0"/>
              </a:rPr>
              <a:t> роботу на </a:t>
            </a:r>
            <a:r>
              <a:rPr lang="ru-RU" dirty="0" err="1">
                <a:latin typeface="Cambria" pitchFamily="18" charset="0"/>
              </a:rPr>
              <a:t>засіданні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тільки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що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створеного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Російського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хімічного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суспільства</a:t>
            </a:r>
            <a:r>
              <a:rPr lang="ru-RU" dirty="0">
                <a:latin typeface="Cambria" pitchFamily="18" charset="0"/>
              </a:rPr>
              <a:t>. </a:t>
            </a:r>
            <a:r>
              <a:rPr lang="ru-RU" dirty="0" err="1">
                <a:latin typeface="Cambria" pitchFamily="18" charset="0"/>
              </a:rPr>
              <a:t>Після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подальшого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доопрацювання</a:t>
            </a:r>
            <a:r>
              <a:rPr lang="ru-RU" dirty="0">
                <a:latin typeface="Cambria" pitchFamily="18" charset="0"/>
              </a:rPr>
              <a:t> в 1871 </a:t>
            </a:r>
            <a:r>
              <a:rPr lang="ru-RU" dirty="0" err="1">
                <a:latin typeface="Cambria" pitchFamily="18" charset="0"/>
              </a:rPr>
              <a:t>році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з'явилася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його</a:t>
            </a:r>
            <a:r>
              <a:rPr lang="ru-RU" dirty="0">
                <a:latin typeface="Cambria" pitchFamily="18" charset="0"/>
              </a:rPr>
              <a:t> знаменита </a:t>
            </a:r>
            <a:r>
              <a:rPr lang="ru-RU" dirty="0" err="1">
                <a:latin typeface="Cambria" pitchFamily="18" charset="0"/>
              </a:rPr>
              <a:t>стаття</a:t>
            </a:r>
            <a:r>
              <a:rPr lang="ru-RU" dirty="0">
                <a:latin typeface="Cambria" pitchFamily="18" charset="0"/>
              </a:rPr>
              <a:t> «</a:t>
            </a:r>
            <a:r>
              <a:rPr lang="ru-RU" dirty="0" err="1">
                <a:latin typeface="Cambria" pitchFamily="18" charset="0"/>
              </a:rPr>
              <a:t>Періодичний</a:t>
            </a:r>
            <a:r>
              <a:rPr lang="ru-RU" dirty="0">
                <a:latin typeface="Cambria" pitchFamily="18" charset="0"/>
              </a:rPr>
              <a:t> закон для </a:t>
            </a:r>
            <a:r>
              <a:rPr lang="ru-RU" dirty="0" err="1">
                <a:latin typeface="Cambria" pitchFamily="18" charset="0"/>
              </a:rPr>
              <a:t>хімічних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елементів</a:t>
            </a:r>
            <a:r>
              <a:rPr lang="ru-RU" dirty="0" smtClean="0">
                <a:latin typeface="Cambria" pitchFamily="18" charset="0"/>
              </a:rPr>
              <a:t>»</a:t>
            </a:r>
          </a:p>
          <a:p>
            <a:pPr algn="ctr"/>
            <a:r>
              <a:rPr lang="ru-RU" dirty="0" err="1" smtClean="0">
                <a:latin typeface="Cambria" pitchFamily="18" charset="0"/>
              </a:rPr>
              <a:t>Всі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хто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працювали</a:t>
            </a:r>
            <a:r>
              <a:rPr lang="ru-RU" dirty="0">
                <a:latin typeface="Cambria" pitchFamily="18" charset="0"/>
              </a:rPr>
              <a:t> з </a:t>
            </a:r>
            <a:r>
              <a:rPr lang="ru-RU" dirty="0" err="1">
                <a:latin typeface="Cambria" pitchFamily="18" charset="0"/>
              </a:rPr>
              <a:t>Дмитром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Івановичем</a:t>
            </a:r>
            <a:r>
              <a:rPr lang="ru-RU" dirty="0">
                <a:latin typeface="Cambria" pitchFamily="18" charset="0"/>
              </a:rPr>
              <a:t>, в один голос </a:t>
            </a:r>
            <a:r>
              <a:rPr lang="ru-RU" dirty="0" err="1">
                <a:latin typeface="Cambria" pitchFamily="18" charset="0"/>
              </a:rPr>
              <a:t>стверджували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що</a:t>
            </a:r>
            <a:r>
              <a:rPr lang="ru-RU" dirty="0">
                <a:latin typeface="Cambria" pitchFamily="18" charset="0"/>
              </a:rPr>
              <a:t>, не </a:t>
            </a:r>
            <a:r>
              <a:rPr lang="ru-RU" dirty="0" err="1">
                <a:latin typeface="Cambria" pitchFamily="18" charset="0"/>
              </a:rPr>
              <a:t>дивлячись</a:t>
            </a:r>
            <a:r>
              <a:rPr lang="ru-RU" dirty="0">
                <a:latin typeface="Cambria" pitchFamily="18" charset="0"/>
              </a:rPr>
              <a:t> на </a:t>
            </a:r>
            <a:r>
              <a:rPr lang="ru-RU" dirty="0" err="1">
                <a:latin typeface="Cambria" pitchFamily="18" charset="0"/>
              </a:rPr>
              <a:t>круту</a:t>
            </a:r>
            <a:r>
              <a:rPr lang="ru-RU" dirty="0">
                <a:latin typeface="Cambria" pitchFamily="18" charset="0"/>
              </a:rPr>
              <a:t>  і </a:t>
            </a:r>
            <a:r>
              <a:rPr lang="ru-RU" dirty="0" err="1">
                <a:latin typeface="Cambria" pitchFamily="18" charset="0"/>
              </a:rPr>
              <a:t>важку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вдачу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Менделєєва</a:t>
            </a:r>
            <a:r>
              <a:rPr lang="ru-RU" dirty="0">
                <a:latin typeface="Cambria" pitchFamily="18" charset="0"/>
              </a:rPr>
              <a:t> любили, </a:t>
            </a:r>
            <a:r>
              <a:rPr lang="ru-RU" dirty="0" err="1">
                <a:latin typeface="Cambria" pitchFamily="18" charset="0"/>
              </a:rPr>
              <a:t>бо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він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будував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свої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стосунки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із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співробітниками</a:t>
            </a:r>
            <a:r>
              <a:rPr lang="ru-RU" dirty="0">
                <a:latin typeface="Cambria" pitchFamily="18" charset="0"/>
              </a:rPr>
              <a:t> на </a:t>
            </a:r>
            <a:r>
              <a:rPr lang="ru-RU" dirty="0" err="1">
                <a:latin typeface="Cambria" pitchFamily="18" charset="0"/>
              </a:rPr>
              <a:t>основі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їх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ділових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якостей</a:t>
            </a:r>
            <a:r>
              <a:rPr lang="ru-RU" dirty="0">
                <a:latin typeface="Cambria" pitchFamily="18" charset="0"/>
              </a:rPr>
              <a:t> і </a:t>
            </a:r>
            <a:r>
              <a:rPr lang="ru-RU" dirty="0" err="1">
                <a:latin typeface="Cambria" pitchFamily="18" charset="0"/>
              </a:rPr>
              <a:t>цінував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таланти</a:t>
            </a:r>
            <a:r>
              <a:rPr lang="ru-RU" dirty="0">
                <a:latin typeface="Cambria" pitchFamily="18" charset="0"/>
              </a:rPr>
              <a:t> та </a:t>
            </a:r>
            <a:r>
              <a:rPr lang="ru-RU" dirty="0" err="1">
                <a:latin typeface="Cambria" pitchFamily="18" charset="0"/>
              </a:rPr>
              <a:t>працьовитість</a:t>
            </a:r>
            <a:r>
              <a:rPr lang="ru-RU" dirty="0">
                <a:latin typeface="Cambria" pitchFamily="18" charset="0"/>
              </a:rPr>
              <a:t> людей.</a:t>
            </a:r>
          </a:p>
          <a:p>
            <a:pPr algn="ctr"/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6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8050" y="480313"/>
            <a:ext cx="489366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Cambria" pitchFamily="18" charset="0"/>
              </a:rPr>
              <a:t>Внесення в науку</a:t>
            </a:r>
          </a:p>
          <a:p>
            <a:endParaRPr lang="ru-RU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96" y="1052736"/>
            <a:ext cx="7407771" cy="4824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3358" y="5731515"/>
            <a:ext cx="8031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Cambria" pitchFamily="18" charset="0"/>
              </a:rPr>
              <a:t>Безумовно, найважливішим винаходом </a:t>
            </a:r>
            <a:r>
              <a:rPr lang="uk-UA" b="1" dirty="0" err="1">
                <a:latin typeface="Cambria" pitchFamily="18" charset="0"/>
              </a:rPr>
              <a:t>Менделеєва</a:t>
            </a:r>
            <a:r>
              <a:rPr lang="uk-UA" b="1" dirty="0">
                <a:latin typeface="Cambria" pitchFamily="18" charset="0"/>
              </a:rPr>
              <a:t> є «Періодична таблиця </a:t>
            </a:r>
            <a:r>
              <a:rPr lang="uk-UA" b="1" dirty="0" err="1">
                <a:latin typeface="Cambria" pitchFamily="18" charset="0"/>
              </a:rPr>
              <a:t>Менделеєва</a:t>
            </a:r>
            <a:r>
              <a:rPr lang="uk-UA" b="1" dirty="0">
                <a:latin typeface="Cambria" pitchFamily="18" charset="0"/>
              </a:rPr>
              <a:t>», </a:t>
            </a:r>
            <a:r>
              <a:rPr lang="ru-RU" b="1" dirty="0">
                <a:latin typeface="Cambria" pitchFamily="18" charset="0"/>
              </a:rPr>
              <a:t>1869. </a:t>
            </a:r>
            <a:r>
              <a:rPr lang="ru-RU" b="1" dirty="0" smtClean="0">
                <a:latin typeface="Cambria" pitchFamily="18" charset="0"/>
              </a:rPr>
              <a:t>та «</a:t>
            </a:r>
            <a:r>
              <a:rPr lang="ru-RU" b="1" dirty="0" err="1" smtClean="0">
                <a:latin typeface="Cambria" pitchFamily="18" charset="0"/>
              </a:rPr>
              <a:t>Періодичний</a:t>
            </a:r>
            <a:r>
              <a:rPr lang="ru-RU" b="1" dirty="0" smtClean="0">
                <a:latin typeface="Cambria" pitchFamily="18" charset="0"/>
              </a:rPr>
              <a:t> закон </a:t>
            </a:r>
            <a:r>
              <a:rPr lang="ru-RU" b="1" dirty="0" err="1" smtClean="0">
                <a:latin typeface="Cambria" pitchFamily="18" charset="0"/>
              </a:rPr>
              <a:t>Менделеєва</a:t>
            </a:r>
            <a:r>
              <a:rPr lang="ru-RU" b="1" dirty="0" smtClean="0">
                <a:latin typeface="Cambria" pitchFamily="18" charset="0"/>
              </a:rPr>
              <a:t>»</a:t>
            </a:r>
            <a:endParaRPr lang="ru-RU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86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773" y="1057213"/>
            <a:ext cx="4068566" cy="4726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052736"/>
            <a:ext cx="3096344" cy="4896544"/>
          </a:xfrm>
        </p:spPr>
        <p:txBody>
          <a:bodyPr>
            <a:normAutofit lnSpcReduction="10000"/>
          </a:bodyPr>
          <a:lstStyle/>
          <a:p>
            <a:pPr lvl="0" algn="ctr">
              <a:spcBef>
                <a:spcPts val="0"/>
              </a:spcBef>
            </a:pPr>
            <a:r>
              <a:rPr lang="uk-UA" sz="3200" dirty="0">
                <a:ln w="900" cmpd="sng">
                  <a:solidFill>
                    <a:srgbClr val="A5B592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A5B592">
                      <a:satMod val="190000"/>
                      <a:tint val="100000"/>
                      <a:alpha val="74000"/>
                    </a:srgbClr>
                  </a:innerShdw>
                </a:effectLst>
                <a:latin typeface="Cambria" pitchFamily="18" charset="0"/>
              </a:rPr>
              <a:t>Д. І. Менделєєв створив унікальні терези.</a:t>
            </a:r>
            <a:br>
              <a:rPr lang="uk-UA" sz="3200" dirty="0">
                <a:ln w="900" cmpd="sng">
                  <a:solidFill>
                    <a:srgbClr val="A5B592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A5B592">
                      <a:satMod val="190000"/>
                      <a:tint val="100000"/>
                      <a:alpha val="74000"/>
                    </a:srgbClr>
                  </a:innerShdw>
                </a:effectLst>
                <a:latin typeface="Cambria" pitchFamily="18" charset="0"/>
              </a:rPr>
            </a:br>
            <a:r>
              <a:rPr lang="uk-UA" sz="3200" dirty="0">
                <a:ln w="900" cmpd="sng">
                  <a:solidFill>
                    <a:srgbClr val="A5B592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A5B592">
                      <a:satMod val="190000"/>
                      <a:tint val="100000"/>
                      <a:alpha val="74000"/>
                    </a:srgbClr>
                  </a:innerShdw>
                </a:effectLst>
                <a:latin typeface="Cambria" pitchFamily="18" charset="0"/>
              </a:rPr>
              <a:t>Він був головою російської палати </a:t>
            </a:r>
            <a:br>
              <a:rPr lang="uk-UA" sz="3200" dirty="0">
                <a:ln w="900" cmpd="sng">
                  <a:solidFill>
                    <a:srgbClr val="A5B592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A5B592">
                      <a:satMod val="190000"/>
                      <a:tint val="100000"/>
                      <a:alpha val="74000"/>
                    </a:srgbClr>
                  </a:innerShdw>
                </a:effectLst>
                <a:latin typeface="Cambria" pitchFamily="18" charset="0"/>
              </a:rPr>
            </a:br>
            <a:r>
              <a:rPr lang="uk-UA" sz="3200" dirty="0">
                <a:ln w="900" cmpd="sng">
                  <a:solidFill>
                    <a:srgbClr val="A5B592">
                      <a:satMod val="190000"/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rgbClr val="A5B592">
                      <a:satMod val="190000"/>
                      <a:tint val="100000"/>
                      <a:alpha val="74000"/>
                    </a:srgbClr>
                  </a:innerShdw>
                </a:effectLst>
                <a:latin typeface="Cambria" pitchFamily="18" charset="0"/>
              </a:rPr>
              <a:t>вимірювання та зважування.</a:t>
            </a:r>
            <a:endParaRPr lang="ru-RU" sz="3200" dirty="0">
              <a:ln w="900" cmpd="sng">
                <a:solidFill>
                  <a:srgbClr val="A5B592">
                    <a:satMod val="190000"/>
                    <a:alpha val="55000"/>
                  </a:srgbClr>
                </a:solidFill>
                <a:prstDash val="solid"/>
              </a:ln>
              <a:effectLst>
                <a:innerShdw blurRad="101600" dist="76200" dir="5400000">
                  <a:srgbClr val="A5B592">
                    <a:satMod val="190000"/>
                    <a:tint val="100000"/>
                    <a:alpha val="74000"/>
                  </a:srgbClr>
                </a:innerShdw>
              </a:effectLst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61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70942"/>
            <a:ext cx="405492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96227" y="777148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kern="0" dirty="0">
                <a:latin typeface="Cambria" pitchFamily="18" charset="0"/>
              </a:rPr>
              <a:t>У 1901—1902 роках Д. І. </a:t>
            </a:r>
            <a:r>
              <a:rPr lang="ru-RU" kern="0" dirty="0" err="1">
                <a:latin typeface="Cambria" pitchFamily="18" charset="0"/>
              </a:rPr>
              <a:t>Менделєєв</a:t>
            </a:r>
            <a:r>
              <a:rPr lang="ru-RU" kern="0" dirty="0">
                <a:latin typeface="Cambria" pitchFamily="18" charset="0"/>
              </a:rPr>
              <a:t> створив проект </a:t>
            </a:r>
            <a:r>
              <a:rPr lang="ru-RU" kern="0" dirty="0" err="1">
                <a:latin typeface="Cambria" pitchFamily="18" charset="0"/>
              </a:rPr>
              <a:t>арктичного</a:t>
            </a:r>
            <a:r>
              <a:rPr lang="ru-RU" kern="0" dirty="0">
                <a:latin typeface="Cambria" pitchFamily="18" charset="0"/>
              </a:rPr>
              <a:t> </a:t>
            </a:r>
            <a:r>
              <a:rPr lang="ru-RU" kern="0" dirty="0" err="1">
                <a:latin typeface="Cambria" pitchFamily="18" charset="0"/>
              </a:rPr>
              <a:t>експедиційного</a:t>
            </a:r>
            <a:r>
              <a:rPr lang="ru-RU" kern="0" dirty="0">
                <a:latin typeface="Cambria" pitchFamily="18" charset="0"/>
              </a:rPr>
              <a:t> </a:t>
            </a:r>
            <a:r>
              <a:rPr lang="ru-RU" kern="0" dirty="0" err="1">
                <a:latin typeface="Cambria" pitchFamily="18" charset="0"/>
              </a:rPr>
              <a:t>криголама</a:t>
            </a:r>
            <a:r>
              <a:rPr lang="ru-RU" kern="0" dirty="0">
                <a:latin typeface="Cambria" pitchFamily="18" charset="0"/>
              </a:rPr>
              <a:t>. </a:t>
            </a:r>
            <a:r>
              <a:rPr lang="ru-RU" kern="0" dirty="0" err="1">
                <a:latin typeface="Cambria" pitchFamily="18" charset="0"/>
              </a:rPr>
              <a:t>Ученим</a:t>
            </a:r>
            <a:r>
              <a:rPr lang="ru-RU" kern="0" dirty="0">
                <a:latin typeface="Cambria" pitchFamily="18" charset="0"/>
              </a:rPr>
              <a:t> </a:t>
            </a:r>
            <a:r>
              <a:rPr lang="ru-RU" kern="0" dirty="0" err="1">
                <a:latin typeface="Cambria" pitchFamily="18" charset="0"/>
              </a:rPr>
              <a:t>розроблена</a:t>
            </a:r>
            <a:r>
              <a:rPr lang="ru-RU" kern="0" dirty="0">
                <a:latin typeface="Cambria" pitchFamily="18" charset="0"/>
              </a:rPr>
              <a:t> </a:t>
            </a:r>
            <a:r>
              <a:rPr lang="ru-RU" kern="0" dirty="0" err="1">
                <a:latin typeface="Cambria" pitchFamily="18" charset="0"/>
              </a:rPr>
              <a:t>високоширотна</a:t>
            </a:r>
            <a:r>
              <a:rPr lang="ru-RU" kern="0" dirty="0">
                <a:latin typeface="Cambria" pitchFamily="18" charset="0"/>
              </a:rPr>
              <a:t> «</a:t>
            </a:r>
            <a:r>
              <a:rPr lang="ru-RU" kern="0" dirty="0" err="1">
                <a:latin typeface="Cambria" pitchFamily="18" charset="0"/>
              </a:rPr>
              <a:t>промислова</a:t>
            </a:r>
            <a:r>
              <a:rPr lang="ru-RU" kern="0" dirty="0">
                <a:latin typeface="Cambria" pitchFamily="18" charset="0"/>
              </a:rPr>
              <a:t>» </a:t>
            </a:r>
            <a:r>
              <a:rPr lang="ru-RU" kern="0" dirty="0" err="1">
                <a:latin typeface="Cambria" pitchFamily="18" charset="0"/>
              </a:rPr>
              <a:t>морська</a:t>
            </a:r>
            <a:r>
              <a:rPr lang="ru-RU" kern="0" dirty="0">
                <a:latin typeface="Cambria" pitchFamily="18" charset="0"/>
              </a:rPr>
              <a:t> дорога, </a:t>
            </a:r>
            <a:r>
              <a:rPr lang="ru-RU" kern="0" dirty="0" err="1">
                <a:latin typeface="Cambria" pitchFamily="18" charset="0"/>
              </a:rPr>
              <a:t>що</a:t>
            </a:r>
            <a:r>
              <a:rPr lang="ru-RU" kern="0" dirty="0">
                <a:latin typeface="Cambria" pitchFamily="18" charset="0"/>
              </a:rPr>
              <a:t> мала на </a:t>
            </a:r>
            <a:r>
              <a:rPr lang="ru-RU" kern="0" dirty="0" err="1">
                <a:latin typeface="Cambria" pitchFamily="18" charset="0"/>
              </a:rPr>
              <a:t>увазі</a:t>
            </a:r>
            <a:r>
              <a:rPr lang="ru-RU" kern="0" dirty="0">
                <a:latin typeface="Cambria" pitchFamily="18" charset="0"/>
              </a:rPr>
              <a:t> </a:t>
            </a:r>
            <a:r>
              <a:rPr lang="ru-RU" kern="0" dirty="0" err="1">
                <a:latin typeface="Cambria" pitchFamily="18" charset="0"/>
              </a:rPr>
              <a:t>проходження</a:t>
            </a:r>
            <a:r>
              <a:rPr lang="ru-RU" kern="0" dirty="0">
                <a:latin typeface="Cambria" pitchFamily="18" charset="0"/>
              </a:rPr>
              <a:t> </a:t>
            </a:r>
            <a:r>
              <a:rPr lang="ru-RU" kern="0" dirty="0" err="1">
                <a:latin typeface="Cambria" pitchFamily="18" charset="0"/>
              </a:rPr>
              <a:t>судів</a:t>
            </a:r>
            <a:r>
              <a:rPr lang="ru-RU" kern="0" dirty="0">
                <a:latin typeface="Cambria" pitchFamily="18" charset="0"/>
              </a:rPr>
              <a:t> </a:t>
            </a:r>
            <a:r>
              <a:rPr lang="ru-RU" kern="0" dirty="0" err="1">
                <a:latin typeface="Cambria" pitchFamily="18" charset="0"/>
              </a:rPr>
              <a:t>поблизу</a:t>
            </a:r>
            <a:r>
              <a:rPr lang="ru-RU" kern="0" dirty="0">
                <a:latin typeface="Cambria" pitchFamily="18" charset="0"/>
              </a:rPr>
              <a:t> </a:t>
            </a:r>
            <a:r>
              <a:rPr lang="ru-RU" kern="0" dirty="0" err="1">
                <a:latin typeface="Cambria" pitchFamily="18" charset="0"/>
              </a:rPr>
              <a:t>Північного</a:t>
            </a:r>
            <a:r>
              <a:rPr lang="ru-RU" kern="0" dirty="0">
                <a:latin typeface="Cambria" pitchFamily="18" charset="0"/>
              </a:rPr>
              <a:t> полюса.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27" y="3212976"/>
            <a:ext cx="3888078" cy="2902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584304" y="3645024"/>
            <a:ext cx="3898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У 1875 </a:t>
            </a:r>
            <a:r>
              <a:rPr lang="ru-RU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році</a:t>
            </a:r>
            <a:r>
              <a:rPr lang="ru-RU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ru-RU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Менделєєва</a:t>
            </a:r>
            <a:r>
              <a:rPr lang="ru-RU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ru-RU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розробив</a:t>
            </a:r>
            <a:r>
              <a:rPr lang="ru-RU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проект стратостата </a:t>
            </a:r>
            <a:r>
              <a:rPr lang="ru-RU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об'ємом</a:t>
            </a:r>
            <a:r>
              <a:rPr lang="ru-RU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ru-RU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близько</a:t>
            </a:r>
            <a:r>
              <a:rPr lang="ru-RU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3600 м2 з герметичною гондолою. Перший </a:t>
            </a:r>
            <a:r>
              <a:rPr lang="ru-RU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такий</a:t>
            </a:r>
            <a:r>
              <a:rPr lang="ru-RU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ru-RU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політ</a:t>
            </a:r>
            <a:r>
              <a:rPr lang="ru-RU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в стратосферу </a:t>
            </a:r>
            <a:r>
              <a:rPr lang="ru-RU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здійснений</a:t>
            </a:r>
            <a:r>
              <a:rPr lang="ru-RU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ru-RU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був</a:t>
            </a:r>
            <a:r>
              <a:rPr lang="ru-RU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О. </a:t>
            </a:r>
            <a:r>
              <a:rPr lang="ru-RU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Пікаром</a:t>
            </a:r>
            <a:r>
              <a:rPr lang="ru-RU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ru-RU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лише</a:t>
            </a:r>
            <a:r>
              <a:rPr lang="ru-RU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в 1924 </a:t>
            </a:r>
            <a:r>
              <a:rPr lang="ru-RU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році</a:t>
            </a:r>
            <a:r>
              <a:rPr lang="ru-RU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. Д. І. </a:t>
            </a:r>
            <a:r>
              <a:rPr lang="ru-RU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Менделєєв</a:t>
            </a:r>
            <a:r>
              <a:rPr lang="ru-RU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ru-RU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також</a:t>
            </a:r>
            <a:r>
              <a:rPr lang="ru-RU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ru-RU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спроектував</a:t>
            </a:r>
            <a:r>
              <a:rPr lang="ru-RU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ru-RU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керований</a:t>
            </a:r>
            <a:r>
              <a:rPr lang="ru-RU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ru-RU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аеростат</a:t>
            </a:r>
            <a:r>
              <a:rPr lang="ru-RU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 з </a:t>
            </a:r>
            <a:r>
              <a:rPr lang="ru-RU" kern="0" dirty="0" err="1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двигунами</a:t>
            </a:r>
            <a:r>
              <a:rPr lang="ru-RU" kern="0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025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693621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uk-UA" sz="4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Cambria" pitchFamily="18" charset="0"/>
              </a:rPr>
              <a:t>Нагороди</a:t>
            </a:r>
            <a:endParaRPr lang="ru-RU" sz="4800" b="1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66" y="1502099"/>
            <a:ext cx="3862465" cy="2145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2155" y="3356992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Медаль Р. </a:t>
            </a:r>
            <a:r>
              <a:rPr lang="ru-RU" sz="1400" dirty="0" err="1"/>
              <a:t>Деві</a:t>
            </a:r>
            <a:r>
              <a:rPr lang="ru-RU" sz="1400" dirty="0"/>
              <a:t>, </a:t>
            </a:r>
            <a:r>
              <a:rPr lang="ru-RU" sz="1400" dirty="0" smtClean="0"/>
              <a:t>в </a:t>
            </a:r>
            <a:r>
              <a:rPr lang="ru-RU" sz="1400" dirty="0"/>
              <a:t>1882 </a:t>
            </a:r>
            <a:r>
              <a:rPr lang="ru-RU" sz="1400" dirty="0" err="1" smtClean="0"/>
              <a:t>отримав</a:t>
            </a:r>
            <a:r>
              <a:rPr lang="ru-RU" sz="1400" dirty="0" smtClean="0"/>
              <a:t> </a:t>
            </a:r>
            <a:r>
              <a:rPr lang="ru-RU" sz="1400" dirty="0" err="1" smtClean="0"/>
              <a:t>Менделєєв</a:t>
            </a:r>
            <a:r>
              <a:rPr lang="ru-RU" sz="1400" dirty="0" smtClean="0"/>
              <a:t> </a:t>
            </a:r>
            <a:r>
              <a:rPr lang="ru-RU" sz="1400" dirty="0"/>
              <a:t>Д. І. </a:t>
            </a:r>
            <a:r>
              <a:rPr lang="ru-RU" sz="1400" dirty="0" smtClean="0"/>
              <a:t>«</a:t>
            </a:r>
            <a:r>
              <a:rPr lang="ru-RU" sz="1400" dirty="0"/>
              <a:t>За </a:t>
            </a:r>
            <a:r>
              <a:rPr lang="ru-RU" sz="1400" dirty="0" err="1"/>
              <a:t>відкриття</a:t>
            </a:r>
            <a:r>
              <a:rPr lang="ru-RU" sz="1400" dirty="0"/>
              <a:t> </a:t>
            </a:r>
            <a:r>
              <a:rPr lang="ru-RU" sz="1400" dirty="0" err="1"/>
              <a:t>періодичних</a:t>
            </a:r>
            <a:r>
              <a:rPr lang="ru-RU" sz="1400" dirty="0"/>
              <a:t> </a:t>
            </a:r>
            <a:r>
              <a:rPr lang="ru-RU" sz="1400" dirty="0" err="1"/>
              <a:t>співвідношень</a:t>
            </a:r>
            <a:r>
              <a:rPr lang="ru-RU" sz="1400" dirty="0"/>
              <a:t> </a:t>
            </a:r>
            <a:r>
              <a:rPr lang="ru-RU" sz="1400" dirty="0" err="1"/>
              <a:t>атомних</a:t>
            </a:r>
            <a:r>
              <a:rPr lang="ru-RU" sz="1400" dirty="0"/>
              <a:t> ваг».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" t="7307" r="4137" b="14703"/>
          <a:stretch/>
        </p:blipFill>
        <p:spPr>
          <a:xfrm>
            <a:off x="4788024" y="1623652"/>
            <a:ext cx="3612286" cy="18773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6096" y="3356989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Медаль Р. </a:t>
            </a:r>
            <a:r>
              <a:rPr lang="ru-RU" sz="1400" dirty="0" err="1"/>
              <a:t>Колпи</a:t>
            </a:r>
            <a:r>
              <a:rPr lang="ru-RU" sz="1400" dirty="0"/>
              <a:t>, </a:t>
            </a:r>
            <a:r>
              <a:rPr lang="ru-RU" sz="1400" dirty="0" err="1" smtClean="0"/>
              <a:t>якою</a:t>
            </a:r>
            <a:r>
              <a:rPr lang="ru-RU" sz="1400" dirty="0" smtClean="0"/>
              <a:t> Д</a:t>
            </a:r>
            <a:r>
              <a:rPr lang="ru-RU" sz="1400" dirty="0"/>
              <a:t>. І. </a:t>
            </a:r>
            <a:r>
              <a:rPr lang="ru-RU" sz="1400" dirty="0" err="1"/>
              <a:t>Менделєєва</a:t>
            </a:r>
            <a:r>
              <a:rPr lang="ru-RU" sz="1400" dirty="0"/>
              <a:t> нагородило </a:t>
            </a:r>
            <a:r>
              <a:rPr lang="ru-RU" sz="1400" dirty="0" err="1"/>
              <a:t>Лондонське</a:t>
            </a:r>
            <a:r>
              <a:rPr lang="ru-RU" sz="1400" dirty="0"/>
              <a:t> </a:t>
            </a:r>
            <a:r>
              <a:rPr lang="ru-RU" sz="1400" dirty="0" err="1"/>
              <a:t>королівське</a:t>
            </a:r>
            <a:r>
              <a:rPr lang="ru-RU" sz="1400" dirty="0"/>
              <a:t> </a:t>
            </a:r>
            <a:r>
              <a:rPr lang="ru-RU" sz="1400" dirty="0" err="1" smtClean="0"/>
              <a:t>товаро</a:t>
            </a:r>
            <a:endParaRPr lang="ru-RU" sz="1400" dirty="0" smtClean="0"/>
          </a:p>
          <a:p>
            <a:pPr algn="ctr"/>
            <a:r>
              <a:rPr lang="ru-RU" sz="1400" dirty="0" smtClean="0"/>
              <a:t>в </a:t>
            </a:r>
            <a:r>
              <a:rPr lang="ru-RU" sz="1400" dirty="0"/>
              <a:t>1905 </a:t>
            </a:r>
            <a:r>
              <a:rPr lang="ru-RU" sz="1400" dirty="0" err="1"/>
              <a:t>році</a:t>
            </a:r>
            <a:r>
              <a:rPr lang="ru-RU" sz="1400" dirty="0"/>
              <a:t>.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121" b="86061" l="6667" r="849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4" t="10944" r="50189" b="13224"/>
          <a:stretch/>
        </p:blipFill>
        <p:spPr>
          <a:xfrm>
            <a:off x="3527047" y="3371854"/>
            <a:ext cx="1909050" cy="18784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54005" y="5190993"/>
            <a:ext cx="46359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Медаль </a:t>
            </a:r>
            <a:r>
              <a:rPr lang="ru-RU" sz="1400" dirty="0" err="1"/>
              <a:t>Академії</a:t>
            </a:r>
            <a:r>
              <a:rPr lang="ru-RU" sz="1400" dirty="0"/>
              <a:t> </a:t>
            </a:r>
            <a:r>
              <a:rPr lang="ru-RU" sz="1400" dirty="0" err="1"/>
              <a:t>аеростатичної</a:t>
            </a:r>
            <a:r>
              <a:rPr lang="ru-RU" sz="1400" dirty="0"/>
              <a:t> </a:t>
            </a:r>
            <a:r>
              <a:rPr lang="ru-RU" sz="1400" dirty="0" err="1"/>
              <a:t>метеорології</a:t>
            </a:r>
            <a:r>
              <a:rPr lang="ru-RU" sz="1400" dirty="0"/>
              <a:t>, </a:t>
            </a:r>
            <a:r>
              <a:rPr lang="ru-RU" sz="1400" dirty="0" err="1"/>
              <a:t>якою</a:t>
            </a:r>
            <a:r>
              <a:rPr lang="ru-RU" sz="1400" dirty="0"/>
              <a:t> Д. І. </a:t>
            </a:r>
            <a:r>
              <a:rPr lang="ru-RU" sz="1400" dirty="0" err="1"/>
              <a:t>Менделєєв</a:t>
            </a:r>
            <a:r>
              <a:rPr lang="ru-RU" sz="1400" dirty="0"/>
              <a:t>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нагороджений</a:t>
            </a:r>
            <a:r>
              <a:rPr lang="ru-RU" sz="1400" dirty="0"/>
              <a:t> за </a:t>
            </a:r>
            <a:r>
              <a:rPr lang="ru-RU" sz="1400" dirty="0" err="1"/>
              <a:t>свій</a:t>
            </a:r>
            <a:r>
              <a:rPr lang="ru-RU" sz="1400" dirty="0"/>
              <a:t> </a:t>
            </a:r>
            <a:r>
              <a:rPr lang="ru-RU" sz="1400" dirty="0" err="1"/>
              <a:t>політ</a:t>
            </a:r>
            <a:r>
              <a:rPr lang="ru-RU" sz="1400" dirty="0"/>
              <a:t> на </a:t>
            </a:r>
            <a:r>
              <a:rPr lang="ru-RU" sz="1400" dirty="0" err="1"/>
              <a:t>аеростаті</a:t>
            </a:r>
            <a:r>
              <a:rPr lang="ru-RU" sz="1400" dirty="0"/>
              <a:t> «</a:t>
            </a:r>
            <a:r>
              <a:rPr lang="ru-RU" sz="1400" dirty="0" err="1"/>
              <a:t>Російський</a:t>
            </a:r>
            <a:r>
              <a:rPr lang="ru-RU" sz="1400" dirty="0"/>
              <a:t>» 7 </a:t>
            </a:r>
            <a:r>
              <a:rPr lang="ru-RU" sz="1400" dirty="0" err="1"/>
              <a:t>серпня</a:t>
            </a:r>
            <a:r>
              <a:rPr lang="ru-RU" sz="1400" dirty="0"/>
              <a:t> 1887 року</a:t>
            </a:r>
          </a:p>
        </p:txBody>
      </p:sp>
    </p:spTree>
    <p:extLst>
      <p:ext uri="{BB962C8B-B14F-4D97-AF65-F5344CB8AC3E}">
        <p14:creationId xmlns:p14="http://schemas.microsoft.com/office/powerpoint/2010/main" val="254656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TS01038996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F42B2D-C424-48C3-8C8D-02AD688B82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TS010389964</Template>
  <TotalTime>12987</TotalTime>
  <Words>1017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TS010389964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Шаблон оформления</dc:subject>
  <dc:creator>admin</dc:creator>
  <dc:description>Корпорация Майкрософт
Шаблон оформления</dc:description>
  <cp:lastModifiedBy>admin</cp:lastModifiedBy>
  <cp:revision>22</cp:revision>
  <dcterms:created xsi:type="dcterms:W3CDTF">2014-03-20T19:15:54Z</dcterms:created>
  <dcterms:modified xsi:type="dcterms:W3CDTF">2014-03-29T19:42:56Z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TC103899649990</vt:lpwstr>
  </property>
</Properties>
</file>