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003300"/>
    <a:srgbClr val="333300"/>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3" autoAdjust="0"/>
    <p:restoredTop sz="94660"/>
  </p:normalViewPr>
  <p:slideViewPr>
    <p:cSldViewPr>
      <p:cViewPr varScale="1">
        <p:scale>
          <a:sx n="68" d="100"/>
          <a:sy n="68" d="100"/>
        </p:scale>
        <p:origin x="-141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C5FDDB46-AF6B-4ECD-AD35-1423B2AB43CB}" type="datetimeFigureOut">
              <a:rPr lang="ru-RU"/>
              <a:pPr>
                <a:defRPr/>
              </a:pPr>
              <a:t>08.02.2012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119A01B2-5BD3-41F2-83DC-CFA2C26F9F3C}" type="slidenum">
              <a:rPr lang="ru-RU"/>
              <a:pPr>
                <a:defRPr/>
              </a:pPr>
              <a:t>‹#›</a:t>
            </a:fld>
            <a:endParaRPr lang="ru-RU"/>
          </a:p>
        </p:txBody>
      </p:sp>
    </p:spTree>
    <p:extLst>
      <p:ext uri="{BB962C8B-B14F-4D97-AF65-F5344CB8AC3E}">
        <p14:creationId xmlns:p14="http://schemas.microsoft.com/office/powerpoint/2010/main" val="392078842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Образ слайда 1"/>
          <p:cNvSpPr>
            <a:spLocks noGrp="1" noRot="1" noChangeAspect="1"/>
          </p:cNvSpPr>
          <p:nvPr>
            <p:ph type="sldImg"/>
          </p:nvPr>
        </p:nvSpPr>
        <p:spPr bwMode="auto">
          <a:noFill/>
          <a:ln>
            <a:solidFill>
              <a:srgbClr val="000000"/>
            </a:solidFill>
            <a:miter lim="800000"/>
            <a:headEnd/>
            <a:tailEnd/>
          </a:ln>
        </p:spPr>
      </p:sp>
      <p:sp>
        <p:nvSpPr>
          <p:cNvPr id="18434"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8435"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2480660-6113-4C08-BB26-FA00F98C19D8}" type="slidenum">
              <a:rPr lang="ru-RU"/>
              <a:pPr fontAlgn="base">
                <a:spcBef>
                  <a:spcPct val="0"/>
                </a:spcBef>
                <a:spcAft>
                  <a:spcPct val="0"/>
                </a:spcAft>
              </a:pPr>
              <a:t>4</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Образ слайда 1"/>
          <p:cNvSpPr>
            <a:spLocks noGrp="1" noRot="1" noChangeAspect="1"/>
          </p:cNvSpPr>
          <p:nvPr>
            <p:ph type="sldImg"/>
          </p:nvPr>
        </p:nvSpPr>
        <p:spPr bwMode="auto">
          <a:noFill/>
          <a:ln>
            <a:solidFill>
              <a:srgbClr val="000000"/>
            </a:solidFill>
            <a:miter lim="800000"/>
            <a:headEnd/>
            <a:tailEnd/>
          </a:ln>
        </p:spPr>
      </p:sp>
      <p:sp>
        <p:nvSpPr>
          <p:cNvPr id="20482"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uk-UA" smtClean="0"/>
          </a:p>
        </p:txBody>
      </p:sp>
      <p:sp>
        <p:nvSpPr>
          <p:cNvPr id="20483"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86311DD-AB06-4D3D-A8C9-F49F6BA5A44C}" type="slidenum">
              <a:rPr lang="ru-RU"/>
              <a:pPr fontAlgn="base">
                <a:spcBef>
                  <a:spcPct val="0"/>
                </a:spcBef>
                <a:spcAft>
                  <a:spcPct val="0"/>
                </a:spcAft>
              </a:pPr>
              <a:t>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2"/>
          <p:cNvSpPr/>
          <p:nvPr/>
        </p:nvSpPr>
        <p:spPr>
          <a:xfrm>
            <a:off x="7712075" y="3136900"/>
            <a:ext cx="911225" cy="2074863"/>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3"/>
          <p:cNvSpPr/>
          <p:nvPr/>
        </p:nvSpPr>
        <p:spPr>
          <a:xfrm>
            <a:off x="446088" y="3055938"/>
            <a:ext cx="694690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10"/>
          <p:cNvSpPr/>
          <p:nvPr/>
        </p:nvSpPr>
        <p:spPr>
          <a:xfrm>
            <a:off x="541338" y="4559300"/>
            <a:ext cx="675640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9"/>
          <p:cNvSpPr/>
          <p:nvPr/>
        </p:nvSpPr>
        <p:spPr>
          <a:xfrm>
            <a:off x="539750" y="3140075"/>
            <a:ext cx="6759575" cy="207645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ru-RU" smtClean="0"/>
              <a:t>Образец заголовка</a:t>
            </a:r>
            <a:endParaRPr lang="en-US" dirty="0"/>
          </a:p>
        </p:txBody>
      </p:sp>
      <p:sp>
        <p:nvSpPr>
          <p:cNvPr id="12" name="Date Placeholder 3"/>
          <p:cNvSpPr>
            <a:spLocks noGrp="1"/>
          </p:cNvSpPr>
          <p:nvPr>
            <p:ph type="dt" sz="half" idx="10"/>
          </p:nvPr>
        </p:nvSpPr>
        <p:spPr/>
        <p:txBody>
          <a:bodyPr/>
          <a:lstStyle>
            <a:lvl1pPr>
              <a:defRPr/>
            </a:lvl1pPr>
          </a:lstStyle>
          <a:p>
            <a:pPr>
              <a:defRPr/>
            </a:pPr>
            <a:fld id="{E8873B13-55A4-44CB-9780-4834F532EC8E}" type="datetimeFigureOut">
              <a:rPr lang="ru-RU"/>
              <a:pPr>
                <a:defRPr/>
              </a:pPr>
              <a:t>08.02.2012</a:t>
            </a:fld>
            <a:endParaRPr lang="ru-RU"/>
          </a:p>
        </p:txBody>
      </p:sp>
      <p:sp>
        <p:nvSpPr>
          <p:cNvPr id="13" name="Footer Placeholder 4"/>
          <p:cNvSpPr>
            <a:spLocks noGrp="1"/>
          </p:cNvSpPr>
          <p:nvPr>
            <p:ph type="ftr" sz="quarter" idx="11"/>
          </p:nvPr>
        </p:nvSpPr>
        <p:spPr/>
        <p:txBody>
          <a:bodyPr/>
          <a:lstStyle>
            <a:lvl1pPr>
              <a:defRPr/>
            </a:lvl1pPr>
          </a:lstStyle>
          <a:p>
            <a:pPr>
              <a:defRPr/>
            </a:pPr>
            <a:endParaRPr lang="ru-RU"/>
          </a:p>
        </p:txBody>
      </p:sp>
      <p:sp>
        <p:nvSpPr>
          <p:cNvPr id="14" name="Slide Number Placeholder 5"/>
          <p:cNvSpPr>
            <a:spLocks noGrp="1"/>
          </p:cNvSpPr>
          <p:nvPr>
            <p:ph type="sldNum" sz="quarter" idx="12"/>
          </p:nvPr>
        </p:nvSpPr>
        <p:spPr>
          <a:xfrm>
            <a:off x="7786688" y="4625975"/>
            <a:ext cx="762000" cy="457200"/>
          </a:xfrm>
        </p:spPr>
        <p:txBody>
          <a:bodyPr/>
          <a:lstStyle>
            <a:lvl1pPr algn="ctr">
              <a:defRPr sz="2800" smtClean="0">
                <a:solidFill>
                  <a:schemeClr val="accent1">
                    <a:lumMod val="50000"/>
                  </a:schemeClr>
                </a:solidFill>
              </a:defRPr>
            </a:lvl1pPr>
          </a:lstStyle>
          <a:p>
            <a:pPr>
              <a:defRPr/>
            </a:pPr>
            <a:fld id="{2AA8E8BC-9B06-4354-A76E-0021788581E4}"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F8090219-3986-4B25-92ED-7C387E387543}" type="datetimeFigureOut">
              <a:rPr lang="ru-RU"/>
              <a:pPr>
                <a:defRPr/>
              </a:pPr>
              <a:t>08.02.2012</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53BE91A4-9C5A-486C-B8E9-0F3402546E7A}"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4" name="Rectangle 6"/>
          <p:cNvSpPr/>
          <p:nvPr/>
        </p:nvSpPr>
        <p:spPr>
          <a:xfrm>
            <a:off x="6861175" y="228600"/>
            <a:ext cx="1860550" cy="6122988"/>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6954838" y="350838"/>
            <a:ext cx="1673225" cy="5876925"/>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 name="Date Placeholder 3"/>
          <p:cNvSpPr>
            <a:spLocks noGrp="1"/>
          </p:cNvSpPr>
          <p:nvPr>
            <p:ph type="dt" sz="half" idx="10"/>
          </p:nvPr>
        </p:nvSpPr>
        <p:spPr/>
        <p:txBody>
          <a:bodyPr/>
          <a:lstStyle>
            <a:lvl1pPr>
              <a:defRPr/>
            </a:lvl1pPr>
          </a:lstStyle>
          <a:p>
            <a:pPr>
              <a:defRPr/>
            </a:pPr>
            <a:fld id="{D287CC49-9BDA-45C1-A8A3-96099D4A2E03}" type="datetimeFigureOut">
              <a:rPr lang="ru-RU"/>
              <a:pPr>
                <a:defRPr/>
              </a:pPr>
              <a:t>08.02.2012</a:t>
            </a:fld>
            <a:endParaRPr lang="ru-RU"/>
          </a:p>
        </p:txBody>
      </p:sp>
      <p:sp>
        <p:nvSpPr>
          <p:cNvPr id="7" name="Footer Placeholder 4"/>
          <p:cNvSpPr>
            <a:spLocks noGrp="1"/>
          </p:cNvSpPr>
          <p:nvPr>
            <p:ph type="ftr" sz="quarter" idx="11"/>
          </p:nvPr>
        </p:nvSpPr>
        <p:spPr/>
        <p:txBody>
          <a:bodyPr/>
          <a:lstStyle>
            <a:lvl1pPr>
              <a:defRPr/>
            </a:lvl1pPr>
          </a:lstStyle>
          <a:p>
            <a:pPr>
              <a:defRPr/>
            </a:pPr>
            <a:endParaRPr lang="ru-RU"/>
          </a:p>
        </p:txBody>
      </p:sp>
      <p:sp>
        <p:nvSpPr>
          <p:cNvPr id="8" name="Slide Number Placeholder 5"/>
          <p:cNvSpPr>
            <a:spLocks noGrp="1"/>
          </p:cNvSpPr>
          <p:nvPr>
            <p:ph type="sldNum" sz="quarter" idx="12"/>
          </p:nvPr>
        </p:nvSpPr>
        <p:spPr/>
        <p:txBody>
          <a:bodyPr/>
          <a:lstStyle>
            <a:lvl1pPr>
              <a:defRPr/>
            </a:lvl1pPr>
          </a:lstStyle>
          <a:p>
            <a:pPr>
              <a:defRPr/>
            </a:pPr>
            <a:fld id="{074D983E-6F76-4FC3-A8B3-CB3DD98B4503}"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297627A9-B0F3-47A3-95CC-0049A20F89B5}" type="datetimeFigureOut">
              <a:rPr lang="ru-RU"/>
              <a:pPr>
                <a:defRPr/>
              </a:pPr>
              <a:t>08.02.2012</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95B43B4F-6611-4FE7-B5ED-B192911D53E5}"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5"/>
          <p:cNvSpPr/>
          <p:nvPr/>
        </p:nvSpPr>
        <p:spPr>
          <a:xfrm>
            <a:off x="568325" y="3048000"/>
            <a:ext cx="803275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4"/>
          <p:cNvSpPr/>
          <p:nvPr/>
        </p:nvSpPr>
        <p:spPr>
          <a:xfrm>
            <a:off x="676275" y="4541838"/>
            <a:ext cx="781685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3"/>
          <p:cNvSpPr/>
          <p:nvPr/>
        </p:nvSpPr>
        <p:spPr>
          <a:xfrm>
            <a:off x="676275" y="3124200"/>
            <a:ext cx="7816850" cy="2078038"/>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0" name="Date Placeholder 3"/>
          <p:cNvSpPr>
            <a:spLocks noGrp="1"/>
          </p:cNvSpPr>
          <p:nvPr>
            <p:ph type="dt" sz="half" idx="10"/>
          </p:nvPr>
        </p:nvSpPr>
        <p:spPr/>
        <p:txBody>
          <a:bodyPr/>
          <a:lstStyle>
            <a:lvl1pPr>
              <a:defRPr/>
            </a:lvl1pPr>
          </a:lstStyle>
          <a:p>
            <a:pPr>
              <a:defRPr/>
            </a:pPr>
            <a:fld id="{101CCFED-27ED-41E7-A26E-0C6E1FCA9611}" type="datetimeFigureOut">
              <a:rPr lang="ru-RU"/>
              <a:pPr>
                <a:defRPr/>
              </a:pPr>
              <a:t>08.02.2012</a:t>
            </a:fld>
            <a:endParaRPr lang="ru-RU"/>
          </a:p>
        </p:txBody>
      </p:sp>
      <p:sp>
        <p:nvSpPr>
          <p:cNvPr id="11" name="Footer Placeholder 4"/>
          <p:cNvSpPr>
            <a:spLocks noGrp="1"/>
          </p:cNvSpPr>
          <p:nvPr>
            <p:ph type="ftr" sz="quarter" idx="11"/>
          </p:nvPr>
        </p:nvSpPr>
        <p:spPr/>
        <p:txBody>
          <a:bodyPr/>
          <a:lstStyle>
            <a:lvl1pPr>
              <a:defRPr/>
            </a:lvl1pPr>
          </a:lstStyle>
          <a:p>
            <a:pPr>
              <a:defRPr/>
            </a:pPr>
            <a:endParaRPr lang="ru-RU"/>
          </a:p>
        </p:txBody>
      </p:sp>
      <p:sp>
        <p:nvSpPr>
          <p:cNvPr id="12" name="Slide Number Placeholder 5"/>
          <p:cNvSpPr>
            <a:spLocks noGrp="1"/>
          </p:cNvSpPr>
          <p:nvPr>
            <p:ph type="sldNum" sz="quarter" idx="12"/>
          </p:nvPr>
        </p:nvSpPr>
        <p:spPr/>
        <p:txBody>
          <a:bodyPr/>
          <a:lstStyle>
            <a:lvl1pPr>
              <a:defRPr/>
            </a:lvl1pPr>
          </a:lstStyle>
          <a:p>
            <a:pPr>
              <a:defRPr/>
            </a:pPr>
            <a:fld id="{666F8598-BD5E-4B11-9BB1-61DEC4A6C404}"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0814F7FC-FE27-4613-98E3-BF55415130E9}" type="datetimeFigureOut">
              <a:rPr lang="ru-RU"/>
              <a:pPr>
                <a:defRPr/>
              </a:pPr>
              <a:t>08.02.2012</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945AD6B8-D825-4D0C-9367-2CCD57F22849}"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5D7F3B27-57F7-4670-A607-580431909690}" type="datetimeFigureOut">
              <a:rPr lang="ru-RU"/>
              <a:pPr>
                <a:defRPr/>
              </a:pPr>
              <a:t>08.02.2012</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00EC9D24-259C-4988-99F7-8C2F40FD0B9C}"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3"/>
          <p:cNvSpPr>
            <a:spLocks noGrp="1"/>
          </p:cNvSpPr>
          <p:nvPr>
            <p:ph type="dt" sz="half" idx="10"/>
          </p:nvPr>
        </p:nvSpPr>
        <p:spPr/>
        <p:txBody>
          <a:bodyPr/>
          <a:lstStyle>
            <a:lvl1pPr>
              <a:defRPr/>
            </a:lvl1pPr>
          </a:lstStyle>
          <a:p>
            <a:pPr>
              <a:defRPr/>
            </a:pPr>
            <a:fld id="{264BFE0C-EDE4-4917-A172-1F3996EAF2AB}" type="datetimeFigureOut">
              <a:rPr lang="ru-RU"/>
              <a:pPr>
                <a:defRPr/>
              </a:pPr>
              <a:t>08.02.2012</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8FB203D2-9C7D-406A-8394-2D7F3C689F53}"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 name="Rounded Rectangle 10"/>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3704AD7B-9F54-4725-B272-2A381DAFAC7D}" type="datetimeFigureOut">
              <a:rPr lang="ru-RU"/>
              <a:pPr>
                <a:defRPr/>
              </a:pPr>
              <a:t>08.02.2012</a:t>
            </a:fld>
            <a:endParaRPr lang="ru-RU"/>
          </a:p>
        </p:txBody>
      </p:sp>
      <p:sp>
        <p:nvSpPr>
          <p:cNvPr id="5" name="Footer Placeholder 2"/>
          <p:cNvSpPr>
            <a:spLocks noGrp="1"/>
          </p:cNvSpPr>
          <p:nvPr>
            <p:ph type="ftr" sz="quarter" idx="11"/>
          </p:nvPr>
        </p:nvSpPr>
        <p:spPr/>
        <p:txBody>
          <a:bodyPr/>
          <a:lstStyle>
            <a:lvl1pPr>
              <a:defRPr/>
            </a:lvl1pPr>
          </a:lstStyle>
          <a:p>
            <a:pPr>
              <a:defRPr/>
            </a:pPr>
            <a:endParaRPr lang="ru-RU"/>
          </a:p>
        </p:txBody>
      </p:sp>
      <p:sp>
        <p:nvSpPr>
          <p:cNvPr id="6" name="Slide Number Placeholder 3"/>
          <p:cNvSpPr>
            <a:spLocks noGrp="1"/>
          </p:cNvSpPr>
          <p:nvPr>
            <p:ph type="sldNum" sz="quarter" idx="12"/>
          </p:nvPr>
        </p:nvSpPr>
        <p:spPr/>
        <p:txBody>
          <a:bodyPr/>
          <a:lstStyle>
            <a:lvl1pPr>
              <a:defRPr/>
            </a:lvl1pPr>
          </a:lstStyle>
          <a:p>
            <a:pPr>
              <a:defRPr/>
            </a:pPr>
            <a:fld id="{B627B444-2EEB-40B6-B675-9AC2BB250BDB}"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11"/>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9"/>
          <p:cNvSpPr/>
          <p:nvPr/>
        </p:nvSpPr>
        <p:spPr>
          <a:xfrm>
            <a:off x="676275" y="1643063"/>
            <a:ext cx="2484438" cy="3233737"/>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69000" y="1734312"/>
            <a:ext cx="2298634" cy="1191620"/>
          </a:xfrm>
        </p:spPr>
        <p:txBody>
          <a:bodyPr anchor="b"/>
          <a:lstStyle>
            <a:lvl1pPr algn="l">
              <a:defRPr sz="2000" b="0">
                <a:solidFill>
                  <a:schemeClr val="accent1">
                    <a:lumMod val="75000"/>
                  </a:schemeClr>
                </a:solidFill>
              </a:defRPr>
            </a:lvl1pPr>
          </a:lstStyle>
          <a:p>
            <a:r>
              <a:rPr lang="ru-RU" smtClean="0"/>
              <a:t>Образец заголовка</a:t>
            </a:r>
            <a:endParaRPr lang="en-US" dirty="0"/>
          </a:p>
        </p:txBody>
      </p:sp>
      <p:sp>
        <p:nvSpPr>
          <p:cNvPr id="9" name="Date Placeholder 4"/>
          <p:cNvSpPr>
            <a:spLocks noGrp="1"/>
          </p:cNvSpPr>
          <p:nvPr>
            <p:ph type="dt" sz="half" idx="10"/>
          </p:nvPr>
        </p:nvSpPr>
        <p:spPr/>
        <p:txBody>
          <a:bodyPr/>
          <a:lstStyle>
            <a:lvl1pPr>
              <a:defRPr/>
            </a:lvl1pPr>
          </a:lstStyle>
          <a:p>
            <a:pPr>
              <a:defRPr/>
            </a:pPr>
            <a:fld id="{96BDCA54-E3FE-407A-A3E8-BB75F2267019}" type="datetimeFigureOut">
              <a:rPr lang="ru-RU"/>
              <a:pPr>
                <a:defRPr/>
              </a:pPr>
              <a:t>08.02.2012</a:t>
            </a:fld>
            <a:endParaRPr lang="ru-RU"/>
          </a:p>
        </p:txBody>
      </p:sp>
      <p:sp>
        <p:nvSpPr>
          <p:cNvPr id="10" name="Footer Placeholder 5"/>
          <p:cNvSpPr>
            <a:spLocks noGrp="1"/>
          </p:cNvSpPr>
          <p:nvPr>
            <p:ph type="ftr" sz="quarter" idx="11"/>
          </p:nvPr>
        </p:nvSpPr>
        <p:spPr/>
        <p:txBody>
          <a:bodyPr/>
          <a:lstStyle>
            <a:lvl1pPr>
              <a:defRPr/>
            </a:lvl1pPr>
          </a:lstStyle>
          <a:p>
            <a:pPr>
              <a:defRPr/>
            </a:pPr>
            <a:endParaRPr lang="ru-RU"/>
          </a:p>
        </p:txBody>
      </p:sp>
      <p:sp>
        <p:nvSpPr>
          <p:cNvPr id="11" name="Slide Number Placeholder 6"/>
          <p:cNvSpPr>
            <a:spLocks noGrp="1"/>
          </p:cNvSpPr>
          <p:nvPr>
            <p:ph type="sldNum" sz="quarter" idx="12"/>
          </p:nvPr>
        </p:nvSpPr>
        <p:spPr/>
        <p:txBody>
          <a:bodyPr/>
          <a:lstStyle>
            <a:lvl1pPr>
              <a:defRPr/>
            </a:lvl1pPr>
          </a:lstStyle>
          <a:p>
            <a:pPr>
              <a:defRPr/>
            </a:pPr>
            <a:fld id="{7C2E2259-0787-4BA3-94B9-4ADE1033446B}"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8"/>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1"/>
          <p:cNvSpPr/>
          <p:nvPr/>
        </p:nvSpPr>
        <p:spPr>
          <a:xfrm>
            <a:off x="762000" y="5029200"/>
            <a:ext cx="7600950" cy="12033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2"/>
          <p:cNvSpPr/>
          <p:nvPr/>
        </p:nvSpPr>
        <p:spPr>
          <a:xfrm>
            <a:off x="914400" y="5638800"/>
            <a:ext cx="7327900" cy="452438"/>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10"/>
          <p:cNvSpPr/>
          <p:nvPr/>
        </p:nvSpPr>
        <p:spPr>
          <a:xfrm>
            <a:off x="604838" y="5075238"/>
            <a:ext cx="7947025" cy="1096962"/>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914400" y="5105400"/>
            <a:ext cx="7328514" cy="523043"/>
          </a:xfrm>
        </p:spPr>
        <p:txBody>
          <a:bodyPr anchorCtr="0"/>
          <a:lstStyle>
            <a:lvl1pPr algn="ctr">
              <a:defRPr sz="2000" b="0">
                <a:solidFill>
                  <a:schemeClr val="accent1">
                    <a:lumMod val="75000"/>
                  </a:schemeClr>
                </a:solidFill>
              </a:defRPr>
            </a:lvl1pPr>
          </a:lstStyle>
          <a:p>
            <a:r>
              <a:rPr lang="ru-RU" smtClean="0"/>
              <a:t>Образец заголовка</a:t>
            </a:r>
            <a:endParaRPr lang="en-US" dirty="0"/>
          </a:p>
        </p:txBody>
      </p:sp>
      <p:sp>
        <p:nvSpPr>
          <p:cNvPr id="11" name="Date Placeholder 4"/>
          <p:cNvSpPr>
            <a:spLocks noGrp="1"/>
          </p:cNvSpPr>
          <p:nvPr>
            <p:ph type="dt" sz="half" idx="10"/>
          </p:nvPr>
        </p:nvSpPr>
        <p:spPr/>
        <p:txBody>
          <a:bodyPr/>
          <a:lstStyle>
            <a:lvl1pPr>
              <a:defRPr/>
            </a:lvl1pPr>
          </a:lstStyle>
          <a:p>
            <a:pPr>
              <a:defRPr/>
            </a:pPr>
            <a:fld id="{41A99353-ED4A-4C09-ACBF-DD79D6578164}" type="datetimeFigureOut">
              <a:rPr lang="ru-RU"/>
              <a:pPr>
                <a:defRPr/>
              </a:pPr>
              <a:t>08.02.2012</a:t>
            </a:fld>
            <a:endParaRPr lang="ru-RU"/>
          </a:p>
        </p:txBody>
      </p:sp>
      <p:sp>
        <p:nvSpPr>
          <p:cNvPr id="12" name="Slide Number Placeholder 6"/>
          <p:cNvSpPr>
            <a:spLocks noGrp="1"/>
          </p:cNvSpPr>
          <p:nvPr>
            <p:ph type="sldNum" sz="quarter" idx="11"/>
          </p:nvPr>
        </p:nvSpPr>
        <p:spPr/>
        <p:txBody>
          <a:bodyPr/>
          <a:lstStyle>
            <a:lvl1pPr>
              <a:defRPr/>
            </a:lvl1pPr>
          </a:lstStyle>
          <a:p>
            <a:pPr>
              <a:defRPr/>
            </a:pPr>
            <a:fld id="{898315BF-CEF0-4297-8F27-66361D8C679B}" type="slidenum">
              <a:rPr lang="ru-RU"/>
              <a:pPr>
                <a:defRPr/>
              </a:pPr>
              <a:t>‹#›</a:t>
            </a:fld>
            <a:endParaRPr lang="ru-RU"/>
          </a:p>
        </p:txBody>
      </p:sp>
      <p:sp>
        <p:nvSpPr>
          <p:cNvPr id="13" name="Footer Placeholder 5"/>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7" name="Rounded Rectangle 6"/>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ext Placeholder 2"/>
          <p:cNvSpPr>
            <a:spLocks noGrp="1"/>
          </p:cNvSpPr>
          <p:nvPr>
            <p:ph type="body" idx="1"/>
          </p:nvPr>
        </p:nvSpPr>
        <p:spPr bwMode="auto">
          <a:xfrm>
            <a:off x="457200" y="1752600"/>
            <a:ext cx="82296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2"/>
                </a:solidFill>
                <a:latin typeface="+mn-lt"/>
              </a:defRPr>
            </a:lvl1pPr>
          </a:lstStyle>
          <a:p>
            <a:pPr>
              <a:defRPr/>
            </a:pPr>
            <a:fld id="{FDB18674-1965-4C43-9D76-1AA89E885C01}" type="datetimeFigureOut">
              <a:rPr lang="ru-RU"/>
              <a:pPr>
                <a:defRPr/>
              </a:pPr>
              <a:t>08.02.2012</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2"/>
                </a:solidFill>
                <a:latin typeface="+mn-lt"/>
              </a:defRPr>
            </a:lvl1pPr>
          </a:lstStyle>
          <a:p>
            <a:pPr>
              <a:defRPr/>
            </a:pPr>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2"/>
                </a:solidFill>
                <a:latin typeface="+mn-lt"/>
              </a:defRPr>
            </a:lvl1pPr>
          </a:lstStyle>
          <a:p>
            <a:pPr>
              <a:defRPr/>
            </a:pPr>
            <a:fld id="{19211FD5-869B-497A-A273-03C7F9F59416}" type="slidenum">
              <a:rPr lang="ru-RU"/>
              <a:pPr>
                <a:defRPr/>
              </a:pPr>
              <a:t>‹#›</a:t>
            </a:fld>
            <a:endParaRPr lang="ru-RU"/>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373063" y="373063"/>
            <a:ext cx="8380412" cy="1117600"/>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25450" y="407988"/>
            <a:ext cx="8261350" cy="1039812"/>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Tree>
  </p:cSld>
  <p:clrMap bg1="lt1" tx1="dk1" bg2="lt2" tx2="dk2" accent1="accent1" accent2="accent2" accent3="accent3" accent4="accent4" accent5="accent5" accent6="accent6" hlink="hlink" folHlink="folHlink"/>
  <p:sldLayoutIdLst>
    <p:sldLayoutId id="2147483732" r:id="rId1"/>
    <p:sldLayoutId id="2147483727" r:id="rId2"/>
    <p:sldLayoutId id="2147483733" r:id="rId3"/>
    <p:sldLayoutId id="2147483728" r:id="rId4"/>
    <p:sldLayoutId id="2147483729" r:id="rId5"/>
    <p:sldLayoutId id="2147483730" r:id="rId6"/>
    <p:sldLayoutId id="2147483734" r:id="rId7"/>
    <p:sldLayoutId id="2147483735" r:id="rId8"/>
    <p:sldLayoutId id="2147483736" r:id="rId9"/>
    <p:sldLayoutId id="2147483731" r:id="rId10"/>
    <p:sldLayoutId id="2147483737" r:id="rId11"/>
  </p:sldLayoutIdLst>
  <p:txStyles>
    <p:titleStyle>
      <a:lvl1pPr algn="ctr" rtl="0" fontAlgn="base">
        <a:spcBef>
          <a:spcPct val="0"/>
        </a:spcBef>
        <a:spcAft>
          <a:spcPct val="0"/>
        </a:spcAft>
        <a:defRPr sz="3500" kern="1200" cap="all">
          <a:solidFill>
            <a:srgbClr val="6B7D72"/>
          </a:solidFill>
          <a:latin typeface="+mj-lt"/>
          <a:ea typeface="+mj-ea"/>
          <a:cs typeface="+mj-cs"/>
        </a:defRPr>
      </a:lvl1pPr>
      <a:lvl2pPr algn="ctr" rtl="0" fontAlgn="base">
        <a:spcBef>
          <a:spcPct val="0"/>
        </a:spcBef>
        <a:spcAft>
          <a:spcPct val="0"/>
        </a:spcAft>
        <a:defRPr sz="3500">
          <a:solidFill>
            <a:srgbClr val="6B7D72"/>
          </a:solidFill>
          <a:latin typeface="Book Antiqua" pitchFamily="18" charset="0"/>
        </a:defRPr>
      </a:lvl2pPr>
      <a:lvl3pPr algn="ctr" rtl="0" fontAlgn="base">
        <a:spcBef>
          <a:spcPct val="0"/>
        </a:spcBef>
        <a:spcAft>
          <a:spcPct val="0"/>
        </a:spcAft>
        <a:defRPr sz="3500">
          <a:solidFill>
            <a:srgbClr val="6B7D72"/>
          </a:solidFill>
          <a:latin typeface="Book Antiqua" pitchFamily="18" charset="0"/>
        </a:defRPr>
      </a:lvl3pPr>
      <a:lvl4pPr algn="ctr" rtl="0" fontAlgn="base">
        <a:spcBef>
          <a:spcPct val="0"/>
        </a:spcBef>
        <a:spcAft>
          <a:spcPct val="0"/>
        </a:spcAft>
        <a:defRPr sz="3500">
          <a:solidFill>
            <a:srgbClr val="6B7D72"/>
          </a:solidFill>
          <a:latin typeface="Book Antiqua" pitchFamily="18" charset="0"/>
        </a:defRPr>
      </a:lvl4pPr>
      <a:lvl5pPr algn="ctr" rtl="0" fontAlgn="base">
        <a:spcBef>
          <a:spcPct val="0"/>
        </a:spcBef>
        <a:spcAft>
          <a:spcPct val="0"/>
        </a:spcAft>
        <a:defRPr sz="3500">
          <a:solidFill>
            <a:srgbClr val="6B7D72"/>
          </a:solidFill>
          <a:latin typeface="Book Antiqua" pitchFamily="18" charset="0"/>
        </a:defRPr>
      </a:lvl5pPr>
      <a:lvl6pPr marL="457200" algn="ctr" rtl="0" fontAlgn="base">
        <a:spcBef>
          <a:spcPct val="0"/>
        </a:spcBef>
        <a:spcAft>
          <a:spcPct val="0"/>
        </a:spcAft>
        <a:defRPr sz="3500">
          <a:solidFill>
            <a:srgbClr val="6B7D72"/>
          </a:solidFill>
          <a:latin typeface="Book Antiqua" pitchFamily="18" charset="0"/>
        </a:defRPr>
      </a:lvl6pPr>
      <a:lvl7pPr marL="914400" algn="ctr" rtl="0" fontAlgn="base">
        <a:spcBef>
          <a:spcPct val="0"/>
        </a:spcBef>
        <a:spcAft>
          <a:spcPct val="0"/>
        </a:spcAft>
        <a:defRPr sz="3500">
          <a:solidFill>
            <a:srgbClr val="6B7D72"/>
          </a:solidFill>
          <a:latin typeface="Book Antiqua" pitchFamily="18" charset="0"/>
        </a:defRPr>
      </a:lvl7pPr>
      <a:lvl8pPr marL="1371600" algn="ctr" rtl="0" fontAlgn="base">
        <a:spcBef>
          <a:spcPct val="0"/>
        </a:spcBef>
        <a:spcAft>
          <a:spcPct val="0"/>
        </a:spcAft>
        <a:defRPr sz="3500">
          <a:solidFill>
            <a:srgbClr val="6B7D72"/>
          </a:solidFill>
          <a:latin typeface="Book Antiqua" pitchFamily="18" charset="0"/>
        </a:defRPr>
      </a:lvl8pPr>
      <a:lvl9pPr marL="1828800" algn="ctr" rtl="0" fontAlgn="base">
        <a:spcBef>
          <a:spcPct val="0"/>
        </a:spcBef>
        <a:spcAft>
          <a:spcPct val="0"/>
        </a:spcAft>
        <a:defRPr sz="3500">
          <a:solidFill>
            <a:srgbClr val="6B7D72"/>
          </a:solidFill>
          <a:latin typeface="Book Antiqua" pitchFamily="18" charset="0"/>
        </a:defRPr>
      </a:lvl9pPr>
    </p:titleStyle>
    <p:body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3.gi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0.gif"/></Relationships>
</file>

<file path=ppt/slides/_rels/slide3.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6.gif"/></Relationships>
</file>

<file path=ppt/slides/_rels/slide6.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42938" y="4648200"/>
            <a:ext cx="6553200" cy="457200"/>
          </a:xfrm>
        </p:spPr>
        <p:txBody>
          <a:bodyPr rtlCol="0"/>
          <a:lstStyle/>
          <a:p>
            <a:pPr fontAlgn="auto">
              <a:spcAft>
                <a:spcPts val="0"/>
              </a:spcAft>
              <a:buFont typeface="Arial" pitchFamily="34" charset="0"/>
              <a:buNone/>
              <a:defRPr/>
            </a:pPr>
            <a:r>
              <a:rPr lang="uk-UA" b="1" dirty="0" smtClean="0">
                <a:solidFill>
                  <a:srgbClr val="C00000"/>
                </a:solidFill>
              </a:rPr>
              <a:t>Принцип дії вогнегасника</a:t>
            </a:r>
            <a:endParaRPr lang="uk-UA" b="1" dirty="0">
              <a:solidFill>
                <a:srgbClr val="C00000"/>
              </a:solidFill>
            </a:endParaRPr>
          </a:p>
        </p:txBody>
      </p:sp>
      <p:sp>
        <p:nvSpPr>
          <p:cNvPr id="2" name="Заголовок 1"/>
          <p:cNvSpPr>
            <a:spLocks noGrp="1"/>
          </p:cNvSpPr>
          <p:nvPr>
            <p:ph type="ctrTitle"/>
          </p:nvPr>
        </p:nvSpPr>
        <p:spPr>
          <a:xfrm>
            <a:off x="611188" y="2997200"/>
            <a:ext cx="6629400" cy="1219200"/>
          </a:xfrm>
        </p:spPr>
        <p:txBody>
          <a:bodyPr/>
          <a:lstStyle/>
          <a:p>
            <a:pPr fontAlgn="auto">
              <a:spcAft>
                <a:spcPts val="0"/>
              </a:spcAft>
              <a:defRPr/>
            </a:pPr>
            <a:r>
              <a:rPr lang="uk-UA" b="1" dirty="0" smtClean="0">
                <a:solidFill>
                  <a:srgbClr val="002060"/>
                </a:solidFill>
              </a:rPr>
              <a:t>вогнегасник</a:t>
            </a:r>
            <a:r>
              <a:rPr lang="uk-UA" b="1" dirty="0">
                <a:solidFill>
                  <a:srgbClr val="002060"/>
                </a:solidFill>
              </a:rPr>
              <a:t>и</a:t>
            </a:r>
          </a:p>
        </p:txBody>
      </p:sp>
      <p:pic>
        <p:nvPicPr>
          <p:cNvPr id="14339" name="Picture 2" descr="D:\Мои документы\картинки для семинара\порошковый.jpg"/>
          <p:cNvPicPr>
            <a:picLocks noChangeAspect="1" noChangeArrowheads="1"/>
          </p:cNvPicPr>
          <p:nvPr/>
        </p:nvPicPr>
        <p:blipFill>
          <a:blip r:embed="rId2"/>
          <a:srcRect/>
          <a:stretch>
            <a:fillRect/>
          </a:stretch>
        </p:blipFill>
        <p:spPr bwMode="auto">
          <a:xfrm>
            <a:off x="323850" y="404813"/>
            <a:ext cx="2165350" cy="2165350"/>
          </a:xfrm>
          <a:prstGeom prst="rect">
            <a:avLst/>
          </a:prstGeom>
          <a:noFill/>
          <a:ln w="9525">
            <a:noFill/>
            <a:miter lim="800000"/>
            <a:headEnd/>
            <a:tailEnd/>
          </a:ln>
        </p:spPr>
      </p:pic>
      <p:pic>
        <p:nvPicPr>
          <p:cNvPr id="14340" name="Picture 4" descr="D:\Мои документы\картинки для семинара\углекислотный огнетушитель.jpg"/>
          <p:cNvPicPr>
            <a:picLocks noChangeAspect="1" noChangeArrowheads="1"/>
          </p:cNvPicPr>
          <p:nvPr/>
        </p:nvPicPr>
        <p:blipFill>
          <a:blip r:embed="rId3"/>
          <a:srcRect/>
          <a:stretch>
            <a:fillRect/>
          </a:stretch>
        </p:blipFill>
        <p:spPr bwMode="auto">
          <a:xfrm>
            <a:off x="6875463" y="404813"/>
            <a:ext cx="1876425" cy="2165350"/>
          </a:xfrm>
          <a:prstGeom prst="rect">
            <a:avLst/>
          </a:prstGeom>
          <a:noFill/>
          <a:ln w="9525">
            <a:noFill/>
            <a:miter lim="800000"/>
            <a:headEnd/>
            <a:tailEnd/>
          </a:ln>
        </p:spPr>
      </p:pic>
      <p:pic>
        <p:nvPicPr>
          <p:cNvPr id="14341" name="Picture 5" descr="D:\Мои документы\картинки\PFILES\MSOFFICE\MEDIA\CNTCD1\PHOTO1\J0178945.JPG"/>
          <p:cNvPicPr>
            <a:picLocks noChangeAspect="1" noChangeArrowheads="1"/>
          </p:cNvPicPr>
          <p:nvPr/>
        </p:nvPicPr>
        <p:blipFill>
          <a:blip r:embed="rId4"/>
          <a:srcRect/>
          <a:stretch>
            <a:fillRect/>
          </a:stretch>
        </p:blipFill>
        <p:spPr bwMode="auto">
          <a:xfrm>
            <a:off x="2843213" y="265113"/>
            <a:ext cx="3657600" cy="2444750"/>
          </a:xfrm>
          <a:prstGeom prst="rect">
            <a:avLst/>
          </a:prstGeom>
          <a:noFill/>
          <a:ln w="9525">
            <a:noFill/>
            <a:miter lim="800000"/>
            <a:headEnd/>
            <a:tailEnd/>
          </a:ln>
        </p:spPr>
      </p:pic>
      <p:pic>
        <p:nvPicPr>
          <p:cNvPr id="14342" name="Picture 2" descr="D:\Мои документы\картинки\PFILES\MSOFFICE\MEDIA\CNTCD1\ANIMATED\J0186492.GIF"/>
          <p:cNvPicPr>
            <a:picLocks noChangeAspect="1" noChangeArrowheads="1" noCrop="1"/>
          </p:cNvPicPr>
          <p:nvPr/>
        </p:nvPicPr>
        <p:blipFill>
          <a:blip r:embed="rId5"/>
          <a:srcRect/>
          <a:stretch>
            <a:fillRect/>
          </a:stretch>
        </p:blipFill>
        <p:spPr bwMode="auto">
          <a:xfrm>
            <a:off x="6500813" y="5589588"/>
            <a:ext cx="1381125" cy="914400"/>
          </a:xfrm>
          <a:prstGeom prst="rect">
            <a:avLst/>
          </a:prstGeom>
          <a:noFill/>
          <a:ln w="9525">
            <a:noFill/>
            <a:miter lim="800000"/>
            <a:headEnd/>
            <a:tailEnd/>
          </a:ln>
        </p:spPr>
      </p:pic>
      <p:pic>
        <p:nvPicPr>
          <p:cNvPr id="14343" name="Picture 2" descr="D:\Мои документы\картинки\PFILES\MSOFFICE\MEDIA\CNTCD1\ANIMATED\J0284131.GIF"/>
          <p:cNvPicPr>
            <a:picLocks noChangeAspect="1" noChangeArrowheads="1" noCrop="1"/>
          </p:cNvPicPr>
          <p:nvPr/>
        </p:nvPicPr>
        <p:blipFill>
          <a:blip r:embed="rId6"/>
          <a:srcRect/>
          <a:stretch>
            <a:fillRect/>
          </a:stretch>
        </p:blipFill>
        <p:spPr bwMode="auto">
          <a:xfrm>
            <a:off x="971550" y="5589588"/>
            <a:ext cx="1517650" cy="914400"/>
          </a:xfrm>
          <a:prstGeom prst="rect">
            <a:avLst/>
          </a:prstGeom>
          <a:noFill/>
          <a:ln w="9525">
            <a:noFill/>
            <a:miter lim="800000"/>
            <a:headEnd/>
            <a:tailEnd/>
          </a:ln>
        </p:spPr>
      </p:pic>
      <p:pic>
        <p:nvPicPr>
          <p:cNvPr id="14344" name="Picture 2" descr="D:\Мои документы\картинки\PFILES\MSOFFICE\MEDIA\CNTCD1\ANIMATED\J0189233.GIF"/>
          <p:cNvPicPr>
            <a:picLocks noChangeAspect="1" noChangeArrowheads="1" noCrop="1"/>
          </p:cNvPicPr>
          <p:nvPr/>
        </p:nvPicPr>
        <p:blipFill>
          <a:blip r:embed="rId7"/>
          <a:srcRect/>
          <a:stretch>
            <a:fillRect/>
          </a:stretch>
        </p:blipFill>
        <p:spPr bwMode="auto">
          <a:xfrm>
            <a:off x="7740650" y="3141663"/>
            <a:ext cx="863600" cy="20875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strips(downLeft)">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pattFill prst="pct30">
            <a:fgClr>
              <a:schemeClr val="bg2">
                <a:lumMod val="90000"/>
              </a:schemeClr>
            </a:fgClr>
            <a:bgClr>
              <a:schemeClr val="bg1"/>
            </a:bgClr>
          </a:pattFill>
        </p:spPr>
        <p:txBody>
          <a:bodyPr>
            <a:normAutofit fontScale="90000"/>
          </a:bodyPr>
          <a:lstStyle/>
          <a:p>
            <a:r>
              <a:rPr lang="uk-UA" sz="3600" b="1" dirty="0" smtClean="0">
                <a:solidFill>
                  <a:schemeClr val="bg2">
                    <a:lumMod val="10000"/>
                  </a:schemeClr>
                </a:solidFill>
                <a:latin typeface="Times New Roman"/>
                <a:ea typeface="Times New Roman"/>
              </a:rPr>
              <a:t>Вогнегасники вуглекислотно-брометилові ВВБ-3, </a:t>
            </a:r>
            <a:r>
              <a:rPr lang="uk-UA" sz="3600" b="1" dirty="0" smtClean="0">
                <a:solidFill>
                  <a:schemeClr val="bg2">
                    <a:lumMod val="10000"/>
                  </a:schemeClr>
                </a:solidFill>
                <a:latin typeface="Times New Roman"/>
                <a:ea typeface="Times New Roman"/>
              </a:rPr>
              <a:t>ВВБ</a:t>
            </a:r>
            <a:r>
              <a:rPr lang="uk-UA" sz="3600" b="1" dirty="0" smtClean="0">
                <a:solidFill>
                  <a:schemeClr val="bg2">
                    <a:lumMod val="10000"/>
                  </a:schemeClr>
                </a:solidFill>
                <a:latin typeface="Times New Roman"/>
                <a:ea typeface="Times New Roman"/>
              </a:rPr>
              <a:t>-7</a:t>
            </a:r>
            <a:endParaRPr lang="uk-UA" dirty="0">
              <a:solidFill>
                <a:schemeClr val="bg2">
                  <a:lumMod val="10000"/>
                </a:schemeClr>
              </a:solidFill>
            </a:endParaRPr>
          </a:p>
        </p:txBody>
      </p:sp>
      <p:sp>
        <p:nvSpPr>
          <p:cNvPr id="3" name="Прямоугольник 2"/>
          <p:cNvSpPr/>
          <p:nvPr/>
        </p:nvSpPr>
        <p:spPr>
          <a:xfrm>
            <a:off x="107504" y="1604825"/>
            <a:ext cx="9036496" cy="4832092"/>
          </a:xfrm>
          <a:prstGeom prst="rect">
            <a:avLst/>
          </a:prstGeom>
        </p:spPr>
        <p:txBody>
          <a:bodyPr wrap="square">
            <a:spAutoFit/>
          </a:bodyPr>
          <a:lstStyle/>
          <a:p>
            <a:pPr marL="457200" indent="-457200">
              <a:buFont typeface="Arial" pitchFamily="34" charset="0"/>
              <a:buChar char="•"/>
            </a:pPr>
            <a:r>
              <a:rPr lang="uk-UA" sz="2800" b="1" dirty="0">
                <a:solidFill>
                  <a:srgbClr val="C00000"/>
                </a:solidFill>
              </a:rPr>
              <a:t>Д</a:t>
            </a:r>
            <a:r>
              <a:rPr lang="ru-RU" sz="2800" b="1" dirty="0" smtClean="0">
                <a:solidFill>
                  <a:srgbClr val="C00000"/>
                </a:solidFill>
              </a:rPr>
              <a:t>ля </a:t>
            </a:r>
            <a:r>
              <a:rPr lang="uk-UA" sz="2800" b="1" dirty="0" smtClean="0">
                <a:solidFill>
                  <a:srgbClr val="C00000"/>
                </a:solidFill>
              </a:rPr>
              <a:t>гасіння пожеж доцільно використовувати вогнегасні сполуки на основі галоїдованих вуглеводнів, таких як тетрафтордибромметан, бромистий етил, метил та інші. Їх дія базується на гальмуванні хімічної реакції при горінні, враховуючи це їх ще називають антикаталізаторами.</a:t>
            </a:r>
          </a:p>
          <a:p>
            <a:pPr marL="457200" indent="-457200">
              <a:buFont typeface="Arial" pitchFamily="34" charset="0"/>
              <a:buChar char="•"/>
            </a:pPr>
            <a:r>
              <a:rPr lang="uk-UA" sz="2800" b="1" dirty="0" smtClean="0">
                <a:solidFill>
                  <a:srgbClr val="C00000"/>
                </a:solidFill>
              </a:rPr>
              <a:t>Галоїдовані вуглеводні використовується для гасіння твердих та рідинних горючих матеріалів, електроустановок, які знаходяться під напругою та тліючих матеріалів</a:t>
            </a:r>
            <a:r>
              <a:rPr lang="ru-RU" sz="2800" b="1" dirty="0" smtClean="0">
                <a:solidFill>
                  <a:srgbClr val="C00000"/>
                </a:solidFill>
              </a:rPr>
              <a:t>.</a:t>
            </a:r>
            <a:endParaRPr lang="ru-RU" sz="2800" b="1" dirty="0">
              <a:solidFill>
                <a:srgbClr val="C00000"/>
              </a:solidFill>
            </a:endParaRPr>
          </a:p>
        </p:txBody>
      </p:sp>
      <p:pic>
        <p:nvPicPr>
          <p:cNvPr id="4098" name="Picture 2" descr="D:\Мои документы\Rumar\картинки\PFILES\MSOFFICE\MEDIA\CNTCD1\ANIMATED\J0254406.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00840" y="5949280"/>
            <a:ext cx="1347623" cy="752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04980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71451" y="332656"/>
            <a:ext cx="8640960" cy="4832092"/>
          </a:xfrm>
          <a:prstGeom prst="rect">
            <a:avLst/>
          </a:prstGeom>
        </p:spPr>
        <p:txBody>
          <a:bodyPr wrap="square">
            <a:spAutoFit/>
          </a:bodyPr>
          <a:lstStyle/>
          <a:p>
            <a:pPr marL="457200" indent="-457200">
              <a:buFont typeface="Arial" pitchFamily="34" charset="0"/>
              <a:buChar char="•"/>
            </a:pPr>
            <a:r>
              <a:rPr lang="uk-UA" sz="2800" b="1" dirty="0" smtClean="0">
                <a:solidFill>
                  <a:srgbClr val="C00000"/>
                </a:solidFill>
              </a:rPr>
              <a:t>Вогнегасники типу ВВБ-3 та ВВБ-7 мають тонкостінні корпусу, за будовою схожі на вуглекислотні, але вони зовнішньо відрізняються від них відсутністю дифузора-снігоутворювача замість якого у вентилі корпусу закріплена насадка.</a:t>
            </a:r>
          </a:p>
          <a:p>
            <a:pPr marL="457200" indent="-457200">
              <a:buFont typeface="Arial" pitchFamily="34" charset="0"/>
              <a:buChar char="•"/>
            </a:pPr>
            <a:r>
              <a:rPr lang="uk-UA" sz="2800" b="1" dirty="0" smtClean="0">
                <a:solidFill>
                  <a:srgbClr val="C00000"/>
                </a:solidFill>
              </a:rPr>
              <a:t>Для приведення вогнегасника до дії треба як найближче підійти до осередку пожежі (2,5 – 3 м) і тримаючи лівою рукою вогнегасник за ручку, правою відкрити вентиль, відкручуючи його</a:t>
            </a:r>
            <a:r>
              <a:rPr lang="ru-RU" dirty="0" smtClean="0"/>
              <a:t>.</a:t>
            </a:r>
            <a:endParaRPr lang="ru-RU" dirty="0"/>
          </a:p>
        </p:txBody>
      </p:sp>
      <p:pic>
        <p:nvPicPr>
          <p:cNvPr id="3074" name="Picture 2" descr="D:\Мои документы\Rumar\картинки\PFILES\MSOFFICE\MEDIA\CNTCD1\ANIMATED\J0236228.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4941168"/>
            <a:ext cx="2304256" cy="151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9234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pattFill prst="pct30">
            <a:fgClr>
              <a:schemeClr val="bg2">
                <a:lumMod val="90000"/>
              </a:schemeClr>
            </a:fgClr>
            <a:bgClr>
              <a:schemeClr val="bg1"/>
            </a:bgClr>
          </a:pattFill>
        </p:spPr>
        <p:txBody>
          <a:bodyPr>
            <a:normAutofit fontScale="90000"/>
          </a:bodyPr>
          <a:lstStyle/>
          <a:p>
            <a:r>
              <a:rPr lang="uk-UA" sz="2900" b="1" dirty="0" smtClean="0">
                <a:solidFill>
                  <a:schemeClr val="bg2">
                    <a:lumMod val="10000"/>
                  </a:schemeClr>
                </a:solidFill>
                <a:latin typeface="Times New Roman"/>
                <a:ea typeface="Times New Roman"/>
              </a:rPr>
              <a:t>порошкові вогнегасники  переносні: ВП-1В, ВП-1, </a:t>
            </a:r>
            <a:r>
              <a:rPr lang="uk-UA" sz="2900" b="1" dirty="0" err="1" smtClean="0">
                <a:solidFill>
                  <a:schemeClr val="bg2">
                    <a:lumMod val="10000"/>
                  </a:schemeClr>
                </a:solidFill>
                <a:latin typeface="Times New Roman"/>
                <a:ea typeface="Times New Roman"/>
              </a:rPr>
              <a:t>ВП</a:t>
            </a:r>
            <a:r>
              <a:rPr lang="uk-UA" sz="2900" b="1" dirty="0" smtClean="0">
                <a:solidFill>
                  <a:schemeClr val="bg2">
                    <a:lumMod val="10000"/>
                  </a:schemeClr>
                </a:solidFill>
                <a:latin typeface="Times New Roman"/>
                <a:ea typeface="Times New Roman"/>
              </a:rPr>
              <a:t>-2, ВП-2В, ВП-5Б, ВП-9, ВП-10А, пересувні ВП-100 </a:t>
            </a:r>
            <a:endParaRPr lang="ru-RU" dirty="0">
              <a:solidFill>
                <a:schemeClr val="bg2">
                  <a:lumMod val="10000"/>
                </a:schemeClr>
              </a:solidFill>
            </a:endParaRPr>
          </a:p>
        </p:txBody>
      </p:sp>
      <p:sp>
        <p:nvSpPr>
          <p:cNvPr id="3" name="Прямоугольник 2"/>
          <p:cNvSpPr/>
          <p:nvPr/>
        </p:nvSpPr>
        <p:spPr>
          <a:xfrm>
            <a:off x="0" y="1561191"/>
            <a:ext cx="9144000" cy="4893647"/>
          </a:xfrm>
          <a:prstGeom prst="rect">
            <a:avLst/>
          </a:prstGeom>
        </p:spPr>
        <p:txBody>
          <a:bodyPr wrap="square">
            <a:spAutoFit/>
          </a:bodyPr>
          <a:lstStyle/>
          <a:p>
            <a:pPr marL="457200" indent="-457200">
              <a:buFont typeface="Arial" pitchFamily="34" charset="0"/>
              <a:buChar char="•"/>
            </a:pPr>
            <a:r>
              <a:rPr lang="uk-UA" sz="2600" b="1" dirty="0" smtClean="0">
                <a:solidFill>
                  <a:srgbClr val="C00000"/>
                </a:solidFill>
              </a:rPr>
              <a:t>Порошкові вогнегасники призначені для гасіння твердих мат і речовин, ЛЗР і ГР, лужних та лужноземельних металів та їх карбідів, електроустановок під напругою до 1000 В, тліючих матеріали, а також пожеж на об’єктах з великими матеріальними цінностями та у підземних спорудах</a:t>
            </a:r>
            <a:r>
              <a:rPr lang="ru-RU" sz="2600" dirty="0" smtClean="0"/>
              <a:t>.</a:t>
            </a:r>
          </a:p>
          <a:p>
            <a:pPr marL="457200" indent="-457200">
              <a:buFont typeface="Arial" pitchFamily="34" charset="0"/>
              <a:buChar char="•"/>
            </a:pPr>
            <a:r>
              <a:rPr lang="uk-UA" sz="2600" b="1" dirty="0" smtClean="0">
                <a:solidFill>
                  <a:srgbClr val="C00000"/>
                </a:solidFill>
              </a:rPr>
              <a:t>Вогнегасною речовиною є порошкові суміші ПФ. Це порошки заготовленні призначення. для гасіння ЛЗР і ГР, тліючих мат., лужних та лужноземельних металів і їх карбідів використовується суміш ПС-1, а для пірофорних рідин склад СЛ-2 та ін.</a:t>
            </a:r>
            <a:endParaRPr lang="uk-UA" sz="2600" b="1" dirty="0">
              <a:solidFill>
                <a:srgbClr val="C00000"/>
              </a:solidFill>
            </a:endParaRPr>
          </a:p>
        </p:txBody>
      </p:sp>
      <p:pic>
        <p:nvPicPr>
          <p:cNvPr id="5122" name="Picture 2" descr="D:\Мои документы\Rumar\картинки\PFILES\MSOFFICE\MEDIA\CNTCD1\ANIMATED\J0254410.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6021288"/>
            <a:ext cx="1314450" cy="836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72547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784976" cy="6555641"/>
          </a:xfrm>
          <a:prstGeom prst="rect">
            <a:avLst/>
          </a:prstGeom>
        </p:spPr>
        <p:txBody>
          <a:bodyPr wrap="square">
            <a:spAutoFit/>
          </a:bodyPr>
          <a:lstStyle/>
          <a:p>
            <a:pPr marL="457200" indent="-457200">
              <a:buFont typeface="Arial" pitchFamily="34" charset="0"/>
              <a:buChar char="•"/>
            </a:pPr>
            <a:r>
              <a:rPr lang="uk-UA" sz="2800" b="1" dirty="0" smtClean="0">
                <a:solidFill>
                  <a:srgbClr val="C00000"/>
                </a:solidFill>
              </a:rPr>
              <a:t>Порошок витискається з корпусу вогнегасника надлишковим тиском газу у вогнегасниках ВП-1В, ВП-2, ВП-2В, ВП-5Б, ВП-9, ВП-10А, ВП-100, а у вогнегасниках ВП-1 тиском, що постійно підтримується у корпусі.</a:t>
            </a:r>
          </a:p>
          <a:p>
            <a:pPr marL="457200" indent="-457200">
              <a:buFont typeface="Arial" pitchFamily="34" charset="0"/>
              <a:buChar char="•"/>
            </a:pPr>
            <a:r>
              <a:rPr lang="uk-UA" sz="2800" b="1" dirty="0" smtClean="0">
                <a:solidFill>
                  <a:srgbClr val="C00000"/>
                </a:solidFill>
              </a:rPr>
              <a:t>Принцип дії цих вогнегасників базується на тому, що при натискуванні на механізм запуску з кнопкою, голка проколює мембрану допомагаючи роботі балона зі стиснутим газом, при цьому робочий газ через отвір потрапляє в корпус вогнегасника. Під дією надлишкового тиску порошок по сифонній трубці, через насадку виштовхується у вигляді порошкового струменя у зону горіння.</a:t>
            </a:r>
            <a:endParaRPr lang="uk-UA" sz="2800" b="1" dirty="0">
              <a:solidFill>
                <a:srgbClr val="C00000"/>
              </a:solidFill>
            </a:endParaRPr>
          </a:p>
        </p:txBody>
      </p:sp>
      <p:pic>
        <p:nvPicPr>
          <p:cNvPr id="2050" name="Picture 2" descr="D:\Мои документы\Rumar\картинки\PFILES\MSOFFICE\MEDIA\CNTCD1\ANIMATED\J018925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812360" y="5501055"/>
            <a:ext cx="1152128" cy="1240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05138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pattFill prst="pct30">
            <a:fgClr>
              <a:schemeClr val="bg2">
                <a:lumMod val="90000"/>
              </a:schemeClr>
            </a:fgClr>
            <a:bgClr>
              <a:schemeClr val="bg1"/>
            </a:bgClr>
          </a:pattFill>
        </p:spPr>
        <p:txBody>
          <a:bodyPr>
            <a:normAutofit fontScale="90000"/>
          </a:bodyPr>
          <a:lstStyle/>
          <a:p>
            <a:r>
              <a:rPr lang="uk-UA" sz="3600" b="1" dirty="0" smtClean="0">
                <a:solidFill>
                  <a:schemeClr val="bg2">
                    <a:lumMod val="10000"/>
                  </a:schemeClr>
                </a:solidFill>
                <a:latin typeface="Times New Roman"/>
                <a:ea typeface="Times New Roman"/>
              </a:rPr>
              <a:t>Водяний вогнегасник </a:t>
            </a:r>
            <a:br>
              <a:rPr lang="uk-UA" sz="3600" b="1" dirty="0" smtClean="0">
                <a:solidFill>
                  <a:schemeClr val="bg2">
                    <a:lumMod val="10000"/>
                  </a:schemeClr>
                </a:solidFill>
                <a:latin typeface="Times New Roman"/>
                <a:ea typeface="Times New Roman"/>
              </a:rPr>
            </a:br>
            <a:r>
              <a:rPr lang="uk-UA" sz="3600" b="1" dirty="0" smtClean="0">
                <a:solidFill>
                  <a:schemeClr val="bg2">
                    <a:lumMod val="10000"/>
                  </a:schemeClr>
                </a:solidFill>
                <a:latin typeface="Times New Roman"/>
                <a:ea typeface="Times New Roman"/>
              </a:rPr>
              <a:t>ВВ-9</a:t>
            </a:r>
            <a:endParaRPr lang="uk-UA" dirty="0">
              <a:solidFill>
                <a:schemeClr val="bg2">
                  <a:lumMod val="10000"/>
                </a:schemeClr>
              </a:solidFill>
            </a:endParaRPr>
          </a:p>
        </p:txBody>
      </p:sp>
      <p:sp>
        <p:nvSpPr>
          <p:cNvPr id="5" name="Прямоугольник 4"/>
          <p:cNvSpPr/>
          <p:nvPr/>
        </p:nvSpPr>
        <p:spPr>
          <a:xfrm>
            <a:off x="135857" y="1700808"/>
            <a:ext cx="8784976" cy="4493538"/>
          </a:xfrm>
          <a:prstGeom prst="rect">
            <a:avLst/>
          </a:prstGeom>
        </p:spPr>
        <p:txBody>
          <a:bodyPr wrap="square">
            <a:spAutoFit/>
          </a:bodyPr>
          <a:lstStyle/>
          <a:p>
            <a:pPr marL="342900" indent="-342900">
              <a:buFont typeface="Arial" pitchFamily="34" charset="0"/>
              <a:buChar char="•"/>
            </a:pPr>
            <a:r>
              <a:rPr lang="uk-UA" sz="2200" b="1" dirty="0" smtClean="0">
                <a:solidFill>
                  <a:srgbClr val="C00000"/>
                </a:solidFill>
              </a:rPr>
              <a:t>Використовується для гасіння твердих горючих матеріалів. Водою не можна гасити легкозаймисті рідини, речовини, що виділяють горючі гази під час взаємодії з водою, електроустановки та електроприлади, що знаходяться під напругою, цінні папери та устаткування.</a:t>
            </a:r>
          </a:p>
          <a:p>
            <a:pPr marL="342900" indent="-342900">
              <a:buFont typeface="Arial" pitchFamily="34" charset="0"/>
              <a:buChar char="•"/>
            </a:pPr>
            <a:r>
              <a:rPr lang="uk-UA" sz="2200" b="1" dirty="0" smtClean="0">
                <a:solidFill>
                  <a:srgbClr val="C00000"/>
                </a:solidFill>
              </a:rPr>
              <a:t>Для приведення вогнегасника до дії треба як найближче підійти до осередку пожежі, витягнути чеку, натиснути на механізм запуску з кнопкою, при цьому голка опускається й проколює мембрану балона з робочим газом. Робочий газ з балона подається в корпус вогнегасника й утворює там надлишковий тиск, внаслідок якого витискається вода з корпуса і по сифонній трубці та гнучкому рукаві через насадку подається в зону горіння.</a:t>
            </a:r>
            <a:endParaRPr lang="uk-UA" sz="2200" b="1" dirty="0">
              <a:solidFill>
                <a:srgbClr val="C00000"/>
              </a:solidFill>
            </a:endParaRPr>
          </a:p>
        </p:txBody>
      </p:sp>
      <p:pic>
        <p:nvPicPr>
          <p:cNvPr id="1026" name="Picture 2" descr="D:\Мои документы\Rumar\картинки\PFILES\MSOFFICE\MEDIA\CNTCD1\ANIMATED\J0189213.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42071" y="400168"/>
            <a:ext cx="1123950" cy="1266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6340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3" descr="D:\Мои документы\картинки\PFILES\MSOFFICE\MEDIA\CNTCD1\PHOTO1\J0175432.JPG"/>
          <p:cNvPicPr>
            <a:picLocks noGrp="1" noChangeAspect="1" noChangeArrowheads="1"/>
          </p:cNvPicPr>
          <p:nvPr>
            <p:ph idx="4294967295"/>
          </p:nvPr>
        </p:nvPicPr>
        <p:blipFill>
          <a:blip r:embed="rId2"/>
          <a:srcRect/>
          <a:stretch>
            <a:fillRect/>
          </a:stretch>
        </p:blipFill>
        <p:spPr>
          <a:xfrm>
            <a:off x="5508625" y="1862138"/>
            <a:ext cx="2457450" cy="3571875"/>
          </a:xfrm>
        </p:spPr>
      </p:pic>
      <p:sp>
        <p:nvSpPr>
          <p:cNvPr id="21" name="Заголовок 20"/>
          <p:cNvSpPr>
            <a:spLocks noGrp="1"/>
          </p:cNvSpPr>
          <p:nvPr>
            <p:ph type="title" idx="4294967295"/>
          </p:nvPr>
        </p:nvSpPr>
        <p:spPr>
          <a:xfrm>
            <a:off x="0" y="407988"/>
            <a:ext cx="8261350" cy="1039812"/>
          </a:xfrm>
        </p:spPr>
        <p:txBody>
          <a:bodyPr>
            <a:normAutofit fontScale="90000"/>
          </a:bodyPr>
          <a:lstStyle/>
          <a:p>
            <a:pPr fontAlgn="auto">
              <a:spcAft>
                <a:spcPts val="0"/>
              </a:spcAft>
              <a:defRPr/>
            </a:pPr>
            <a:r>
              <a:rPr lang="uk-UA" dirty="0" smtClean="0">
                <a:solidFill>
                  <a:schemeClr val="accent1">
                    <a:lumMod val="75000"/>
                  </a:schemeClr>
                </a:solidFill>
              </a:rPr>
              <a:t/>
            </a:r>
            <a:br>
              <a:rPr lang="uk-UA" dirty="0" smtClean="0">
                <a:solidFill>
                  <a:schemeClr val="accent1">
                    <a:lumMod val="75000"/>
                  </a:schemeClr>
                </a:solidFill>
              </a:rPr>
            </a:br>
            <a:r>
              <a:rPr lang="ru-RU" dirty="0" smtClean="0">
                <a:solidFill>
                  <a:schemeClr val="accent1">
                    <a:lumMod val="75000"/>
                  </a:schemeClr>
                </a:solidFill>
              </a:rPr>
              <a:t/>
            </a:r>
            <a:br>
              <a:rPr lang="ru-RU" dirty="0" smtClean="0">
                <a:solidFill>
                  <a:schemeClr val="accent1">
                    <a:lumMod val="75000"/>
                  </a:schemeClr>
                </a:solidFill>
              </a:rPr>
            </a:br>
            <a:endParaRPr lang="ru-RU" dirty="0">
              <a:solidFill>
                <a:schemeClr val="accent1">
                  <a:lumMod val="75000"/>
                </a:schemeClr>
              </a:solidFill>
            </a:endParaRPr>
          </a:p>
        </p:txBody>
      </p:sp>
      <p:sp>
        <p:nvSpPr>
          <p:cNvPr id="2" name="TextBox 1"/>
          <p:cNvSpPr txBox="1"/>
          <p:nvPr/>
        </p:nvSpPr>
        <p:spPr>
          <a:xfrm>
            <a:off x="971550" y="476250"/>
            <a:ext cx="7272338" cy="1385888"/>
          </a:xfrm>
          <a:prstGeom prst="rect">
            <a:avLst/>
          </a:prstGeom>
          <a:noFill/>
        </p:spPr>
        <p:txBody>
          <a:bodyPr>
            <a:spAutoFit/>
          </a:bodyPr>
          <a:lstStyle/>
          <a:p>
            <a:pPr algn="ctr" fontAlgn="auto">
              <a:spcBef>
                <a:spcPts val="0"/>
              </a:spcBef>
              <a:spcAft>
                <a:spcPts val="0"/>
              </a:spcAft>
              <a:defRPr/>
            </a:pPr>
            <a:r>
              <a:rPr lang="uk-UA" sz="2800" b="1" dirty="0">
                <a:solidFill>
                  <a:srgbClr val="FF0000"/>
                </a:solidFill>
                <a:latin typeface="+mn-lt"/>
              </a:rPr>
              <a:t>Вогнегасники</a:t>
            </a:r>
            <a:r>
              <a:rPr lang="uk-UA" sz="2800" b="1" dirty="0">
                <a:solidFill>
                  <a:schemeClr val="accent2">
                    <a:lumMod val="50000"/>
                  </a:schemeClr>
                </a:solidFill>
                <a:latin typeface="+mn-lt"/>
              </a:rPr>
              <a:t> - технічні пристрої, призначені для гасіння пожеж в початковій стадії їх виникнення</a:t>
            </a:r>
          </a:p>
        </p:txBody>
      </p:sp>
      <p:pic>
        <p:nvPicPr>
          <p:cNvPr id="1026" name="Picture 2" descr="F:\хімія_семінар\картинки для семинара\огнетушитель углекислотный.jpg"/>
          <p:cNvPicPr>
            <a:picLocks noChangeAspect="1" noChangeArrowheads="1"/>
          </p:cNvPicPr>
          <p:nvPr/>
        </p:nvPicPr>
        <p:blipFill>
          <a:blip r:embed="rId3"/>
          <a:srcRect/>
          <a:stretch>
            <a:fillRect/>
          </a:stretch>
        </p:blipFill>
        <p:spPr bwMode="auto">
          <a:xfrm>
            <a:off x="971550" y="1865313"/>
            <a:ext cx="2879725" cy="3340100"/>
          </a:xfrm>
          <a:prstGeom prst="rect">
            <a:avLst/>
          </a:prstGeom>
          <a:noFill/>
          <a:ln w="9525">
            <a:noFill/>
            <a:miter lim="800000"/>
            <a:headEnd/>
            <a:tailEnd/>
          </a:ln>
        </p:spPr>
      </p:pic>
      <p:sp>
        <p:nvSpPr>
          <p:cNvPr id="3" name="Прямоугольник 2"/>
          <p:cNvSpPr/>
          <p:nvPr/>
        </p:nvSpPr>
        <p:spPr>
          <a:xfrm>
            <a:off x="1258888" y="5445125"/>
            <a:ext cx="6481762" cy="923925"/>
          </a:xfrm>
          <a:prstGeom prst="rect">
            <a:avLst/>
          </a:prstGeom>
        </p:spPr>
        <p:txBody>
          <a:bodyPr>
            <a:spAutoFit/>
          </a:bodyPr>
          <a:lstStyle/>
          <a:p>
            <a:pPr algn="ctr" fontAlgn="auto">
              <a:spcBef>
                <a:spcPts val="0"/>
              </a:spcBef>
              <a:spcAft>
                <a:spcPts val="0"/>
              </a:spcAft>
              <a:defRPr/>
            </a:pPr>
            <a:r>
              <a:rPr lang="uk-UA" b="1" dirty="0">
                <a:solidFill>
                  <a:schemeClr val="accent6">
                    <a:lumMod val="50000"/>
                  </a:schemeClr>
                </a:solidFill>
                <a:latin typeface="+mn-lt"/>
              </a:rPr>
              <a:t>Вогнегасники маркіруються буквами, що характеризують вид вогнегасника, і цифрами, що позначають його місткість</a:t>
            </a:r>
          </a:p>
        </p:txBody>
      </p:sp>
      <p:pic>
        <p:nvPicPr>
          <p:cNvPr id="15366" name="Picture 3" descr="D:\Мои документы\картинки\PFILES\MSOFFICE\MEDIA\CNTCD1\ANIMATED\J0283021.GIF"/>
          <p:cNvPicPr>
            <a:picLocks noChangeAspect="1" noChangeArrowheads="1" noCrop="1"/>
          </p:cNvPicPr>
          <p:nvPr/>
        </p:nvPicPr>
        <p:blipFill>
          <a:blip r:embed="rId4"/>
          <a:srcRect/>
          <a:stretch>
            <a:fillRect/>
          </a:stretch>
        </p:blipFill>
        <p:spPr bwMode="auto">
          <a:xfrm>
            <a:off x="4067175" y="2735263"/>
            <a:ext cx="1654175" cy="1701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wheel(4)">
                                      <p:cBhvr>
                                        <p:cTn id="13" dur="2000"/>
                                        <p:tgtEl>
                                          <p:spTgt spid="1026"/>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4" fill="hold"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heel(4)">
                                      <p:cBhvr>
                                        <p:cTn id="18" dur="20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p:cTn id="23" dur="500" fill="hold"/>
                                        <p:tgtEl>
                                          <p:spTgt spid="3"/>
                                        </p:tgtEl>
                                        <p:attrNameLst>
                                          <p:attrName>ppt_w</p:attrName>
                                        </p:attrNameLst>
                                      </p:cBhvr>
                                      <p:tavLst>
                                        <p:tav tm="0">
                                          <p:val>
                                            <p:fltVal val="0"/>
                                          </p:val>
                                        </p:tav>
                                        <p:tav tm="100000">
                                          <p:val>
                                            <p:strVal val="#ppt_w"/>
                                          </p:val>
                                        </p:tav>
                                      </p:tavLst>
                                    </p:anim>
                                    <p:anim calcmode="lin" valueType="num">
                                      <p:cBhvr>
                                        <p:cTn id="24"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Мои документы\картинки для семинара\тушение порошковым.jpg"/>
          <p:cNvPicPr>
            <a:picLocks noChangeAspect="1" noChangeArrowheads="1"/>
          </p:cNvPicPr>
          <p:nvPr/>
        </p:nvPicPr>
        <p:blipFill>
          <a:blip r:embed="rId2"/>
          <a:srcRect/>
          <a:stretch>
            <a:fillRect/>
          </a:stretch>
        </p:blipFill>
        <p:spPr bwMode="auto">
          <a:xfrm>
            <a:off x="1258888" y="2276475"/>
            <a:ext cx="6524625" cy="3038475"/>
          </a:xfrm>
          <a:prstGeom prst="rect">
            <a:avLst/>
          </a:prstGeom>
          <a:noFill/>
          <a:ln w="9525">
            <a:noFill/>
            <a:miter lim="800000"/>
            <a:headEnd/>
            <a:tailEnd/>
          </a:ln>
        </p:spPr>
      </p:pic>
      <p:sp>
        <p:nvSpPr>
          <p:cNvPr id="3" name="Заголовок 7"/>
          <p:cNvSpPr txBox="1">
            <a:spLocks/>
          </p:cNvSpPr>
          <p:nvPr/>
        </p:nvSpPr>
        <p:spPr>
          <a:xfrm>
            <a:off x="441325" y="404813"/>
            <a:ext cx="8261350" cy="1039812"/>
          </a:xfrm>
          <a:prstGeom prst="rect">
            <a:avLst/>
          </a:prstGeom>
        </p:spPr>
        <p:txBody>
          <a:bodyPr anchor="ctr">
            <a:normAutofit/>
          </a:bodyPr>
          <a:lst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a:lstStyle>
          <a:p>
            <a:pPr fontAlgn="auto">
              <a:spcAft>
                <a:spcPts val="0"/>
              </a:spcAft>
              <a:defRPr/>
            </a:pPr>
            <a:r>
              <a:rPr lang="uk-UA" b="1" i="1" dirty="0" smtClean="0">
                <a:solidFill>
                  <a:schemeClr val="accent2">
                    <a:lumMod val="75000"/>
                  </a:schemeClr>
                </a:solidFill>
              </a:rPr>
              <a:t>Класифікація вогнегасників</a:t>
            </a:r>
            <a:endParaRPr lang="uk-UA" b="1" i="1" dirty="0">
              <a:solidFill>
                <a:schemeClr val="accent2">
                  <a:lumMod val="75000"/>
                </a:schemeClr>
              </a:solidFill>
            </a:endParaRPr>
          </a:p>
        </p:txBody>
      </p:sp>
      <p:sp>
        <p:nvSpPr>
          <p:cNvPr id="2" name="Прямоугольник 1"/>
          <p:cNvSpPr>
            <a:spLocks noChangeArrowheads="1"/>
          </p:cNvSpPr>
          <p:nvPr/>
        </p:nvSpPr>
        <p:spPr bwMode="auto">
          <a:xfrm>
            <a:off x="1042988" y="1166813"/>
            <a:ext cx="7129462" cy="1200150"/>
          </a:xfrm>
          <a:prstGeom prst="rect">
            <a:avLst/>
          </a:prstGeom>
          <a:noFill/>
          <a:ln w="9525">
            <a:noFill/>
            <a:miter lim="800000"/>
            <a:headEnd/>
            <a:tailEnd/>
          </a:ln>
        </p:spPr>
        <p:txBody>
          <a:bodyPr>
            <a:spAutoFit/>
          </a:bodyPr>
          <a:lstStyle/>
          <a:p>
            <a:pPr algn="ctr"/>
            <a:r>
              <a:rPr lang="uk-UA" sz="2400" b="1">
                <a:solidFill>
                  <a:srgbClr val="6600CC"/>
                </a:solidFill>
                <a:latin typeface="Century Gothic" pitchFamily="34" charset="0"/>
              </a:rPr>
              <a:t>Вогнегасники класифікуються по виду вогнегасної речовини, об'єму корпусу і способу подачі вогнегасної речовини.</a:t>
            </a:r>
          </a:p>
        </p:txBody>
      </p:sp>
      <p:pic>
        <p:nvPicPr>
          <p:cNvPr id="16389" name="Picture 2" descr="D:\Мои документы\Rumar\картинки\PFILES\MSOFFICE\MEDIA\CNTCD1\ANIMATED\J0297018.GIF"/>
          <p:cNvPicPr>
            <a:picLocks noChangeAspect="1" noChangeArrowheads="1" noCrop="1"/>
          </p:cNvPicPr>
          <p:nvPr/>
        </p:nvPicPr>
        <p:blipFill>
          <a:blip r:embed="rId3"/>
          <a:srcRect/>
          <a:stretch>
            <a:fillRect/>
          </a:stretch>
        </p:blipFill>
        <p:spPr bwMode="auto">
          <a:xfrm>
            <a:off x="3563938" y="5516563"/>
            <a:ext cx="2376487" cy="11763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lide(fromBottom)">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4098"/>
                                        </p:tgtEl>
                                        <p:attrNameLst>
                                          <p:attrName>style.visibility</p:attrName>
                                        </p:attrNameLst>
                                      </p:cBhvr>
                                      <p:to>
                                        <p:strVal val="visible"/>
                                      </p:to>
                                    </p:set>
                                    <p:anim calcmode="lin" valueType="num">
                                      <p:cBhvr>
                                        <p:cTn id="17" dur="500" fill="hold"/>
                                        <p:tgtEl>
                                          <p:spTgt spid="4098"/>
                                        </p:tgtEl>
                                        <p:attrNameLst>
                                          <p:attrName>ppt_w</p:attrName>
                                        </p:attrNameLst>
                                      </p:cBhvr>
                                      <p:tavLst>
                                        <p:tav tm="0">
                                          <p:val>
                                            <p:fltVal val="0"/>
                                          </p:val>
                                        </p:tav>
                                        <p:tav tm="100000">
                                          <p:val>
                                            <p:strVal val="#ppt_w"/>
                                          </p:val>
                                        </p:tav>
                                      </p:tavLst>
                                    </p:anim>
                                    <p:anim calcmode="lin" valueType="num">
                                      <p:cBhvr>
                                        <p:cTn id="18" dur="500" fill="hold"/>
                                        <p:tgtEl>
                                          <p:spTgt spid="409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idx="4294967295"/>
          </p:nvPr>
        </p:nvSpPr>
        <p:spPr>
          <a:xfrm>
            <a:off x="441325" y="404813"/>
            <a:ext cx="8261350" cy="1039812"/>
          </a:xfrm>
        </p:spPr>
        <p:txBody>
          <a:bodyPr/>
          <a:lstStyle/>
          <a:p>
            <a:pPr fontAlgn="auto">
              <a:spcAft>
                <a:spcPts val="0"/>
              </a:spcAft>
              <a:defRPr/>
            </a:pPr>
            <a:r>
              <a:rPr lang="uk-UA" b="1" i="1" dirty="0" smtClean="0">
                <a:solidFill>
                  <a:schemeClr val="accent2">
                    <a:lumMod val="75000"/>
                  </a:schemeClr>
                </a:solidFill>
              </a:rPr>
              <a:t>Класифікація вогнегасників</a:t>
            </a:r>
            <a:endParaRPr lang="uk-UA" b="1" i="1" dirty="0">
              <a:solidFill>
                <a:schemeClr val="accent2">
                  <a:lumMod val="75000"/>
                </a:schemeClr>
              </a:solidFill>
            </a:endParaRPr>
          </a:p>
        </p:txBody>
      </p:sp>
      <p:pic>
        <p:nvPicPr>
          <p:cNvPr id="3074" name="Picture 2" descr="D:\Мои документы\картинки для семинара\тушение.jpg"/>
          <p:cNvPicPr>
            <a:picLocks noChangeAspect="1" noChangeArrowheads="1"/>
          </p:cNvPicPr>
          <p:nvPr/>
        </p:nvPicPr>
        <p:blipFill>
          <a:blip r:embed="rId3"/>
          <a:srcRect/>
          <a:stretch>
            <a:fillRect/>
          </a:stretch>
        </p:blipFill>
        <p:spPr bwMode="auto">
          <a:xfrm>
            <a:off x="4787900" y="1196975"/>
            <a:ext cx="3240088" cy="2505075"/>
          </a:xfrm>
          <a:prstGeom prst="rect">
            <a:avLst/>
          </a:prstGeom>
          <a:noFill/>
          <a:ln w="9525">
            <a:noFill/>
            <a:miter lim="800000"/>
            <a:headEnd/>
            <a:tailEnd/>
          </a:ln>
        </p:spPr>
      </p:pic>
      <p:pic>
        <p:nvPicPr>
          <p:cNvPr id="2050" name="Picture 2" descr="F:\хімія_семінар\картинки для семинара\огнетушитель углекислотный тушение.jpg"/>
          <p:cNvPicPr>
            <a:picLocks noChangeAspect="1" noChangeArrowheads="1"/>
          </p:cNvPicPr>
          <p:nvPr/>
        </p:nvPicPr>
        <p:blipFill>
          <a:blip r:embed="rId4"/>
          <a:srcRect/>
          <a:stretch>
            <a:fillRect/>
          </a:stretch>
        </p:blipFill>
        <p:spPr bwMode="auto">
          <a:xfrm>
            <a:off x="6526213" y="3284538"/>
            <a:ext cx="2305050" cy="3267075"/>
          </a:xfrm>
          <a:prstGeom prst="rect">
            <a:avLst/>
          </a:prstGeom>
          <a:noFill/>
          <a:ln w="9525">
            <a:noFill/>
            <a:miter lim="800000"/>
            <a:headEnd/>
            <a:tailEnd/>
          </a:ln>
        </p:spPr>
      </p:pic>
      <p:sp>
        <p:nvSpPr>
          <p:cNvPr id="2" name="Прямоугольник 1"/>
          <p:cNvSpPr>
            <a:spLocks noChangeArrowheads="1"/>
          </p:cNvSpPr>
          <p:nvPr/>
        </p:nvSpPr>
        <p:spPr bwMode="auto">
          <a:xfrm>
            <a:off x="228600" y="1557338"/>
            <a:ext cx="4572000" cy="1784350"/>
          </a:xfrm>
          <a:prstGeom prst="rect">
            <a:avLst/>
          </a:prstGeom>
          <a:noFill/>
          <a:ln w="9525">
            <a:noFill/>
            <a:miter lim="800000"/>
            <a:headEnd/>
            <a:tailEnd/>
          </a:ln>
        </p:spPr>
        <p:txBody>
          <a:bodyPr>
            <a:spAutoFit/>
          </a:bodyPr>
          <a:lstStyle/>
          <a:p>
            <a:r>
              <a:rPr lang="uk-UA" sz="2200" b="1">
                <a:solidFill>
                  <a:srgbClr val="002060"/>
                </a:solidFill>
                <a:latin typeface="Century Gothic" pitchFamily="34" charset="0"/>
              </a:rPr>
              <a:t>По виду вогнегасної речовини:</a:t>
            </a:r>
          </a:p>
          <a:p>
            <a:r>
              <a:rPr lang="uk-UA" sz="2200" b="1">
                <a:solidFill>
                  <a:srgbClr val="002060"/>
                </a:solidFill>
                <a:latin typeface="Century Gothic" pitchFamily="34" charset="0"/>
              </a:rPr>
              <a:t>- Пінні;</a:t>
            </a:r>
          </a:p>
          <a:p>
            <a:r>
              <a:rPr lang="uk-UA" sz="2200" b="1">
                <a:solidFill>
                  <a:srgbClr val="002060"/>
                </a:solidFill>
                <a:latin typeface="Century Gothic" pitchFamily="34" charset="0"/>
              </a:rPr>
              <a:t>- Газові;</a:t>
            </a:r>
          </a:p>
          <a:p>
            <a:r>
              <a:rPr lang="uk-UA" sz="2200" b="1">
                <a:solidFill>
                  <a:srgbClr val="002060"/>
                </a:solidFill>
                <a:latin typeface="Century Gothic" pitchFamily="34" charset="0"/>
              </a:rPr>
              <a:t>порошкові,</a:t>
            </a:r>
          </a:p>
          <a:p>
            <a:r>
              <a:rPr lang="uk-UA" sz="2200" b="1">
                <a:solidFill>
                  <a:srgbClr val="002060"/>
                </a:solidFill>
                <a:latin typeface="Century Gothic" pitchFamily="34" charset="0"/>
              </a:rPr>
              <a:t>комбіновані.</a:t>
            </a:r>
          </a:p>
        </p:txBody>
      </p:sp>
      <p:sp>
        <p:nvSpPr>
          <p:cNvPr id="3" name="Прямоугольник 2"/>
          <p:cNvSpPr>
            <a:spLocks noChangeArrowheads="1"/>
          </p:cNvSpPr>
          <p:nvPr/>
        </p:nvSpPr>
        <p:spPr bwMode="auto">
          <a:xfrm>
            <a:off x="228600" y="3933825"/>
            <a:ext cx="5711825" cy="2246313"/>
          </a:xfrm>
          <a:prstGeom prst="rect">
            <a:avLst/>
          </a:prstGeom>
          <a:noFill/>
          <a:ln w="9525">
            <a:noFill/>
            <a:miter lim="800000"/>
            <a:headEnd/>
            <a:tailEnd/>
          </a:ln>
        </p:spPr>
        <p:txBody>
          <a:bodyPr>
            <a:spAutoFit/>
          </a:bodyPr>
          <a:lstStyle/>
          <a:p>
            <a:r>
              <a:rPr lang="uk-UA" sz="2000" b="1">
                <a:solidFill>
                  <a:srgbClr val="660033"/>
                </a:solidFill>
                <a:latin typeface="Century Gothic" pitchFamily="34" charset="0"/>
              </a:rPr>
              <a:t>За об'ємом корпуса:</a:t>
            </a:r>
          </a:p>
          <a:p>
            <a:r>
              <a:rPr lang="uk-UA" sz="2000" b="1">
                <a:solidFill>
                  <a:srgbClr val="660033"/>
                </a:solidFill>
                <a:latin typeface="Century Gothic" pitchFamily="34" charset="0"/>
              </a:rPr>
              <a:t>• ручні малолітражні з об'ємом корпусу</a:t>
            </a:r>
            <a:endParaRPr lang="en-US" sz="2000" b="1">
              <a:solidFill>
                <a:srgbClr val="660033"/>
              </a:solidFill>
              <a:latin typeface="Century Gothic" pitchFamily="34" charset="0"/>
            </a:endParaRPr>
          </a:p>
          <a:p>
            <a:r>
              <a:rPr lang="en-US" sz="2000" b="1">
                <a:solidFill>
                  <a:srgbClr val="660033"/>
                </a:solidFill>
                <a:latin typeface="Century Gothic" pitchFamily="34" charset="0"/>
              </a:rPr>
              <a:t>  </a:t>
            </a:r>
            <a:r>
              <a:rPr lang="uk-UA" sz="2000" b="1">
                <a:solidFill>
                  <a:srgbClr val="660033"/>
                </a:solidFill>
                <a:latin typeface="Century Gothic" pitchFamily="34" charset="0"/>
              </a:rPr>
              <a:t> до 5 л;</a:t>
            </a:r>
          </a:p>
          <a:p>
            <a:r>
              <a:rPr lang="uk-UA" sz="2000" b="1">
                <a:solidFill>
                  <a:srgbClr val="660033"/>
                </a:solidFill>
                <a:latin typeface="Century Gothic" pitchFamily="34" charset="0"/>
              </a:rPr>
              <a:t>• промислові ручні з об'ємом корпусу від</a:t>
            </a:r>
            <a:endParaRPr lang="en-US" sz="2000" b="1">
              <a:solidFill>
                <a:srgbClr val="660033"/>
              </a:solidFill>
              <a:latin typeface="Century Gothic" pitchFamily="34" charset="0"/>
            </a:endParaRPr>
          </a:p>
          <a:p>
            <a:r>
              <a:rPr lang="en-US" sz="2000" b="1">
                <a:solidFill>
                  <a:srgbClr val="660033"/>
                </a:solidFill>
                <a:latin typeface="Century Gothic" pitchFamily="34" charset="0"/>
              </a:rPr>
              <a:t>  </a:t>
            </a:r>
            <a:r>
              <a:rPr lang="uk-UA" sz="2000" b="1">
                <a:solidFill>
                  <a:srgbClr val="660033"/>
                </a:solidFill>
                <a:latin typeface="Century Gothic" pitchFamily="34" charset="0"/>
              </a:rPr>
              <a:t> 5 до 10 л;</a:t>
            </a:r>
          </a:p>
          <a:p>
            <a:r>
              <a:rPr lang="uk-UA" sz="2000" b="1">
                <a:solidFill>
                  <a:srgbClr val="660033"/>
                </a:solidFill>
                <a:latin typeface="Century Gothic" pitchFamily="34" charset="0"/>
              </a:rPr>
              <a:t>• стаціонарні і пересувні з об'ємом</a:t>
            </a:r>
            <a:endParaRPr lang="en-US" sz="2000" b="1">
              <a:solidFill>
                <a:srgbClr val="660033"/>
              </a:solidFill>
              <a:latin typeface="Century Gothic" pitchFamily="34" charset="0"/>
            </a:endParaRPr>
          </a:p>
          <a:p>
            <a:r>
              <a:rPr lang="en-US" sz="2000" b="1">
                <a:solidFill>
                  <a:srgbClr val="660033"/>
                </a:solidFill>
                <a:latin typeface="Century Gothic" pitchFamily="34" charset="0"/>
              </a:rPr>
              <a:t>  </a:t>
            </a:r>
            <a:r>
              <a:rPr lang="uk-UA" sz="2000" b="1">
                <a:solidFill>
                  <a:srgbClr val="660033"/>
                </a:solidFill>
                <a:latin typeface="Century Gothic" pitchFamily="34" charset="0"/>
              </a:rPr>
              <a:t> корпусу понад 10 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3074"/>
                                        </p:tgtEl>
                                        <p:attrNameLst>
                                          <p:attrName>style.visibility</p:attrName>
                                        </p:attrNameLst>
                                      </p:cBhvr>
                                      <p:to>
                                        <p:strVal val="visible"/>
                                      </p:to>
                                    </p:set>
                                    <p:animEffect transition="in" filter="slide(fromBottom)">
                                      <p:cBhvr>
                                        <p:cTn id="18" dur="500"/>
                                        <p:tgtEl>
                                          <p:spTgt spid="3074"/>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randombar(horizontal)">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2050"/>
                                        </p:tgtEl>
                                        <p:attrNameLst>
                                          <p:attrName>style.visibility</p:attrName>
                                        </p:attrNameLst>
                                      </p:cBhvr>
                                      <p:to>
                                        <p:strVal val="visible"/>
                                      </p:to>
                                    </p:set>
                                    <p:animEffect transition="in" filter="checkerboard(across)">
                                      <p:cBhvr>
                                        <p:cTn id="28"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26128" y="408372"/>
            <a:ext cx="8260672" cy="1039427"/>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p:spPr>
        <p:txBody>
          <a:bodyPr/>
          <a:lstStyle/>
          <a:p>
            <a:pPr fontAlgn="auto">
              <a:spcAft>
                <a:spcPts val="0"/>
              </a:spcAft>
              <a:defRPr/>
            </a:pPr>
            <a:r>
              <a:rPr lang="uk-UA" b="1" i="1" dirty="0" smtClean="0">
                <a:solidFill>
                  <a:srgbClr val="FFC000"/>
                </a:solidFill>
              </a:rPr>
              <a:t>підсумок</a:t>
            </a:r>
            <a:endParaRPr lang="uk-UA" b="1" i="1" dirty="0">
              <a:solidFill>
                <a:srgbClr val="FFC000"/>
              </a:solidFill>
            </a:endParaRPr>
          </a:p>
        </p:txBody>
      </p:sp>
      <p:pic>
        <p:nvPicPr>
          <p:cNvPr id="19460" name="Picture 2" descr="F:\хімія_семінар\картинки для семинара\огнетушитель углекислотный.png"/>
          <p:cNvPicPr>
            <a:picLocks noChangeAspect="1" noChangeArrowheads="1"/>
          </p:cNvPicPr>
          <p:nvPr/>
        </p:nvPicPr>
        <p:blipFill>
          <a:blip r:embed="rId3"/>
          <a:srcRect/>
          <a:stretch>
            <a:fillRect/>
          </a:stretch>
        </p:blipFill>
        <p:spPr bwMode="auto">
          <a:xfrm>
            <a:off x="250825" y="1628775"/>
            <a:ext cx="8642350" cy="5113338"/>
          </a:xfrm>
          <a:prstGeom prst="rect">
            <a:avLst/>
          </a:prstGeom>
          <a:noFill/>
          <a:ln w="9525">
            <a:noFill/>
            <a:miter lim="800000"/>
            <a:headEnd/>
            <a:tailEnd/>
          </a:ln>
        </p:spPr>
      </p:pic>
      <p:sp>
        <p:nvSpPr>
          <p:cNvPr id="6" name="Объект 5"/>
          <p:cNvSpPr>
            <a:spLocks noGrp="1"/>
          </p:cNvSpPr>
          <p:nvPr>
            <p:ph idx="1"/>
          </p:nvPr>
        </p:nvSpPr>
        <p:spPr>
          <a:xfrm>
            <a:off x="250825" y="2205038"/>
            <a:ext cx="8229600" cy="4373562"/>
          </a:xfrm>
        </p:spPr>
        <p:txBody>
          <a:bodyPr rtlCol="0">
            <a:normAutofit/>
          </a:bodyPr>
          <a:lstStyle/>
          <a:p>
            <a:pPr fontAlgn="auto">
              <a:spcAft>
                <a:spcPts val="0"/>
              </a:spcAft>
              <a:buFont typeface="Arial" pitchFamily="34" charset="0"/>
              <a:buChar char="•"/>
              <a:defRPr/>
            </a:pPr>
            <a:r>
              <a:rPr lang="uk-UA" b="1" i="1" dirty="0" smtClean="0">
                <a:solidFill>
                  <a:schemeClr val="tx1">
                    <a:lumMod val="95000"/>
                    <a:lumOff val="5000"/>
                  </a:schemeClr>
                </a:solidFill>
              </a:rPr>
              <a:t>Постійне вдосконалення </a:t>
            </a:r>
            <a:endParaRPr lang="en-US" b="1" i="1" dirty="0" smtClean="0">
              <a:solidFill>
                <a:schemeClr val="tx1">
                  <a:lumMod val="95000"/>
                  <a:lumOff val="5000"/>
                </a:schemeClr>
              </a:solidFill>
            </a:endParaRPr>
          </a:p>
          <a:p>
            <a:pPr marL="114300" indent="0" fontAlgn="auto">
              <a:spcAft>
                <a:spcPts val="0"/>
              </a:spcAft>
              <a:buFont typeface="Arial" pitchFamily="34" charset="0"/>
              <a:buNone/>
              <a:defRPr/>
            </a:pPr>
            <a:r>
              <a:rPr lang="en-US" b="1" i="1" dirty="0">
                <a:solidFill>
                  <a:schemeClr val="tx1">
                    <a:lumMod val="95000"/>
                    <a:lumOff val="5000"/>
                  </a:schemeClr>
                </a:solidFill>
              </a:rPr>
              <a:t> </a:t>
            </a:r>
            <a:r>
              <a:rPr lang="en-US" b="1" i="1" dirty="0" smtClean="0">
                <a:solidFill>
                  <a:schemeClr val="tx1">
                    <a:lumMod val="95000"/>
                    <a:lumOff val="5000"/>
                  </a:schemeClr>
                </a:solidFill>
              </a:rPr>
              <a:t> </a:t>
            </a:r>
            <a:r>
              <a:rPr lang="uk-UA" b="1" i="1" dirty="0" smtClean="0">
                <a:solidFill>
                  <a:schemeClr val="tx1">
                    <a:lumMod val="95000"/>
                    <a:lumOff val="5000"/>
                  </a:schemeClr>
                </a:solidFill>
              </a:rPr>
              <a:t>конструкції, підвищення </a:t>
            </a:r>
            <a:endParaRPr lang="en-US" b="1" i="1" dirty="0" smtClean="0">
              <a:solidFill>
                <a:schemeClr val="tx1">
                  <a:lumMod val="95000"/>
                  <a:lumOff val="5000"/>
                </a:schemeClr>
              </a:solidFill>
            </a:endParaRPr>
          </a:p>
          <a:p>
            <a:pPr marL="114300" indent="0" fontAlgn="auto">
              <a:spcAft>
                <a:spcPts val="0"/>
              </a:spcAft>
              <a:buFont typeface="Arial" pitchFamily="34" charset="0"/>
              <a:buNone/>
              <a:defRPr/>
            </a:pPr>
            <a:r>
              <a:rPr lang="en-US" b="1" i="1" dirty="0">
                <a:solidFill>
                  <a:schemeClr val="tx1">
                    <a:lumMod val="95000"/>
                    <a:lumOff val="5000"/>
                  </a:schemeClr>
                </a:solidFill>
              </a:rPr>
              <a:t> </a:t>
            </a:r>
            <a:r>
              <a:rPr lang="en-US" b="1" i="1" dirty="0" smtClean="0">
                <a:solidFill>
                  <a:schemeClr val="tx1">
                    <a:lumMod val="95000"/>
                    <a:lumOff val="5000"/>
                  </a:schemeClr>
                </a:solidFill>
              </a:rPr>
              <a:t> </a:t>
            </a:r>
            <a:r>
              <a:rPr lang="uk-UA" b="1" i="1" dirty="0" smtClean="0">
                <a:solidFill>
                  <a:schemeClr val="tx1">
                    <a:lumMod val="95000"/>
                    <a:lumOff val="5000"/>
                  </a:schemeClr>
                </a:solidFill>
              </a:rPr>
              <a:t>таких показників як надійність, </a:t>
            </a:r>
            <a:endParaRPr lang="en-US" b="1" i="1" dirty="0" smtClean="0">
              <a:solidFill>
                <a:schemeClr val="tx1">
                  <a:lumMod val="95000"/>
                  <a:lumOff val="5000"/>
                </a:schemeClr>
              </a:solidFill>
            </a:endParaRPr>
          </a:p>
          <a:p>
            <a:pPr marL="114300" indent="0" fontAlgn="auto">
              <a:spcAft>
                <a:spcPts val="0"/>
              </a:spcAft>
              <a:buFont typeface="Arial" pitchFamily="34" charset="0"/>
              <a:buNone/>
              <a:defRPr/>
            </a:pPr>
            <a:r>
              <a:rPr lang="en-US" b="1" i="1" dirty="0">
                <a:solidFill>
                  <a:schemeClr val="tx1">
                    <a:lumMod val="95000"/>
                    <a:lumOff val="5000"/>
                  </a:schemeClr>
                </a:solidFill>
              </a:rPr>
              <a:t> </a:t>
            </a:r>
            <a:r>
              <a:rPr lang="en-US" b="1" i="1" dirty="0" smtClean="0">
                <a:solidFill>
                  <a:schemeClr val="tx1">
                    <a:lumMod val="95000"/>
                    <a:lumOff val="5000"/>
                  </a:schemeClr>
                </a:solidFill>
              </a:rPr>
              <a:t> </a:t>
            </a:r>
            <a:r>
              <a:rPr lang="uk-UA" b="1" i="1" dirty="0" smtClean="0">
                <a:solidFill>
                  <a:schemeClr val="tx1">
                    <a:lumMod val="95000"/>
                    <a:lumOff val="5000"/>
                  </a:schemeClr>
                </a:solidFill>
              </a:rPr>
              <a:t>технологічність, уніфікація  </a:t>
            </a:r>
            <a:endParaRPr lang="en-US" b="1" i="1" dirty="0" smtClean="0">
              <a:solidFill>
                <a:schemeClr val="tx1">
                  <a:lumMod val="95000"/>
                  <a:lumOff val="5000"/>
                </a:schemeClr>
              </a:solidFill>
            </a:endParaRPr>
          </a:p>
          <a:p>
            <a:pPr marL="114300" indent="0" fontAlgn="auto">
              <a:spcAft>
                <a:spcPts val="0"/>
              </a:spcAft>
              <a:buFont typeface="Arial" pitchFamily="34" charset="0"/>
              <a:buNone/>
              <a:defRPr/>
            </a:pPr>
            <a:r>
              <a:rPr lang="en-US" b="1" i="1" dirty="0">
                <a:solidFill>
                  <a:schemeClr val="tx1">
                    <a:lumMod val="95000"/>
                    <a:lumOff val="5000"/>
                  </a:schemeClr>
                </a:solidFill>
              </a:rPr>
              <a:t> </a:t>
            </a:r>
            <a:r>
              <a:rPr lang="en-US" b="1" i="1" dirty="0" smtClean="0">
                <a:solidFill>
                  <a:schemeClr val="tx1">
                    <a:lumMod val="95000"/>
                    <a:lumOff val="5000"/>
                  </a:schemeClr>
                </a:solidFill>
              </a:rPr>
              <a:t> </a:t>
            </a:r>
            <a:r>
              <a:rPr lang="uk-UA" b="1" i="1" dirty="0" smtClean="0">
                <a:solidFill>
                  <a:schemeClr val="tx1">
                    <a:lumMod val="95000"/>
                    <a:lumOff val="5000"/>
                  </a:schemeClr>
                </a:solidFill>
              </a:rPr>
              <a:t>веде до створення нових, </a:t>
            </a:r>
            <a:endParaRPr lang="en-US" b="1" i="1" dirty="0" smtClean="0">
              <a:solidFill>
                <a:schemeClr val="tx1">
                  <a:lumMod val="95000"/>
                  <a:lumOff val="5000"/>
                </a:schemeClr>
              </a:solidFill>
            </a:endParaRPr>
          </a:p>
          <a:p>
            <a:pPr marL="114300" indent="0" fontAlgn="auto">
              <a:spcAft>
                <a:spcPts val="0"/>
              </a:spcAft>
              <a:buFont typeface="Arial" pitchFamily="34" charset="0"/>
              <a:buNone/>
              <a:defRPr/>
            </a:pPr>
            <a:r>
              <a:rPr lang="en-US" b="1" i="1" dirty="0">
                <a:solidFill>
                  <a:schemeClr val="tx1">
                    <a:lumMod val="95000"/>
                    <a:lumOff val="5000"/>
                  </a:schemeClr>
                </a:solidFill>
              </a:rPr>
              <a:t> </a:t>
            </a:r>
            <a:r>
              <a:rPr lang="en-US" b="1" i="1" dirty="0" smtClean="0">
                <a:solidFill>
                  <a:schemeClr val="tx1">
                    <a:lumMod val="95000"/>
                    <a:lumOff val="5000"/>
                  </a:schemeClr>
                </a:solidFill>
              </a:rPr>
              <a:t> </a:t>
            </a:r>
            <a:r>
              <a:rPr lang="uk-UA" b="1" i="1" dirty="0" smtClean="0">
                <a:solidFill>
                  <a:schemeClr val="tx1">
                    <a:lumMod val="95000"/>
                    <a:lumOff val="5000"/>
                  </a:schemeClr>
                </a:solidFill>
              </a:rPr>
              <a:t>досконаліших вогнегасників</a:t>
            </a:r>
            <a:r>
              <a:rPr lang="ru-RU" dirty="0" smtClean="0">
                <a:solidFill>
                  <a:schemeClr val="tx1">
                    <a:lumMod val="95000"/>
                    <a:lumOff val="5000"/>
                  </a:schemeClr>
                </a:solidFill>
              </a:rPr>
              <a:t>.</a:t>
            </a:r>
            <a:endParaRPr lang="ru-RU" dirty="0">
              <a:solidFill>
                <a:schemeClr val="tx1">
                  <a:lumMod val="95000"/>
                  <a:lumOff val="5000"/>
                </a:schemeClr>
              </a:solidFill>
            </a:endParaRPr>
          </a:p>
        </p:txBody>
      </p:sp>
      <p:pic>
        <p:nvPicPr>
          <p:cNvPr id="19463" name="Picture 2" descr="D:\Мои документы\Rumar\картинки\PFILES\MSOFFICE\MEDIA\CNTCD1\ANIMATED\J0309723.GIF"/>
          <p:cNvPicPr>
            <a:picLocks noChangeAspect="1" noChangeArrowheads="1" noCrop="1"/>
          </p:cNvPicPr>
          <p:nvPr/>
        </p:nvPicPr>
        <p:blipFill>
          <a:blip r:embed="rId4"/>
          <a:srcRect/>
          <a:stretch>
            <a:fillRect/>
          </a:stretch>
        </p:blipFill>
        <p:spPr bwMode="auto">
          <a:xfrm>
            <a:off x="7308850" y="404813"/>
            <a:ext cx="1008063" cy="1079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pattFill prst="pct60">
            <a:fgClr>
              <a:schemeClr val="accent3">
                <a:lumMod val="40000"/>
                <a:lumOff val="60000"/>
              </a:schemeClr>
            </a:fgClr>
            <a:bgClr>
              <a:schemeClr val="bg1"/>
            </a:bgClr>
          </a:pattFill>
        </p:spPr>
        <p:txBody>
          <a:bodyPr wrap="square" numCol="1" anchorCtr="0" compatLnSpc="1">
            <a:prstTxWarp prst="textNoShape">
              <a:avLst/>
            </a:prstTxWarp>
            <a:normAutofit fontScale="90000"/>
          </a:bodyPr>
          <a:lstStyle/>
          <a:p>
            <a:r>
              <a:rPr lang="uk-UA" sz="3200" b="1" cap="none" smtClean="0">
                <a:solidFill>
                  <a:srgbClr val="2B261E"/>
                </a:solidFill>
                <a:latin typeface="Times New Roman" pitchFamily="18" charset="0"/>
                <a:cs typeface="Times New Roman" pitchFamily="18" charset="0"/>
              </a:rPr>
              <a:t>ВОГНЕГАСНИКИ ПОВІТРЯНО-ПІННІ ТИПУ ВПП 5 (10)</a:t>
            </a:r>
            <a:r>
              <a:rPr lang="uk-UA" sz="3200" cap="none" smtClean="0">
                <a:solidFill>
                  <a:srgbClr val="2B261E"/>
                </a:solidFill>
                <a:latin typeface="Times New Roman" pitchFamily="18" charset="0"/>
                <a:cs typeface="Times New Roman" pitchFamily="18" charset="0"/>
              </a:rPr>
              <a:t> </a:t>
            </a:r>
            <a:endParaRPr lang="uk-UA" sz="3200" cap="none" smtClean="0">
              <a:solidFill>
                <a:srgbClr val="2B261E"/>
              </a:solidFill>
            </a:endParaRPr>
          </a:p>
        </p:txBody>
      </p:sp>
      <p:sp>
        <p:nvSpPr>
          <p:cNvPr id="3" name="Объект 2"/>
          <p:cNvSpPr>
            <a:spLocks noGrp="1"/>
          </p:cNvSpPr>
          <p:nvPr>
            <p:ph idx="1"/>
          </p:nvPr>
        </p:nvSpPr>
        <p:spPr/>
        <p:txBody>
          <a:bodyPr/>
          <a:lstStyle/>
          <a:p>
            <a:pPr algn="just"/>
            <a:r>
              <a:rPr lang="uk-UA" sz="2800" b="1" dirty="0" smtClean="0">
                <a:solidFill>
                  <a:srgbClr val="C00000"/>
                </a:solidFill>
                <a:latin typeface="Times New Roman" pitchFamily="18" charset="0"/>
                <a:cs typeface="Times New Roman" pitchFamily="18" charset="0"/>
              </a:rPr>
              <a:t>Такі</a:t>
            </a:r>
            <a:r>
              <a:rPr lang="ru-RU" sz="2800" b="1" dirty="0" smtClean="0">
                <a:solidFill>
                  <a:srgbClr val="C00000"/>
                </a:solidFill>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вогнегасники використовується для гасіння твердих речовин та матеріалів, легкозаймистих та горючих рідин</a:t>
            </a:r>
            <a:r>
              <a:rPr lang="ru-RU" sz="2800" b="1" dirty="0" smtClean="0">
                <a:solidFill>
                  <a:srgbClr val="C00000"/>
                </a:solidFill>
                <a:latin typeface="Times New Roman" pitchFamily="18" charset="0"/>
                <a:cs typeface="Times New Roman" pitchFamily="18" charset="0"/>
              </a:rPr>
              <a:t>. Ними не </a:t>
            </a:r>
            <a:r>
              <a:rPr lang="uk-UA" sz="2800" b="1" dirty="0" smtClean="0">
                <a:solidFill>
                  <a:srgbClr val="C00000"/>
                </a:solidFill>
                <a:latin typeface="Times New Roman" pitchFamily="18" charset="0"/>
                <a:cs typeface="Times New Roman" pitchFamily="18" charset="0"/>
              </a:rPr>
              <a:t>можна гасити електроустановки та електроприлади, що знаходяться під напругою</a:t>
            </a:r>
            <a:r>
              <a:rPr lang="ru-RU" sz="2800" b="1" dirty="0" smtClean="0">
                <a:solidFill>
                  <a:srgbClr val="C00000"/>
                </a:solidFill>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цінні</a:t>
            </a:r>
            <a:r>
              <a:rPr lang="ru-RU" sz="2800" b="1" dirty="0" smtClean="0">
                <a:solidFill>
                  <a:srgbClr val="C00000"/>
                </a:solidFill>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матеріали</a:t>
            </a:r>
            <a:r>
              <a:rPr lang="ru-RU" sz="2800" b="1" dirty="0" smtClean="0">
                <a:solidFill>
                  <a:srgbClr val="C00000"/>
                </a:solidFill>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речовини</a:t>
            </a:r>
            <a:r>
              <a:rPr lang="ru-RU" sz="2800" b="1" dirty="0" smtClean="0">
                <a:solidFill>
                  <a:srgbClr val="C00000"/>
                </a:solidFill>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які</a:t>
            </a:r>
            <a:r>
              <a:rPr lang="ru-RU" sz="2800" b="1" dirty="0" smtClean="0">
                <a:solidFill>
                  <a:srgbClr val="C00000"/>
                </a:solidFill>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вступають</a:t>
            </a:r>
            <a:r>
              <a:rPr lang="ru-RU" sz="2800" b="1" dirty="0" smtClean="0">
                <a:solidFill>
                  <a:srgbClr val="C00000"/>
                </a:solidFill>
                <a:latin typeface="Times New Roman" pitchFamily="18" charset="0"/>
                <a:cs typeface="Times New Roman" pitchFamily="18" charset="0"/>
              </a:rPr>
              <a:t> в </a:t>
            </a:r>
            <a:r>
              <a:rPr lang="uk-UA" sz="2800" b="1" dirty="0" smtClean="0">
                <a:solidFill>
                  <a:srgbClr val="C00000"/>
                </a:solidFill>
                <a:latin typeface="Times New Roman" pitchFamily="18" charset="0"/>
                <a:cs typeface="Times New Roman" pitchFamily="18" charset="0"/>
              </a:rPr>
              <a:t>реакцію з водою </a:t>
            </a:r>
            <a:r>
              <a:rPr lang="ru-RU" sz="2800" b="1" dirty="0" smtClean="0">
                <a:solidFill>
                  <a:srgbClr val="C00000"/>
                </a:solidFill>
                <a:latin typeface="Times New Roman" pitchFamily="18" charset="0"/>
                <a:cs typeface="Times New Roman" pitchFamily="18" charset="0"/>
              </a:rPr>
              <a:t>з </a:t>
            </a:r>
            <a:r>
              <a:rPr lang="uk-UA" sz="2800" b="1" dirty="0" smtClean="0">
                <a:solidFill>
                  <a:srgbClr val="C00000"/>
                </a:solidFill>
                <a:latin typeface="Times New Roman" pitchFamily="18" charset="0"/>
                <a:cs typeface="Times New Roman" pitchFamily="18" charset="0"/>
              </a:rPr>
              <a:t>виділенням</a:t>
            </a:r>
            <a:r>
              <a:rPr lang="ru-RU" sz="2800" b="1" dirty="0" smtClean="0">
                <a:solidFill>
                  <a:srgbClr val="C00000"/>
                </a:solidFill>
                <a:latin typeface="Times New Roman" pitchFamily="18" charset="0"/>
                <a:cs typeface="Times New Roman" pitchFamily="18" charset="0"/>
              </a:rPr>
              <a:t> горючих </a:t>
            </a:r>
            <a:r>
              <a:rPr lang="uk-UA" sz="2800" b="1" dirty="0" smtClean="0">
                <a:solidFill>
                  <a:srgbClr val="C00000"/>
                </a:solidFill>
                <a:latin typeface="Times New Roman" pitchFamily="18" charset="0"/>
                <a:cs typeface="Times New Roman" pitchFamily="18" charset="0"/>
              </a:rPr>
              <a:t>газів</a:t>
            </a:r>
            <a:r>
              <a:rPr lang="ru-RU" sz="2800" b="1" dirty="0" smtClean="0">
                <a:solidFill>
                  <a:srgbClr val="C00000"/>
                </a:solidFill>
                <a:latin typeface="Times New Roman" pitchFamily="18" charset="0"/>
                <a:cs typeface="Times New Roman" pitchFamily="18" charset="0"/>
              </a:rPr>
              <a:t>.</a:t>
            </a:r>
          </a:p>
          <a:p>
            <a:r>
              <a:rPr lang="ru-RU" sz="2800" b="1" dirty="0" smtClean="0">
                <a:solidFill>
                  <a:srgbClr val="C00000"/>
                </a:solidFill>
                <a:latin typeface="Times New Roman" pitchFamily="18" charset="0"/>
                <a:cs typeface="Times New Roman" pitchFamily="18" charset="0"/>
              </a:rPr>
              <a:t>Вони </a:t>
            </a:r>
            <a:r>
              <a:rPr lang="uk-UA" sz="2800" b="1" dirty="0" smtClean="0">
                <a:solidFill>
                  <a:srgbClr val="C00000"/>
                </a:solidFill>
                <a:latin typeface="Times New Roman" pitchFamily="18" charset="0"/>
                <a:cs typeface="Times New Roman" pitchFamily="18" charset="0"/>
              </a:rPr>
              <a:t>заряджаються</a:t>
            </a:r>
            <a:r>
              <a:rPr lang="ru-RU" sz="2800" b="1" dirty="0" smtClean="0">
                <a:solidFill>
                  <a:srgbClr val="C00000"/>
                </a:solidFill>
                <a:latin typeface="Times New Roman" pitchFamily="18" charset="0"/>
                <a:cs typeface="Times New Roman" pitchFamily="18" charset="0"/>
              </a:rPr>
              <a:t> 4-6 % </a:t>
            </a:r>
            <a:r>
              <a:rPr lang="uk-UA" sz="2800" b="1" dirty="0" smtClean="0">
                <a:solidFill>
                  <a:srgbClr val="C00000"/>
                </a:solidFill>
                <a:latin typeface="Times New Roman" pitchFamily="18" charset="0"/>
                <a:cs typeface="Times New Roman" pitchFamily="18" charset="0"/>
              </a:rPr>
              <a:t>водним</a:t>
            </a:r>
            <a:r>
              <a:rPr lang="ru-RU" sz="2800" b="1" dirty="0" smtClean="0">
                <a:solidFill>
                  <a:srgbClr val="C00000"/>
                </a:solidFill>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розчином</a:t>
            </a:r>
            <a:r>
              <a:rPr lang="ru-RU" sz="2800" b="1" dirty="0" smtClean="0">
                <a:solidFill>
                  <a:srgbClr val="C00000"/>
                </a:solidFill>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піноутворювача</a:t>
            </a:r>
            <a:r>
              <a:rPr lang="ru-RU" sz="2800" b="1" dirty="0" smtClean="0">
                <a:solidFill>
                  <a:srgbClr val="C00000"/>
                </a:solidFill>
                <a:latin typeface="Times New Roman" pitchFamily="18" charset="0"/>
                <a:cs typeface="Times New Roman" pitchFamily="18" charset="0"/>
              </a:rPr>
              <a:t> ОП-1</a:t>
            </a:r>
            <a:endParaRPr lang="ru-RU" sz="2800" b="1" dirty="0" smtClean="0">
              <a:solidFill>
                <a:srgbClr val="C00000"/>
              </a:solidFill>
            </a:endParaRPr>
          </a:p>
        </p:txBody>
      </p:sp>
      <p:pic>
        <p:nvPicPr>
          <p:cNvPr id="21507" name="Picture 2" descr="D:\Мои документы\картинки\PFILES\MSOFFICE\MEDIA\CNTCD1\ANIMATED\J0213493.GIF"/>
          <p:cNvPicPr>
            <a:picLocks noChangeAspect="1" noChangeArrowheads="1" noCrop="1"/>
          </p:cNvPicPr>
          <p:nvPr/>
        </p:nvPicPr>
        <p:blipFill>
          <a:blip r:embed="rId2"/>
          <a:srcRect/>
          <a:stretch>
            <a:fillRect/>
          </a:stretch>
        </p:blipFill>
        <p:spPr bwMode="auto">
          <a:xfrm>
            <a:off x="6875463" y="5229225"/>
            <a:ext cx="1584325" cy="14970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strips(downLeft)">
                                      <p:cBhvr>
                                        <p:cTn id="2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1" name="Picture 2" descr="D:\Мои документы\картинки\PFILES\MSOFFICE\MEDIA\CNTCD1\ANIMATED\J0213490.GIF"/>
          <p:cNvPicPr>
            <a:picLocks noChangeAspect="1" noChangeArrowheads="1" noCrop="1"/>
          </p:cNvPicPr>
          <p:nvPr/>
        </p:nvPicPr>
        <p:blipFill>
          <a:blip r:embed="rId2"/>
          <a:srcRect/>
          <a:stretch>
            <a:fillRect/>
          </a:stretch>
        </p:blipFill>
        <p:spPr bwMode="auto">
          <a:xfrm rot="20462591">
            <a:off x="7714540" y="5461277"/>
            <a:ext cx="1239436" cy="1228725"/>
          </a:xfrm>
          <a:prstGeom prst="rect">
            <a:avLst/>
          </a:prstGeom>
          <a:noFill/>
          <a:ln w="9525">
            <a:noFill/>
            <a:miter lim="800000"/>
            <a:headEnd/>
            <a:tailEnd/>
          </a:ln>
        </p:spPr>
      </p:pic>
      <p:sp>
        <p:nvSpPr>
          <p:cNvPr id="4" name="Прямоугольник 3"/>
          <p:cNvSpPr/>
          <p:nvPr/>
        </p:nvSpPr>
        <p:spPr>
          <a:xfrm>
            <a:off x="467544" y="26797"/>
            <a:ext cx="8208912" cy="6494085"/>
          </a:xfrm>
          <a:prstGeom prst="rect">
            <a:avLst/>
          </a:prstGeom>
        </p:spPr>
        <p:txBody>
          <a:bodyPr wrap="square">
            <a:spAutoFit/>
          </a:bodyPr>
          <a:lstStyle/>
          <a:p>
            <a:pPr marL="457200" indent="-457200">
              <a:buFont typeface="Arial" pitchFamily="34" charset="0"/>
              <a:buChar char="•"/>
            </a:pPr>
            <a:r>
              <a:rPr lang="uk-UA" sz="2600" b="1" dirty="0" smtClean="0">
                <a:solidFill>
                  <a:srgbClr val="C00000"/>
                </a:solidFill>
                <a:latin typeface="Times New Roman" pitchFamily="18" charset="0"/>
                <a:cs typeface="Times New Roman" pitchFamily="18" charset="0"/>
              </a:rPr>
              <a:t>Повітряно-пінні вогнегасники ВПП-5; </a:t>
            </a:r>
            <a:r>
              <a:rPr lang="uk-UA" sz="2600" b="1" dirty="0" err="1" smtClean="0">
                <a:solidFill>
                  <a:srgbClr val="C00000"/>
                </a:solidFill>
                <a:latin typeface="Times New Roman" pitchFamily="18" charset="0"/>
                <a:cs typeface="Times New Roman" pitchFamily="18" charset="0"/>
              </a:rPr>
              <a:t>ВПП</a:t>
            </a:r>
            <a:r>
              <a:rPr lang="uk-UA" sz="2600" b="1" dirty="0" smtClean="0">
                <a:solidFill>
                  <a:srgbClr val="C00000"/>
                </a:solidFill>
                <a:latin typeface="Times New Roman" pitchFamily="18" charset="0"/>
                <a:cs typeface="Times New Roman" pitchFamily="18" charset="0"/>
              </a:rPr>
              <a:t>-10 за своєю конструкцією однакові, але розрізняють лише місткість корпуса й об’єм заряду, що відповідно = 5 і 10 літрів.</a:t>
            </a:r>
          </a:p>
          <a:p>
            <a:pPr marL="457200" indent="-457200">
              <a:buFont typeface="Arial" pitchFamily="34" charset="0"/>
              <a:buChar char="•"/>
            </a:pPr>
            <a:r>
              <a:rPr lang="uk-UA" sz="2600" b="1" dirty="0" smtClean="0">
                <a:solidFill>
                  <a:srgbClr val="C00000"/>
                </a:solidFill>
                <a:latin typeface="Times New Roman" pitchFamily="18" charset="0"/>
                <a:cs typeface="Times New Roman" pitchFamily="18" charset="0"/>
              </a:rPr>
              <a:t>Для проведення до дії вогнегасника треба натиснути на пусковий важіль. При цьому шток опускається і голка проколює мембрану балона зі стиснутим вуглекислим газом. Вуглекислий газ, який виходить в корпус витискає заряд по сифоновій трубці в насадку, де відбувається утворення піни. В робочому положенні вогнегасник слід тримати вертикально, не нахиляючи його.</a:t>
            </a:r>
          </a:p>
          <a:p>
            <a:pPr marL="457200" indent="-457200">
              <a:buFont typeface="Arial" pitchFamily="34" charset="0"/>
              <a:buChar char="•"/>
            </a:pPr>
            <a:r>
              <a:rPr lang="uk-UA" sz="2600" b="1" dirty="0" smtClean="0">
                <a:solidFill>
                  <a:srgbClr val="C00000"/>
                </a:solidFill>
                <a:latin typeface="Times New Roman" pitchFamily="18" charset="0"/>
                <a:cs typeface="Times New Roman" pitchFamily="18" charset="0"/>
              </a:rPr>
              <a:t>Час дії вогнегасників ВПП-5 і ВПП-10 відповідно 20 і 45 с., довжина струменя 4-5 м, кратність пінення менше 60.</a:t>
            </a:r>
            <a:endParaRPr lang="uk-UA" sz="26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pattFill prst="pct20">
            <a:fgClr>
              <a:schemeClr val="bg2">
                <a:lumMod val="90000"/>
              </a:schemeClr>
            </a:fgClr>
            <a:bgClr>
              <a:schemeClr val="bg1"/>
            </a:bgClr>
          </a:pattFill>
        </p:spPr>
        <p:txBody>
          <a:bodyPr>
            <a:normAutofit fontScale="90000"/>
          </a:bodyPr>
          <a:lstStyle/>
          <a:p>
            <a:r>
              <a:rPr lang="uk-UA" sz="3600" b="1" dirty="0" smtClean="0">
                <a:solidFill>
                  <a:schemeClr val="bg2">
                    <a:lumMod val="10000"/>
                  </a:schemeClr>
                </a:solidFill>
                <a:latin typeface="Times New Roman"/>
                <a:ea typeface="Times New Roman"/>
              </a:rPr>
              <a:t>Вуглекислотні</a:t>
            </a:r>
            <a:r>
              <a:rPr lang="ru-RU" sz="3600" b="1" dirty="0" smtClean="0">
                <a:solidFill>
                  <a:schemeClr val="bg2">
                    <a:lumMod val="10000"/>
                  </a:schemeClr>
                </a:solidFill>
                <a:latin typeface="Times New Roman"/>
                <a:ea typeface="Times New Roman"/>
              </a:rPr>
              <a:t> </a:t>
            </a:r>
            <a:r>
              <a:rPr lang="uk-UA" sz="3600" b="1" dirty="0" smtClean="0">
                <a:solidFill>
                  <a:schemeClr val="bg2">
                    <a:lumMod val="10000"/>
                  </a:schemeClr>
                </a:solidFill>
                <a:latin typeface="Times New Roman"/>
                <a:ea typeface="Times New Roman"/>
              </a:rPr>
              <a:t>вогнегасники</a:t>
            </a:r>
            <a:r>
              <a:rPr lang="ru-RU" sz="3600" b="1" dirty="0" smtClean="0">
                <a:solidFill>
                  <a:schemeClr val="bg2">
                    <a:lumMod val="10000"/>
                  </a:schemeClr>
                </a:solidFill>
                <a:latin typeface="Times New Roman"/>
                <a:ea typeface="Times New Roman"/>
              </a:rPr>
              <a:t> </a:t>
            </a:r>
            <a:br>
              <a:rPr lang="ru-RU" sz="3600" b="1" dirty="0" smtClean="0">
                <a:solidFill>
                  <a:schemeClr val="bg2">
                    <a:lumMod val="10000"/>
                  </a:schemeClr>
                </a:solidFill>
                <a:latin typeface="Times New Roman"/>
                <a:ea typeface="Times New Roman"/>
              </a:rPr>
            </a:br>
            <a:r>
              <a:rPr lang="ru-RU" sz="3600" b="1" dirty="0" smtClean="0">
                <a:solidFill>
                  <a:schemeClr val="bg2">
                    <a:lumMod val="10000"/>
                  </a:schemeClr>
                </a:solidFill>
                <a:latin typeface="Times New Roman"/>
                <a:ea typeface="Times New Roman"/>
              </a:rPr>
              <a:t>ВВ-2 </a:t>
            </a:r>
            <a:r>
              <a:rPr lang="ru-RU" sz="3600" b="1" dirty="0">
                <a:solidFill>
                  <a:schemeClr val="bg2">
                    <a:lumMod val="10000"/>
                  </a:schemeClr>
                </a:solidFill>
                <a:latin typeface="Times New Roman"/>
                <a:ea typeface="Times New Roman"/>
              </a:rPr>
              <a:t>(</a:t>
            </a:r>
            <a:r>
              <a:rPr lang="ru-RU" sz="3600" b="1" dirty="0" smtClean="0">
                <a:solidFill>
                  <a:schemeClr val="bg2">
                    <a:lumMod val="10000"/>
                  </a:schemeClr>
                </a:solidFill>
                <a:latin typeface="Times New Roman"/>
                <a:ea typeface="Times New Roman"/>
              </a:rPr>
              <a:t>5,8</a:t>
            </a:r>
            <a:r>
              <a:rPr lang="en-US" sz="3600" b="1" dirty="0" smtClean="0">
                <a:solidFill>
                  <a:schemeClr val="bg2">
                    <a:lumMod val="10000"/>
                  </a:schemeClr>
                </a:solidFill>
                <a:latin typeface="Times New Roman"/>
                <a:ea typeface="Times New Roman"/>
              </a:rPr>
              <a:t>)</a:t>
            </a:r>
            <a:endParaRPr lang="ru-RU" dirty="0">
              <a:solidFill>
                <a:schemeClr val="bg2">
                  <a:lumMod val="10000"/>
                </a:schemeClr>
              </a:solidFill>
            </a:endParaRPr>
          </a:p>
        </p:txBody>
      </p:sp>
      <p:sp>
        <p:nvSpPr>
          <p:cNvPr id="3" name="Прямоугольник 2"/>
          <p:cNvSpPr/>
          <p:nvPr/>
        </p:nvSpPr>
        <p:spPr>
          <a:xfrm>
            <a:off x="323528" y="1700808"/>
            <a:ext cx="8568952" cy="4893647"/>
          </a:xfrm>
          <a:prstGeom prst="rect">
            <a:avLst/>
          </a:prstGeom>
        </p:spPr>
        <p:txBody>
          <a:bodyPr wrap="square">
            <a:spAutoFit/>
          </a:bodyPr>
          <a:lstStyle/>
          <a:p>
            <a:pPr marL="342900" indent="-342900" algn="just">
              <a:spcAft>
                <a:spcPts val="0"/>
              </a:spcAft>
              <a:buFont typeface="Arial" pitchFamily="34" charset="0"/>
              <a:buChar char="•"/>
            </a:pPr>
            <a:r>
              <a:rPr lang="uk-UA" sz="2400" b="1" dirty="0" smtClean="0">
                <a:solidFill>
                  <a:srgbClr val="C00000"/>
                </a:solidFill>
                <a:latin typeface="Times New Roman"/>
                <a:ea typeface="Times New Roman"/>
              </a:rPr>
              <a:t>Вогнегасні властивості вуглекислоти обумовлені тим, що снігоподібна вуглекислота потрапляючи в осередок пожежі, випаровується, внаслідок чого охолоджує речовину, що горить, а вуглекислий газ, що утворився знижує концентрацію кисню у повітрі, що призводить до припинення процесу горіння. Її вогнегасна концентрація у повітрі становить ≈ 30 %.</a:t>
            </a:r>
          </a:p>
          <a:p>
            <a:pPr marL="342900" indent="-342900" algn="just">
              <a:spcAft>
                <a:spcPts val="0"/>
              </a:spcAft>
              <a:buFont typeface="Arial" pitchFamily="34" charset="0"/>
              <a:buChar char="•"/>
            </a:pPr>
            <a:r>
              <a:rPr lang="uk-UA" sz="2400" b="1" dirty="0" smtClean="0">
                <a:solidFill>
                  <a:srgbClr val="C00000"/>
                </a:solidFill>
                <a:latin typeface="Times New Roman"/>
                <a:ea typeface="Times New Roman"/>
              </a:rPr>
              <a:t>Вуглекислота використовується для гасіння легкозаймистих і горючих рідин, твердих речовин та матеріалів, електроустановок та електроприладів, що знаходяться під напругою. Не можна гасити гідрофільних легкозаймистих рідин, в яких вона добре розчиняється, тліючих матеріалів</a:t>
            </a:r>
            <a:r>
              <a:rPr lang="ru-RU" sz="2400" b="1" dirty="0" smtClean="0">
                <a:solidFill>
                  <a:srgbClr val="C00000"/>
                </a:solidFill>
                <a:latin typeface="Times New Roman"/>
                <a:ea typeface="Times New Roman"/>
              </a:rPr>
              <a:t>.</a:t>
            </a:r>
            <a:endParaRPr lang="ru-RU" sz="2400" b="1" dirty="0">
              <a:solidFill>
                <a:srgbClr val="C00000"/>
              </a:solidFill>
              <a:effectLst/>
              <a:latin typeface="Times New Roman"/>
              <a:ea typeface="Times New Roman"/>
            </a:endParaRPr>
          </a:p>
        </p:txBody>
      </p:sp>
      <p:pic>
        <p:nvPicPr>
          <p:cNvPr id="4" name="Picture 2" descr="D:\Мои документы\картинки\PFILES\MSOFFICE\MEDIA\CNTCD1\ANIMATED\J0213493.GIF"/>
          <p:cNvPicPr>
            <a:picLocks noChangeAspect="1" noChangeArrowheads="1" noCrop="1"/>
          </p:cNvPicPr>
          <p:nvPr/>
        </p:nvPicPr>
        <p:blipFill>
          <a:blip r:embed="rId2"/>
          <a:srcRect/>
          <a:stretch>
            <a:fillRect/>
          </a:stretch>
        </p:blipFill>
        <p:spPr bwMode="auto">
          <a:xfrm>
            <a:off x="7452320" y="332656"/>
            <a:ext cx="1584325" cy="1497013"/>
          </a:xfrm>
          <a:prstGeom prst="rect">
            <a:avLst/>
          </a:prstGeom>
          <a:noFill/>
          <a:ln w="9525">
            <a:noFill/>
            <a:miter lim="800000"/>
            <a:headEnd/>
            <a:tailEnd/>
          </a:ln>
        </p:spPr>
      </p:pic>
    </p:spTree>
    <p:extLst>
      <p:ext uri="{BB962C8B-B14F-4D97-AF65-F5344CB8AC3E}">
        <p14:creationId xmlns:p14="http://schemas.microsoft.com/office/powerpoint/2010/main" val="20718592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0556" y="174183"/>
            <a:ext cx="8467908" cy="6124754"/>
          </a:xfrm>
          <a:prstGeom prst="rect">
            <a:avLst/>
          </a:prstGeom>
        </p:spPr>
        <p:txBody>
          <a:bodyPr wrap="square">
            <a:spAutoFit/>
          </a:bodyPr>
          <a:lstStyle/>
          <a:p>
            <a:pPr algn="ctr"/>
            <a:r>
              <a:rPr lang="uk-UA" sz="2800" b="1" dirty="0" smtClean="0">
                <a:solidFill>
                  <a:srgbClr val="660033"/>
                </a:solidFill>
              </a:rPr>
              <a:t>Для гасіння невеликих пожеж доцільно використовувати вуглекислотні вогнегасники типу ВВ-2, </a:t>
            </a:r>
            <a:r>
              <a:rPr lang="uk-UA" sz="2800" b="1" dirty="0" err="1" smtClean="0">
                <a:solidFill>
                  <a:srgbClr val="660033"/>
                </a:solidFill>
              </a:rPr>
              <a:t>ВВ</a:t>
            </a:r>
            <a:r>
              <a:rPr lang="uk-UA" sz="2800" b="1" dirty="0" smtClean="0">
                <a:solidFill>
                  <a:srgbClr val="660033"/>
                </a:solidFill>
              </a:rPr>
              <a:t>-5, </a:t>
            </a:r>
            <a:r>
              <a:rPr lang="uk-UA" sz="2800" b="1" dirty="0" err="1" smtClean="0">
                <a:solidFill>
                  <a:srgbClr val="660033"/>
                </a:solidFill>
              </a:rPr>
              <a:t>ВВ</a:t>
            </a:r>
            <a:r>
              <a:rPr lang="uk-UA" sz="2800" b="1" dirty="0" smtClean="0">
                <a:solidFill>
                  <a:srgbClr val="660033"/>
                </a:solidFill>
              </a:rPr>
              <a:t>-8, які ідентичні за будовою та принципом дії.</a:t>
            </a:r>
          </a:p>
          <a:p>
            <a:pPr marL="457200" indent="-457200" algn="just">
              <a:buFont typeface="Arial" pitchFamily="34" charset="0"/>
              <a:buChar char="•"/>
            </a:pPr>
            <a:r>
              <a:rPr lang="uk-UA" sz="2800" b="1" dirty="0" smtClean="0">
                <a:solidFill>
                  <a:srgbClr val="C00000"/>
                </a:solidFill>
              </a:rPr>
              <a:t>Для приведення до дії вогнегасника треба як найближче підійти до осередку пожежі (1,5 – 2 м), тримаючи вогнегасник за ручку, скерувати дифузор – снігоутворювач лівою рукою в осередок пожежі, правою рукою відкрити вентиль.</a:t>
            </a:r>
          </a:p>
          <a:p>
            <a:pPr marL="457200" indent="-457200" algn="just">
              <a:buFont typeface="Arial" pitchFamily="34" charset="0"/>
              <a:buChar char="•"/>
            </a:pPr>
            <a:r>
              <a:rPr lang="uk-UA" sz="2800" b="1" dirty="0" smtClean="0">
                <a:solidFill>
                  <a:srgbClr val="C00000"/>
                </a:solidFill>
              </a:rPr>
              <a:t>Для уникнення обмороження рук вогнегасник слід тримати за ручку і не доторкатися відкритими частинами тіла до металевого раструба</a:t>
            </a:r>
            <a:r>
              <a:rPr lang="ru-RU" dirty="0" smtClean="0"/>
              <a:t>.</a:t>
            </a:r>
            <a:endParaRPr lang="ru-RU" dirty="0"/>
          </a:p>
        </p:txBody>
      </p:sp>
      <p:pic>
        <p:nvPicPr>
          <p:cNvPr id="5" name="Picture 2" descr="D:\Мои документы\картинки\PFILES\MSOFFICE\MEDIA\CNTCD1\ANIMATED\J0213490.GIF"/>
          <p:cNvPicPr>
            <a:picLocks noChangeAspect="1" noChangeArrowheads="1" noCrop="1"/>
          </p:cNvPicPr>
          <p:nvPr/>
        </p:nvPicPr>
        <p:blipFill>
          <a:blip r:embed="rId2"/>
          <a:srcRect/>
          <a:stretch>
            <a:fillRect/>
          </a:stretch>
        </p:blipFill>
        <p:spPr bwMode="auto">
          <a:xfrm rot="20462591">
            <a:off x="7694288" y="5461277"/>
            <a:ext cx="1239436" cy="1228725"/>
          </a:xfrm>
          <a:prstGeom prst="rect">
            <a:avLst/>
          </a:prstGeom>
          <a:noFill/>
          <a:ln w="9525">
            <a:noFill/>
            <a:miter lim="800000"/>
            <a:headEnd/>
            <a:tailEnd/>
          </a:ln>
        </p:spPr>
      </p:pic>
    </p:spTree>
    <p:extLst>
      <p:ext uri="{BB962C8B-B14F-4D97-AF65-F5344CB8AC3E}">
        <p14:creationId xmlns:p14="http://schemas.microsoft.com/office/powerpoint/2010/main" val="12952666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тека">
  <a:themeElements>
    <a:clrScheme name="Аптека">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Аптека">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птека">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591</TotalTime>
  <Words>919</Words>
  <Application>Microsoft Office PowerPoint</Application>
  <PresentationFormat>Экран (4:3)</PresentationFormat>
  <Paragraphs>54</Paragraphs>
  <Slides>14</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Аптека</vt:lpstr>
      <vt:lpstr>вогнегасники</vt:lpstr>
      <vt:lpstr>  </vt:lpstr>
      <vt:lpstr>Презентация PowerPoint</vt:lpstr>
      <vt:lpstr>Класифікація вогнегасників</vt:lpstr>
      <vt:lpstr>підсумок</vt:lpstr>
      <vt:lpstr>ВОГНЕГАСНИКИ ПОВІТРЯНО-ПІННІ ТИПУ ВПП 5 (10) </vt:lpstr>
      <vt:lpstr>Презентация PowerPoint</vt:lpstr>
      <vt:lpstr>Вуглекислотні вогнегасники  ВВ-2 (5,8)</vt:lpstr>
      <vt:lpstr>Презентация PowerPoint</vt:lpstr>
      <vt:lpstr>Вогнегасники вуглекислотно-брометилові ВВБ-3, ВВБ-7</vt:lpstr>
      <vt:lpstr>Презентация PowerPoint</vt:lpstr>
      <vt:lpstr>порошкові вогнегасники  переносні: ВП-1В, ВП-1, ВП-2, ВП-2В, ВП-5Б, ВП-9, ВП-10А, пересувні ВП-100 </vt:lpstr>
      <vt:lpstr>Презентация PowerPoint</vt:lpstr>
      <vt:lpstr>Водяний вогнегасник  ВВ-9</vt:lpstr>
    </vt:vector>
  </TitlesOfParts>
  <Company>*Питер-Company*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вогнегасники</dc:title>
  <dc:creator>Дмитрий Каленюк</dc:creator>
  <cp:lastModifiedBy>Дмитрий Каленюк</cp:lastModifiedBy>
  <cp:revision>34</cp:revision>
  <dcterms:created xsi:type="dcterms:W3CDTF">2012-01-16T20:10:40Z</dcterms:created>
  <dcterms:modified xsi:type="dcterms:W3CDTF">2012-02-08T21:04:54Z</dcterms:modified>
</cp:coreProperties>
</file>