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7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A8792-E6ED-4494-AB22-81240752278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311632-DFDC-43ED-928D-411F907059FF}">
      <dgm:prSet phldrT="[Текст]"/>
      <dgm:spPr/>
      <dgm:t>
        <a:bodyPr/>
        <a:lstStyle/>
        <a:p>
          <a:r>
            <a:rPr lang="uk-UA" dirty="0" smtClean="0"/>
            <a:t>Другим основним споживачем води є сільське господарство, що використовує її для зрошення полів. Вода, що стікає з них, насичена розчинами солей і ґрунтовими частинками, а також залишками хімічних речовин, що сприяють підвищенню врожайності. </a:t>
          </a:r>
          <a:endParaRPr lang="ru-RU" dirty="0"/>
        </a:p>
      </dgm:t>
    </dgm:pt>
    <dgm:pt modelId="{40999694-E3C2-4091-BC65-F4C330C8991A}" type="parTrans" cxnId="{2C2B7F2C-39F2-4B9C-9901-1F26A041F812}">
      <dgm:prSet/>
      <dgm:spPr/>
      <dgm:t>
        <a:bodyPr/>
        <a:lstStyle/>
        <a:p>
          <a:endParaRPr lang="ru-RU"/>
        </a:p>
      </dgm:t>
    </dgm:pt>
    <dgm:pt modelId="{71BB45DA-9CD7-4020-A5A1-57E0CC22F058}" type="sibTrans" cxnId="{2C2B7F2C-39F2-4B9C-9901-1F26A041F812}">
      <dgm:prSet/>
      <dgm:spPr/>
      <dgm:t>
        <a:bodyPr/>
        <a:lstStyle/>
        <a:p>
          <a:endParaRPr lang="ru-RU"/>
        </a:p>
      </dgm:t>
    </dgm:pt>
    <dgm:pt modelId="{FB795A08-B95E-49E4-8425-0E9D90F927FB}">
      <dgm:prSet phldrT="[Текст]"/>
      <dgm:spPr/>
      <dgm:t>
        <a:bodyPr/>
        <a:lstStyle/>
        <a:p>
          <a:r>
            <a:rPr lang="uk-UA" dirty="0" smtClean="0"/>
            <a:t>До них відносяться інсектициди, фунгіциди, які розпилюють над фруктовими садами і посівами, гербіциди, знаменитий засіб боротьби з бур'янами, а решта пестициди, а також органічні й неорганічні добрива, що містять азот, фосфор, калій і інші хімічні елементи.</a:t>
          </a:r>
          <a:endParaRPr lang="ru-RU" dirty="0"/>
        </a:p>
      </dgm:t>
    </dgm:pt>
    <dgm:pt modelId="{A9BF620B-521F-43A3-A6BD-6F003B826428}" type="parTrans" cxnId="{2E4ED880-E9BD-49BA-9829-38DD0C28C6CB}">
      <dgm:prSet/>
      <dgm:spPr/>
      <dgm:t>
        <a:bodyPr/>
        <a:lstStyle/>
        <a:p>
          <a:endParaRPr lang="ru-RU"/>
        </a:p>
      </dgm:t>
    </dgm:pt>
    <dgm:pt modelId="{67539C00-7C5C-445F-AD5C-BE0103D6359A}" type="sibTrans" cxnId="{2E4ED880-E9BD-49BA-9829-38DD0C28C6CB}">
      <dgm:prSet/>
      <dgm:spPr/>
      <dgm:t>
        <a:bodyPr/>
        <a:lstStyle/>
        <a:p>
          <a:endParaRPr lang="ru-RU"/>
        </a:p>
      </dgm:t>
    </dgm:pt>
    <dgm:pt modelId="{48DC9FCC-FC28-46C4-BC69-6E3FA19E239B}">
      <dgm:prSet phldrT="[Текст]"/>
      <dgm:spPr/>
      <dgm:t>
        <a:bodyPr/>
        <a:lstStyle/>
        <a:p>
          <a:r>
            <a:rPr lang="uk-UA" dirty="0" smtClean="0"/>
            <a:t>Крім хімічних сполук, в річки потрапляє великий об'єм фекалій та інших органічних залишків з ферм, де вирощуються м'ясо-молочна велика рогата худоба, свині або домашня птиця. </a:t>
          </a:r>
          <a:endParaRPr lang="ru-RU" dirty="0"/>
        </a:p>
      </dgm:t>
    </dgm:pt>
    <dgm:pt modelId="{93E98EEA-FABF-42BA-AAD8-22735270E65C}" type="parTrans" cxnId="{8C4F2881-DFA2-48DD-9296-621AB2AE0735}">
      <dgm:prSet/>
      <dgm:spPr/>
      <dgm:t>
        <a:bodyPr/>
        <a:lstStyle/>
        <a:p>
          <a:endParaRPr lang="ru-RU"/>
        </a:p>
      </dgm:t>
    </dgm:pt>
    <dgm:pt modelId="{13B4F485-D23D-4BF6-8795-F1A248AFEF24}" type="sibTrans" cxnId="{8C4F2881-DFA2-48DD-9296-621AB2AE0735}">
      <dgm:prSet/>
      <dgm:spPr/>
      <dgm:t>
        <a:bodyPr/>
        <a:lstStyle/>
        <a:p>
          <a:endParaRPr lang="ru-RU"/>
        </a:p>
      </dgm:t>
    </dgm:pt>
    <dgm:pt modelId="{A23DDCE8-0CE3-455C-9042-31319A185B05}">
      <dgm:prSet phldrT="[Текст]"/>
      <dgm:spPr/>
      <dgm:t>
        <a:bodyPr/>
        <a:lstStyle/>
        <a:p>
          <a:r>
            <a:rPr lang="uk-UA" dirty="0" smtClean="0"/>
            <a:t>Багато органічних відходів також надходить в процесі переробки продукції сільського господарства (при обробленні м'ясних туш, обробці шкір, виробництві харчових продуктів та консервів і т.д.).</a:t>
          </a:r>
          <a:endParaRPr lang="ru-RU" dirty="0"/>
        </a:p>
      </dgm:t>
    </dgm:pt>
    <dgm:pt modelId="{A1C69827-E2F5-4C38-AC30-76E643E3D4B5}" type="parTrans" cxnId="{9E8A3DAD-B195-4C61-AFCA-87DFB08600F3}">
      <dgm:prSet/>
      <dgm:spPr/>
      <dgm:t>
        <a:bodyPr/>
        <a:lstStyle/>
        <a:p>
          <a:endParaRPr lang="ru-RU"/>
        </a:p>
      </dgm:t>
    </dgm:pt>
    <dgm:pt modelId="{512045AA-DE6F-48D7-8BDE-291EA438B7FD}" type="sibTrans" cxnId="{9E8A3DAD-B195-4C61-AFCA-87DFB08600F3}">
      <dgm:prSet/>
      <dgm:spPr/>
      <dgm:t>
        <a:bodyPr/>
        <a:lstStyle/>
        <a:p>
          <a:endParaRPr lang="ru-RU"/>
        </a:p>
      </dgm:t>
    </dgm:pt>
    <dgm:pt modelId="{C1C54BC4-B0D8-4A45-ADBA-FC2A5347413A}" type="pres">
      <dgm:prSet presAssocID="{BB8A8792-E6ED-4494-AB22-812407522785}" presName="diagram" presStyleCnt="0">
        <dgm:presLayoutVars>
          <dgm:dir/>
          <dgm:resizeHandles val="exact"/>
        </dgm:presLayoutVars>
      </dgm:prSet>
      <dgm:spPr/>
    </dgm:pt>
    <dgm:pt modelId="{BDFEEBDF-4BF5-40C5-91C3-4C3B49238902}" type="pres">
      <dgm:prSet presAssocID="{53311632-DFDC-43ED-928D-411F907059F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58F35-4169-4E49-874F-EF5F6368C75A}" type="pres">
      <dgm:prSet presAssocID="{71BB45DA-9CD7-4020-A5A1-57E0CC22F058}" presName="sibTrans" presStyleCnt="0"/>
      <dgm:spPr/>
    </dgm:pt>
    <dgm:pt modelId="{A8211F6F-0EE9-4C8B-959F-B396B8DC48BE}" type="pres">
      <dgm:prSet presAssocID="{FB795A08-B95E-49E4-8425-0E9D90F927F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D0DB6A-C249-4808-91F9-C02C7563C118}" type="pres">
      <dgm:prSet presAssocID="{67539C00-7C5C-445F-AD5C-BE0103D6359A}" presName="sibTrans" presStyleCnt="0"/>
      <dgm:spPr/>
    </dgm:pt>
    <dgm:pt modelId="{38D6A1AF-60B0-49C7-9B2B-907B403F4C12}" type="pres">
      <dgm:prSet presAssocID="{48DC9FCC-FC28-46C4-BC69-6E3FA19E239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868B5-EC84-4869-A3FE-6E5FA8AB8EA1}" type="pres">
      <dgm:prSet presAssocID="{13B4F485-D23D-4BF6-8795-F1A248AFEF24}" presName="sibTrans" presStyleCnt="0"/>
      <dgm:spPr/>
    </dgm:pt>
    <dgm:pt modelId="{817F829C-B9F2-4AF0-98CA-EF452FBD909B}" type="pres">
      <dgm:prSet presAssocID="{A23DDCE8-0CE3-455C-9042-31319A185B0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4854EC-BC0C-4386-9C1F-ADED0C6F77DB}" type="presOf" srcId="{FB795A08-B95E-49E4-8425-0E9D90F927FB}" destId="{A8211F6F-0EE9-4C8B-959F-B396B8DC48BE}" srcOrd="0" destOrd="0" presId="urn:microsoft.com/office/officeart/2005/8/layout/default"/>
    <dgm:cxn modelId="{8C4F2881-DFA2-48DD-9296-621AB2AE0735}" srcId="{BB8A8792-E6ED-4494-AB22-812407522785}" destId="{48DC9FCC-FC28-46C4-BC69-6E3FA19E239B}" srcOrd="2" destOrd="0" parTransId="{93E98EEA-FABF-42BA-AAD8-22735270E65C}" sibTransId="{13B4F485-D23D-4BF6-8795-F1A248AFEF24}"/>
    <dgm:cxn modelId="{2E4ED880-E9BD-49BA-9829-38DD0C28C6CB}" srcId="{BB8A8792-E6ED-4494-AB22-812407522785}" destId="{FB795A08-B95E-49E4-8425-0E9D90F927FB}" srcOrd="1" destOrd="0" parTransId="{A9BF620B-521F-43A3-A6BD-6F003B826428}" sibTransId="{67539C00-7C5C-445F-AD5C-BE0103D6359A}"/>
    <dgm:cxn modelId="{C12E771C-497B-4A59-A210-8BC36C19CD6A}" type="presOf" srcId="{BB8A8792-E6ED-4494-AB22-812407522785}" destId="{C1C54BC4-B0D8-4A45-ADBA-FC2A5347413A}" srcOrd="0" destOrd="0" presId="urn:microsoft.com/office/officeart/2005/8/layout/default"/>
    <dgm:cxn modelId="{9EB57996-B270-4F8C-A1EE-973D92433374}" type="presOf" srcId="{A23DDCE8-0CE3-455C-9042-31319A185B05}" destId="{817F829C-B9F2-4AF0-98CA-EF452FBD909B}" srcOrd="0" destOrd="0" presId="urn:microsoft.com/office/officeart/2005/8/layout/default"/>
    <dgm:cxn modelId="{B54CF259-506F-4411-97CF-7C5608686518}" type="presOf" srcId="{48DC9FCC-FC28-46C4-BC69-6E3FA19E239B}" destId="{38D6A1AF-60B0-49C7-9B2B-907B403F4C12}" srcOrd="0" destOrd="0" presId="urn:microsoft.com/office/officeart/2005/8/layout/default"/>
    <dgm:cxn modelId="{A40807A9-34E9-4878-8A63-D5F588A24C8D}" type="presOf" srcId="{53311632-DFDC-43ED-928D-411F907059FF}" destId="{BDFEEBDF-4BF5-40C5-91C3-4C3B49238902}" srcOrd="0" destOrd="0" presId="urn:microsoft.com/office/officeart/2005/8/layout/default"/>
    <dgm:cxn modelId="{2C2B7F2C-39F2-4B9C-9901-1F26A041F812}" srcId="{BB8A8792-E6ED-4494-AB22-812407522785}" destId="{53311632-DFDC-43ED-928D-411F907059FF}" srcOrd="0" destOrd="0" parTransId="{40999694-E3C2-4091-BC65-F4C330C8991A}" sibTransId="{71BB45DA-9CD7-4020-A5A1-57E0CC22F058}"/>
    <dgm:cxn modelId="{9E8A3DAD-B195-4C61-AFCA-87DFB08600F3}" srcId="{BB8A8792-E6ED-4494-AB22-812407522785}" destId="{A23DDCE8-0CE3-455C-9042-31319A185B05}" srcOrd="3" destOrd="0" parTransId="{A1C69827-E2F5-4C38-AC30-76E643E3D4B5}" sibTransId="{512045AA-DE6F-48D7-8BDE-291EA438B7FD}"/>
    <dgm:cxn modelId="{789BCD35-391D-4605-97B6-83DEC7F65FD9}" type="presParOf" srcId="{C1C54BC4-B0D8-4A45-ADBA-FC2A5347413A}" destId="{BDFEEBDF-4BF5-40C5-91C3-4C3B49238902}" srcOrd="0" destOrd="0" presId="urn:microsoft.com/office/officeart/2005/8/layout/default"/>
    <dgm:cxn modelId="{1605AED8-5E24-41FD-9B2F-8D105EF1CDE2}" type="presParOf" srcId="{C1C54BC4-B0D8-4A45-ADBA-FC2A5347413A}" destId="{4BA58F35-4169-4E49-874F-EF5F6368C75A}" srcOrd="1" destOrd="0" presId="urn:microsoft.com/office/officeart/2005/8/layout/default"/>
    <dgm:cxn modelId="{6A72351C-A030-4BB2-9A1C-F6703E6EDF02}" type="presParOf" srcId="{C1C54BC4-B0D8-4A45-ADBA-FC2A5347413A}" destId="{A8211F6F-0EE9-4C8B-959F-B396B8DC48BE}" srcOrd="2" destOrd="0" presId="urn:microsoft.com/office/officeart/2005/8/layout/default"/>
    <dgm:cxn modelId="{3341C261-C181-49B5-A7F4-141264F7EEDE}" type="presParOf" srcId="{C1C54BC4-B0D8-4A45-ADBA-FC2A5347413A}" destId="{DCD0DB6A-C249-4808-91F9-C02C7563C118}" srcOrd="3" destOrd="0" presId="urn:microsoft.com/office/officeart/2005/8/layout/default"/>
    <dgm:cxn modelId="{E8E2E804-1127-4463-B785-EEED219104B0}" type="presParOf" srcId="{C1C54BC4-B0D8-4A45-ADBA-FC2A5347413A}" destId="{38D6A1AF-60B0-49C7-9B2B-907B403F4C12}" srcOrd="4" destOrd="0" presId="urn:microsoft.com/office/officeart/2005/8/layout/default"/>
    <dgm:cxn modelId="{8689501B-ACD7-4CD1-96F5-6EEA601DAE48}" type="presParOf" srcId="{C1C54BC4-B0D8-4A45-ADBA-FC2A5347413A}" destId="{028868B5-EC84-4869-A3FE-6E5FA8AB8EA1}" srcOrd="5" destOrd="0" presId="urn:microsoft.com/office/officeart/2005/8/layout/default"/>
    <dgm:cxn modelId="{05E0FE3E-B111-4A42-B446-78C1B17F7F68}" type="presParOf" srcId="{C1C54BC4-B0D8-4A45-ADBA-FC2A5347413A}" destId="{817F829C-B9F2-4AF0-98CA-EF452FBD909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FEEBDF-4BF5-40C5-91C3-4C3B49238902}">
      <dsp:nvSpPr>
        <dsp:cNvPr id="0" name=""/>
        <dsp:cNvSpPr/>
      </dsp:nvSpPr>
      <dsp:spPr>
        <a:xfrm>
          <a:off x="744" y="656195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Другим основним споживачем води є сільське господарство, що використовує її для зрошення полів. Вода, що стікає з них, насичена розчинами солей і ґрунтовими частинками, а також залишками хімічних речовин, що сприяють підвищенню врожайності. </a:t>
          </a:r>
          <a:endParaRPr lang="ru-RU" sz="1300" kern="1200" dirty="0"/>
        </a:p>
      </dsp:txBody>
      <dsp:txXfrm>
        <a:off x="744" y="656195"/>
        <a:ext cx="2902148" cy="1741289"/>
      </dsp:txXfrm>
    </dsp:sp>
    <dsp:sp modelId="{A8211F6F-0EE9-4C8B-959F-B396B8DC48BE}">
      <dsp:nvSpPr>
        <dsp:cNvPr id="0" name=""/>
        <dsp:cNvSpPr/>
      </dsp:nvSpPr>
      <dsp:spPr>
        <a:xfrm>
          <a:off x="3193107" y="656195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До них відносяться інсектициди, фунгіциди, які розпилюють над фруктовими садами і посівами, гербіциди, знаменитий засіб боротьби з бур'янами, а решта пестициди, а також органічні й неорганічні добрива, що містять азот, фосфор, калій і інші хімічні елементи.</a:t>
          </a:r>
          <a:endParaRPr lang="ru-RU" sz="1300" kern="1200" dirty="0"/>
        </a:p>
      </dsp:txBody>
      <dsp:txXfrm>
        <a:off x="3193107" y="656195"/>
        <a:ext cx="2902148" cy="1741289"/>
      </dsp:txXfrm>
    </dsp:sp>
    <dsp:sp modelId="{38D6A1AF-60B0-49C7-9B2B-907B403F4C12}">
      <dsp:nvSpPr>
        <dsp:cNvPr id="0" name=""/>
        <dsp:cNvSpPr/>
      </dsp:nvSpPr>
      <dsp:spPr>
        <a:xfrm>
          <a:off x="744" y="2687699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Крім хімічних сполук, в річки потрапляє великий об'єм фекалій та інших органічних залишків з ферм, де вирощуються м'ясо-молочна велика рогата худоба, свині або домашня птиця. </a:t>
          </a:r>
          <a:endParaRPr lang="ru-RU" sz="1300" kern="1200" dirty="0"/>
        </a:p>
      </dsp:txBody>
      <dsp:txXfrm>
        <a:off x="744" y="2687699"/>
        <a:ext cx="2902148" cy="1741289"/>
      </dsp:txXfrm>
    </dsp:sp>
    <dsp:sp modelId="{817F829C-B9F2-4AF0-98CA-EF452FBD909B}">
      <dsp:nvSpPr>
        <dsp:cNvPr id="0" name=""/>
        <dsp:cNvSpPr/>
      </dsp:nvSpPr>
      <dsp:spPr>
        <a:xfrm>
          <a:off x="3193107" y="2687699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Багато органічних відходів також надходить в процесі переробки продукції сільського господарства (при обробленні м'ясних туш, обробці шкір, виробництві харчових продуктів та консервів і т.д.).</a:t>
          </a:r>
          <a:endParaRPr lang="ru-RU" sz="1300" kern="1200" dirty="0"/>
        </a:p>
      </dsp:txBody>
      <dsp:txXfrm>
        <a:off x="3193107" y="2687699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9397F-9DAC-49BE-B662-B1059BFE6716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4B1A2-F9B1-4805-9C62-997733EB6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0735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F53BA-703D-45B3-8E84-74FB2744A734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9B41-8299-4260-BA4F-79B37F491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39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92C9-B79F-49BD-9383-B940DAB5BF7F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E867F-D478-4C61-B603-29B7B01BF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48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9512-9F0B-46A4-A088-8B2CF9823ACC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8DE13-FDC8-42DD-8C95-1916744DB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302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379E9-B52A-412F-A0E9-F1F57688A593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2403C-EC9A-4A72-BEE9-08EEC646F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9773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CFF90-6715-49DA-B38D-2E6F1CAC87D4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3A862-8D92-46E2-870A-BE656775A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03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47291-355C-4E60-9D33-3425C8446142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DCF0C-A734-4DFD-A1F6-5F714357B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259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B28D-884A-4E1C-AA4B-E79E7B7C75E7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95862-C711-465F-B7BF-2FC580FC0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718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A59D2-F320-4B5A-AC97-E5BDA2C8D806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F5A54-A87B-46D9-B9FA-F3C30BD4B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107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B03E-DB67-4152-8B6E-A05578581C32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6912B-1AF4-48DE-ABFD-C3FCE3A2FD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547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6B57-83AA-4816-A7C5-D0C29FF19C6C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30CAF-3086-438C-9D8D-2CA1ACAE7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293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19D368-20A3-431B-A9A5-1DB877FD6B29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E04C5F-2D4D-42E9-86D9-B26BFB6B6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9" r:id="rId2"/>
    <p:sldLayoutId id="2147483768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9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5429288" cy="114300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0" i="1" dirty="0" smtClean="0">
                <a:solidFill>
                  <a:schemeClr val="bg1"/>
                </a:solidFill>
              </a:rPr>
              <a:t>Екологія</a:t>
            </a:r>
            <a:r>
              <a:rPr lang="uk-UA" dirty="0" smtClean="0"/>
              <a:t> </a:t>
            </a:r>
            <a:r>
              <a:rPr lang="uk-UA" b="0" i="1" dirty="0" smtClean="0">
                <a:solidFill>
                  <a:schemeClr val="bg1"/>
                </a:solidFill>
              </a:rPr>
              <a:t>води</a:t>
            </a:r>
            <a:endParaRPr lang="ru-RU" b="0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4000500"/>
            <a:ext cx="2214562" cy="1643063"/>
          </a:xfrm>
        </p:spPr>
        <p:txBody>
          <a:bodyPr>
            <a:normAutofit/>
          </a:bodyPr>
          <a:lstStyle/>
          <a:p>
            <a:pPr marR="0">
              <a:lnSpc>
                <a:spcPct val="90000"/>
              </a:lnSpc>
            </a:pPr>
            <a:r>
              <a:rPr lang="uk-UA" sz="2400" i="1" dirty="0" err="1" smtClean="0">
                <a:solidFill>
                  <a:schemeClr val="bg1"/>
                </a:solidFill>
              </a:rPr>
              <a:t>Алєксєєнко</a:t>
            </a:r>
            <a:r>
              <a:rPr lang="uk-UA" sz="2400" i="1" dirty="0" smtClean="0">
                <a:solidFill>
                  <a:schemeClr val="bg1"/>
                </a:solidFill>
              </a:rPr>
              <a:t>, Жуковська</a:t>
            </a:r>
            <a:endParaRPr lang="ru-RU" sz="2400" i="1" dirty="0" smtClean="0">
              <a:solidFill>
                <a:schemeClr val="bg1"/>
              </a:solidFill>
            </a:endParaRPr>
          </a:p>
        </p:txBody>
      </p:sp>
      <p:pic>
        <p:nvPicPr>
          <p:cNvPr id="5124" name="Рисунок 3" descr="tk_sob_large_416_07_10_10_06_1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928813"/>
            <a:ext cx="5857875" cy="4179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0"/>
            <a:ext cx="3071802" cy="92867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bg1"/>
                </a:solidFill>
              </a:rPr>
              <a:t>Висновок: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5538788" cy="5572125"/>
          </a:xfrm>
        </p:spPr>
        <p:txBody>
          <a:bodyPr>
            <a:normAutofit/>
          </a:bodyPr>
          <a:lstStyle/>
          <a:p>
            <a:pPr marR="0" algn="l"/>
            <a:r>
              <a:rPr lang="uk-UA" sz="3200" dirty="0" smtClean="0">
                <a:solidFill>
                  <a:srgbClr val="D9D9D9"/>
                </a:solidFill>
              </a:rPr>
              <a:t>Кожна людина повинна берегти свій найбільший скарб-здоров</a:t>
            </a:r>
            <a:r>
              <a:rPr lang="en-US" sz="3200" dirty="0" smtClean="0">
                <a:solidFill>
                  <a:srgbClr val="D9D9D9"/>
                </a:solidFill>
              </a:rPr>
              <a:t>’</a:t>
            </a:r>
            <a:r>
              <a:rPr lang="uk-UA" sz="3200" dirty="0" smtClean="0">
                <a:solidFill>
                  <a:srgbClr val="D9D9D9"/>
                </a:solidFill>
              </a:rPr>
              <a:t>я.</a:t>
            </a:r>
          </a:p>
          <a:p>
            <a:pPr marR="0" algn="l"/>
            <a:r>
              <a:rPr lang="uk-UA" sz="3200" dirty="0" smtClean="0">
                <a:solidFill>
                  <a:srgbClr val="D9D9D9"/>
                </a:solidFill>
              </a:rPr>
              <a:t>А на здоров</a:t>
            </a:r>
            <a:r>
              <a:rPr lang="en-US" sz="3200" dirty="0" smtClean="0">
                <a:solidFill>
                  <a:srgbClr val="D9D9D9"/>
                </a:solidFill>
              </a:rPr>
              <a:t>’</a:t>
            </a:r>
            <a:r>
              <a:rPr lang="uk-UA" sz="3200" dirty="0" smtClean="0">
                <a:solidFill>
                  <a:srgbClr val="D9D9D9"/>
                </a:solidFill>
              </a:rPr>
              <a:t>я людини впливає якість води,яку вона споживає.</a:t>
            </a:r>
          </a:p>
          <a:p>
            <a:pPr marR="0" algn="l"/>
            <a:r>
              <a:rPr lang="uk-UA" sz="3200" dirty="0" smtClean="0">
                <a:solidFill>
                  <a:srgbClr val="D9D9D9"/>
                </a:solidFill>
              </a:rPr>
              <a:t>Тому нам потрібно піклуватися про її екологію.</a:t>
            </a:r>
            <a:endParaRPr lang="ru-RU" sz="3200" dirty="0" smtClean="0">
              <a:solidFill>
                <a:srgbClr val="D9D9D9"/>
              </a:solidFill>
            </a:endParaRPr>
          </a:p>
        </p:txBody>
      </p:sp>
      <p:pic>
        <p:nvPicPr>
          <p:cNvPr id="11268" name="Рисунок 3" descr="рьрогрпи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357313"/>
            <a:ext cx="2786063" cy="30718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556792"/>
            <a:ext cx="4035222" cy="4176464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3200" b="0" dirty="0" smtClean="0">
                <a:solidFill>
                  <a:schemeClr val="bg1"/>
                </a:solidFill>
              </a:rPr>
              <a:t>Кожного дня вживаючи воду людина навіть не замислюється над тим скільки шкідливих організмів вона впускає в свій організм.</a:t>
            </a:r>
            <a:endParaRPr lang="ru-RU" sz="3200" b="0" dirty="0">
              <a:solidFill>
                <a:schemeClr val="bg1"/>
              </a:solidFill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3214688" cy="714375"/>
          </a:xfrm>
        </p:spPr>
        <p:txBody>
          <a:bodyPr/>
          <a:lstStyle/>
          <a:p>
            <a:pPr marR="0"/>
            <a:r>
              <a:rPr lang="uk-UA" sz="4000" b="1" smtClean="0">
                <a:solidFill>
                  <a:schemeClr val="bg1"/>
                </a:solidFill>
              </a:rPr>
              <a:t>Вступ:</a:t>
            </a:r>
            <a:endParaRPr lang="ru-RU" sz="4000" b="1" smtClean="0">
              <a:solidFill>
                <a:schemeClr val="bg1"/>
              </a:solidFill>
            </a:endParaRPr>
          </a:p>
        </p:txBody>
      </p:sp>
      <p:pic>
        <p:nvPicPr>
          <p:cNvPr id="6148" name="Рисунок 3" descr="аорпонгеік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84784"/>
            <a:ext cx="4429125" cy="4429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251520" y="1340768"/>
            <a:ext cx="3923928" cy="1500174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200" dirty="0" err="1" smtClean="0">
                <a:solidFill>
                  <a:schemeClr val="bg1"/>
                </a:solidFill>
              </a:rPr>
              <a:t>Джерела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забруднення</a:t>
            </a:r>
            <a:r>
              <a:rPr lang="ru-RU" sz="3200" dirty="0" smtClean="0">
                <a:solidFill>
                  <a:schemeClr val="bg1"/>
                </a:solidFill>
              </a:rPr>
              <a:t>  води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780928"/>
            <a:ext cx="8820472" cy="5572164"/>
          </a:xfr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marR="0" algn="l">
              <a:lnSpc>
                <a:spcPct val="80000"/>
              </a:lnSpc>
            </a:pPr>
            <a:r>
              <a:rPr lang="uk-UA" sz="2400" b="1" i="1" dirty="0" smtClean="0"/>
              <a:t>Населені пункти</a:t>
            </a:r>
          </a:p>
          <a:p>
            <a:pPr marR="0">
              <a:lnSpc>
                <a:spcPct val="80000"/>
              </a:lnSpc>
            </a:pPr>
            <a:endParaRPr lang="uk-UA" sz="1800" dirty="0" smtClean="0"/>
          </a:p>
          <a:p>
            <a:pPr marR="0" algn="just">
              <a:lnSpc>
                <a:spcPct val="80000"/>
              </a:lnSpc>
            </a:pPr>
            <a:r>
              <a:rPr lang="uk-UA" sz="1800" dirty="0" smtClean="0"/>
              <a:t>Найбільш відомим джерелом забруднення води, якому традиційно приділяється головна увага, є побутові (або комунальні) стічні води. Водоспоживання міст зазвичай оцінюють на основі середньої добової витрати води на одну людину, яка в США рівна приблизно 750 л і включає воду питну, для приготування їжі і особистої гігієни, для роботи побутових сантехнічних пристроїв, а також для поливу галявин і газонів, гасіння пожеж, миття вулиць і інших міських потреб. Майже вся використана вода поступає в каналізацію. Оскільки щодня в стічні води потрапляє величезний об'єм фекалій, головним завданням міських служб при переробці побутових стоків в колекторах очисних установок є видалення патогенних мікроорганізмів. При повторному використанні недостатньо очищених фекальних стоків бактерії і віруси, що містяться в них, можуть викликати кишкові захворювання (тиф, холеру і дизентерію), а також гепатит і поліомієліт</a:t>
            </a:r>
            <a:r>
              <a:rPr lang="ru-RU" sz="1800" dirty="0" smtClean="0"/>
              <a:t>.</a:t>
            </a:r>
          </a:p>
        </p:txBody>
      </p:sp>
      <p:pic>
        <p:nvPicPr>
          <p:cNvPr id="4" name="Рисунок 3" descr="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188640"/>
            <a:ext cx="4796004" cy="2959931"/>
          </a:xfrm>
          <a:prstGeom prst="rect">
            <a:avLst/>
          </a:prstGeom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4786314" cy="571480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3200" i="1" dirty="0" smtClean="0">
                <a:solidFill>
                  <a:schemeClr val="tx1"/>
                </a:solidFill>
              </a:rPr>
              <a:t>Теплове забруднення</a:t>
            </a:r>
            <a:endParaRPr lang="ru-RU" sz="3200" i="1" dirty="0">
              <a:solidFill>
                <a:schemeClr val="tx1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5904656" cy="465827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R="0" algn="ctr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Найбільш масштабне одноразове вживання води - виробництво електроенергії,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де</a:t>
            </a:r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вона використовується головним чином для охолодження та конденсації пари, що виробляється турбінами теплових електростанцій. При цьому вода нагрівається в середньому на 7 °С, після чого скидається безпосередньо у ріки й озера, будучи основним джерелом додаткового тепла, яке називають "тепловим забрудненням". Проти вживання цього терміну є заперечення, оскільки підвищення температури води іноді призводить до сприятливих екологічних наслідків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9220" name="Рисунок 3" descr="ваппр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412776"/>
            <a:ext cx="2643187" cy="49291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4143372" cy="50004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dirty="0" smtClean="0">
                <a:solidFill>
                  <a:schemeClr val="tx1"/>
                </a:solidFill>
              </a:rPr>
              <a:t>Сільське господарство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42938"/>
            <a:ext cx="6500813" cy="60007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uk-UA" sz="2000" dirty="0" smtClean="0"/>
              <a:t>.</a:t>
            </a:r>
            <a:endParaRPr lang="uk-UA" sz="2000" dirty="0" smtClean="0"/>
          </a:p>
          <a:p>
            <a:pPr marR="0">
              <a:lnSpc>
                <a:spcPct val="80000"/>
              </a:lnSpc>
            </a:pPr>
            <a:endParaRPr lang="uk-UA" sz="2000" dirty="0" smtClean="0"/>
          </a:p>
        </p:txBody>
      </p:sp>
      <p:pic>
        <p:nvPicPr>
          <p:cNvPr id="10244" name="Рисунок 4" descr="8_denisov-igo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3688" y="928688"/>
            <a:ext cx="2500312" cy="49291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Схема 4"/>
          <p:cNvGraphicFramePr/>
          <p:nvPr/>
        </p:nvGraphicFramePr>
        <p:xfrm>
          <a:off x="323528" y="1484784"/>
          <a:ext cx="609600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52" y="1052736"/>
            <a:ext cx="8695512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2316" y="18864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Динаміка споживання свіжої води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654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96752"/>
            <a:ext cx="8280920" cy="5281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211140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solidFill>
                  <a:schemeClr val="bg1"/>
                </a:solidFill>
              </a:rPr>
              <a:t>Відведення </a:t>
            </a:r>
            <a:r>
              <a:rPr lang="uk-UA" sz="2000" b="1" i="1" dirty="0">
                <a:solidFill>
                  <a:schemeClr val="bg1"/>
                </a:solidFill>
              </a:rPr>
              <a:t>забруднених (об’єми неочищених та забруднених вод)</a:t>
            </a:r>
            <a:endParaRPr lang="ru-RU" sz="2000" b="1" dirty="0">
              <a:solidFill>
                <a:schemeClr val="bg1"/>
              </a:solidFill>
            </a:endParaRPr>
          </a:p>
          <a:p>
            <a:pPr algn="ctr"/>
            <a:r>
              <a:rPr lang="uk-UA" sz="2000" b="1" i="1" dirty="0">
                <a:solidFill>
                  <a:schemeClr val="bg1"/>
                </a:solidFill>
              </a:rPr>
              <a:t>і нормативно очищених вод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831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79"/>
            <a:ext cx="8363272" cy="5775921"/>
          </a:xfrm>
        </p:spPr>
        <p:txBody>
          <a:bodyPr/>
          <a:lstStyle/>
          <a:p>
            <a:endParaRPr lang="uk-UA" sz="1800" dirty="0" smtClean="0"/>
          </a:p>
          <a:p>
            <a:endParaRPr lang="uk-UA" sz="1800" dirty="0"/>
          </a:p>
          <a:p>
            <a:endParaRPr lang="ru-RU" sz="1800" dirty="0" smtClean="0"/>
          </a:p>
          <a:p>
            <a:pPr algn="just"/>
            <a:r>
              <a:rPr lang="ru-RU" sz="1800" dirty="0" smtClean="0"/>
              <a:t>де </a:t>
            </a:r>
            <a:r>
              <a:rPr lang="en-US" sz="1800" dirty="0" smtClean="0"/>
              <a:t>K</a:t>
            </a:r>
            <a:r>
              <a:rPr lang="ru-RU" sz="1800" dirty="0" smtClean="0"/>
              <a:t>з – </a:t>
            </a:r>
            <a:r>
              <a:rPr lang="ru-RU" sz="1800" dirty="0" err="1" smtClean="0"/>
              <a:t>коефіцієнт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спожитої</a:t>
            </a:r>
            <a:r>
              <a:rPr lang="ru-RU" sz="1800" dirty="0" smtClean="0"/>
              <a:t> води;</a:t>
            </a:r>
          </a:p>
          <a:p>
            <a:pPr algn="just"/>
            <a:r>
              <a:rPr lang="en-US" sz="1800" dirty="0" smtClean="0"/>
              <a:t>K</a:t>
            </a:r>
            <a:r>
              <a:rPr lang="ru-RU" sz="1800" dirty="0" smtClean="0"/>
              <a:t>н – </a:t>
            </a:r>
            <a:r>
              <a:rPr lang="ru-RU" sz="1800" dirty="0" err="1" smtClean="0"/>
              <a:t>коефіцієнт</a:t>
            </a:r>
            <a:r>
              <a:rPr lang="ru-RU" sz="1800" dirty="0" smtClean="0"/>
              <a:t> </a:t>
            </a:r>
            <a:r>
              <a:rPr lang="ru-RU" sz="1800" dirty="0" err="1" smtClean="0"/>
              <a:t>неочищення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використаної</a:t>
            </a:r>
            <a:r>
              <a:rPr lang="ru-RU" sz="1800" dirty="0" smtClean="0"/>
              <a:t> води;</a:t>
            </a:r>
          </a:p>
          <a:p>
            <a:pPr algn="just"/>
            <a:r>
              <a:rPr lang="en-US" sz="1800" dirty="0" smtClean="0"/>
              <a:t>V</a:t>
            </a:r>
            <a:r>
              <a:rPr lang="ru-RU" sz="1800" dirty="0" err="1" smtClean="0"/>
              <a:t>з.в</a:t>
            </a:r>
            <a:r>
              <a:rPr lang="ru-RU" sz="1800" dirty="0" smtClean="0"/>
              <a:t> – </a:t>
            </a:r>
            <a:r>
              <a:rPr lang="ru-RU" sz="1800" dirty="0" err="1" smtClean="0"/>
              <a:t>обсяг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забруднених</a:t>
            </a:r>
            <a:r>
              <a:rPr lang="ru-RU" sz="1800" dirty="0" smtClean="0"/>
              <a:t>, у тому </a:t>
            </a:r>
            <a:r>
              <a:rPr lang="ru-RU" sz="1800" dirty="0" err="1" smtClean="0"/>
              <a:t>числі</a:t>
            </a:r>
            <a:r>
              <a:rPr lang="ru-RU" sz="1800" dirty="0" smtClean="0"/>
              <a:t> і </a:t>
            </a:r>
            <a:r>
              <a:rPr lang="ru-RU" sz="1800" dirty="0" err="1" smtClean="0"/>
              <a:t>неочищених</a:t>
            </a:r>
            <a:r>
              <a:rPr lang="ru-RU" sz="1800" dirty="0" smtClean="0"/>
              <a:t> вод;</a:t>
            </a:r>
          </a:p>
          <a:p>
            <a:pPr algn="just"/>
            <a:r>
              <a:rPr lang="en-US" sz="1800" dirty="0" smtClean="0"/>
              <a:t>V</a:t>
            </a:r>
            <a:r>
              <a:rPr lang="ru-RU" sz="1800" dirty="0" err="1" smtClean="0"/>
              <a:t>с.в</a:t>
            </a:r>
            <a:r>
              <a:rPr lang="ru-RU" sz="1800" dirty="0" smtClean="0"/>
              <a:t> – </a:t>
            </a:r>
            <a:r>
              <a:rPr lang="ru-RU" sz="1800" dirty="0" err="1" smtClean="0"/>
              <a:t>обсяг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спожитої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свіжої</a:t>
            </a:r>
            <a:r>
              <a:rPr lang="ru-RU" sz="1800" dirty="0" smtClean="0"/>
              <a:t> води;</a:t>
            </a:r>
          </a:p>
          <a:p>
            <a:pPr algn="just"/>
            <a:r>
              <a:rPr lang="en-US" sz="1800" dirty="0" smtClean="0"/>
              <a:t>V</a:t>
            </a:r>
            <a:r>
              <a:rPr lang="ru-RU" sz="1800" dirty="0" smtClean="0"/>
              <a:t>н.в – </a:t>
            </a:r>
            <a:r>
              <a:rPr lang="ru-RU" sz="1800" dirty="0" err="1" smtClean="0"/>
              <a:t>обсяг</a:t>
            </a:r>
            <a:r>
              <a:rPr lang="ru-RU" sz="1800" dirty="0" smtClean="0"/>
              <a:t> </a:t>
            </a:r>
            <a:r>
              <a:rPr lang="ru-RU" sz="1800" dirty="0" err="1" smtClean="0"/>
              <a:t>неочищених</a:t>
            </a:r>
            <a:r>
              <a:rPr lang="ru-RU" sz="1800" dirty="0" smtClean="0"/>
              <a:t> вод</a:t>
            </a:r>
            <a:r>
              <a:rPr lang="ru-RU" sz="1800" dirty="0" smtClean="0"/>
              <a:t>.</a:t>
            </a:r>
          </a:p>
          <a:p>
            <a:pPr algn="just"/>
            <a:endParaRPr lang="uk-UA" sz="1800" dirty="0" smtClean="0"/>
          </a:p>
          <a:p>
            <a:pPr algn="just"/>
            <a:endParaRPr lang="uk-UA" sz="1800" dirty="0" smtClean="0"/>
          </a:p>
          <a:p>
            <a:pPr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Таким </a:t>
            </a:r>
            <a:r>
              <a:rPr lang="ru-RU" sz="1800" dirty="0" smtClean="0"/>
              <a:t>чином, </a:t>
            </a:r>
            <a:r>
              <a:rPr lang="ru-RU" sz="1800" dirty="0" err="1" smtClean="0"/>
              <a:t>починаючи</a:t>
            </a:r>
            <a:r>
              <a:rPr lang="ru-RU" sz="1800" dirty="0" smtClean="0"/>
              <a:t> з 1990 р. </a:t>
            </a:r>
            <a:r>
              <a:rPr lang="ru-RU" sz="1800" dirty="0" err="1" smtClean="0"/>
              <a:t>наведені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коефіцієнти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мають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тенденцію</a:t>
            </a:r>
            <a:r>
              <a:rPr lang="ru-RU" sz="1800" dirty="0" smtClean="0"/>
              <a:t> до </a:t>
            </a:r>
            <a:r>
              <a:rPr lang="ru-RU" sz="1800" dirty="0" err="1" smtClean="0"/>
              <a:t>зростання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Аналізуючи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даний</a:t>
            </a:r>
            <a:r>
              <a:rPr lang="ru-RU" sz="1800" dirty="0" smtClean="0"/>
              <a:t> рисунок,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зробити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висновок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діючі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сьогодні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економічні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механізми</a:t>
            </a:r>
            <a:r>
              <a:rPr lang="ru-RU" sz="1800" dirty="0" smtClean="0"/>
              <a:t> </a:t>
            </a:r>
            <a:r>
              <a:rPr lang="ru-RU" sz="1800" dirty="0" err="1" smtClean="0"/>
              <a:t>стимулювання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введення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очисних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споруд</a:t>
            </a:r>
            <a:r>
              <a:rPr lang="ru-RU" sz="1800" dirty="0" smtClean="0"/>
              <a:t> і </a:t>
            </a:r>
            <a:r>
              <a:rPr lang="ru-RU" sz="1800" dirty="0" err="1" smtClean="0"/>
              <a:t>зменшення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викидів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водні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об’єкти</a:t>
            </a:r>
            <a:r>
              <a:rPr lang="ru-RU" sz="1800" dirty="0" smtClean="0"/>
              <a:t> є </a:t>
            </a:r>
            <a:r>
              <a:rPr lang="ru-RU" sz="1800" dirty="0" err="1" smtClean="0"/>
              <a:t>неефективними</a:t>
            </a:r>
            <a:r>
              <a:rPr lang="ru-RU" sz="1800" dirty="0" smtClean="0"/>
              <a:t>. </a:t>
            </a:r>
          </a:p>
          <a:p>
            <a:endParaRPr lang="ru-RU" sz="1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bg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620688"/>
            <a:ext cx="4822825" cy="431800"/>
          </a:xfrm>
          <a:prstGeom prst="rect">
            <a:avLst/>
          </a:prstGeom>
          <a:noFill/>
          <a:effectLst>
            <a:glow rad="101600">
              <a:schemeClr val="tx2">
                <a:lumMod val="90000"/>
                <a:alpha val="60000"/>
              </a:schemeClr>
            </a:glow>
            <a:reflection blurRad="6350" stA="50000" endA="300" endPos="90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83398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842" y="1340768"/>
            <a:ext cx="7847317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260648"/>
            <a:ext cx="770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>
                <a:solidFill>
                  <a:schemeClr val="bg1"/>
                </a:solidFill>
              </a:rPr>
              <a:t> </a:t>
            </a:r>
            <a:r>
              <a:rPr lang="uk-UA" sz="2800" i="1" dirty="0">
                <a:solidFill>
                  <a:schemeClr val="bg1"/>
                </a:solidFill>
              </a:rPr>
              <a:t>Динаміка забруднення спожитої свіжої води в Україні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817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545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Екологія води</vt:lpstr>
      <vt:lpstr>Кожного дня вживаючи воду людина навіть не замислюється над тим скільки шкідливих організмів вона впускає в свій організм.</vt:lpstr>
      <vt:lpstr>Джерела забруднення  води   </vt:lpstr>
      <vt:lpstr>Теплове забруднення</vt:lpstr>
      <vt:lpstr>Сільське господарство</vt:lpstr>
      <vt:lpstr>Слайд 6</vt:lpstr>
      <vt:lpstr>Слайд 7</vt:lpstr>
      <vt:lpstr>Слайд 8</vt:lpstr>
      <vt:lpstr>Слайд 9</vt:lpstr>
      <vt:lpstr>Висновок: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Екологія води</dc:title>
  <dc:creator>Алєксєєнко Вероніка</dc:creator>
  <cp:lastModifiedBy>User</cp:lastModifiedBy>
  <cp:revision>18</cp:revision>
  <dcterms:created xsi:type="dcterms:W3CDTF">2011-12-10T11:31:30Z</dcterms:created>
  <dcterms:modified xsi:type="dcterms:W3CDTF">2013-01-28T10:18:03Z</dcterms:modified>
</cp:coreProperties>
</file>