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4" r:id="rId5"/>
    <p:sldId id="265" r:id="rId6"/>
    <p:sldId id="266" r:id="rId7"/>
    <p:sldId id="267" r:id="rId8"/>
    <p:sldId id="269" r:id="rId9"/>
    <p:sldId id="281" r:id="rId10"/>
    <p:sldId id="270" r:id="rId11"/>
    <p:sldId id="271" r:id="rId12"/>
    <p:sldId id="272" r:id="rId13"/>
    <p:sldId id="273" r:id="rId14"/>
    <p:sldId id="274" r:id="rId15"/>
    <p:sldId id="275" r:id="rId16"/>
    <p:sldId id="276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7%D0%B0%D0%BB%D1%96%D0%B7%D0%BE" TargetMode="External"/><Relationship Id="rId2" Type="http://schemas.openxmlformats.org/officeDocument/2006/relationships/hyperlink" Target="http://uk.wikipedia.org/wiki/%D0%9C%D0%B5%D1%82%D0%B0%D0%BB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0%D1%82%D0%BE%D0%BC%D0%BD%D0%B8%D0%B9_%D0%BD%D0%BE%D0%BC%D0%B5%D1%80" TargetMode="External"/><Relationship Id="rId5" Type="http://schemas.openxmlformats.org/officeDocument/2006/relationships/hyperlink" Target="http://uk.wikipedia.org/wiki/%D0%9F%D0%B5%D1%80%D1%96%D0%BE%D0%B4%D0%B8%D1%87%D0%BD%D0%B0_%D1%81%D0%B8%D1%81%D1%82%D0%B5%D0%BC%D0%B0" TargetMode="External"/><Relationship Id="rId4" Type="http://schemas.openxmlformats.org/officeDocument/2006/relationships/hyperlink" Target="http://uk.wikipedia.org/wiki/%D0%90%D1%82%D0%BE%D0%BC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86%D1%80%D0%B8%D0%B4%D1%96%D0%B9" TargetMode="External"/><Relationship Id="rId3" Type="http://schemas.openxmlformats.org/officeDocument/2006/relationships/hyperlink" Target="http://uk.wikipedia.org/wiki/%D0%91%D0%B5%D1%80%D0%B8%D0%BB%D1%96%D0%B9" TargetMode="External"/><Relationship Id="rId7" Type="http://schemas.openxmlformats.org/officeDocument/2006/relationships/hyperlink" Target="http://uk.wikipedia.org/wiki/%D0%9E%D1%81%D0%BC%D1%96%D0%B9" TargetMode="External"/><Relationship Id="rId2" Type="http://schemas.openxmlformats.org/officeDocument/2006/relationships/hyperlink" Target="http://uk.wikipedia.org/wiki/%D0%9C%D0%B0%D0%B3%D0%BD%D1%96%D0%B9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B%D1%96%D1%82%D1%96%D0%B9" TargetMode="External"/><Relationship Id="rId5" Type="http://schemas.openxmlformats.org/officeDocument/2006/relationships/hyperlink" Target="http://uk.wikipedia.org/wiki/%D0%A2%D0%B8%D1%82%D0%B0%D0%BD_(%D1%85%D1%96%D0%BC%D1%96%D1%87%D0%BD%D0%B8%D0%B9_%D0%B5%D0%BB%D0%B5%D0%BC%D0%B5%D0%BD%D1%82)" TargetMode="External"/><Relationship Id="rId10" Type="http://schemas.openxmlformats.org/officeDocument/2006/relationships/hyperlink" Target="http://uk.wikipedia.org/wiki/%D0%92%D0%BE%D0%BB%D1%8C%D1%84%D1%80%D0%B0%D0%BC" TargetMode="External"/><Relationship Id="rId4" Type="http://schemas.openxmlformats.org/officeDocument/2006/relationships/hyperlink" Target="http://uk.wikipedia.org/wiki/%D0%90%D0%BB%D1%8E%D0%BC%D1%96%D0%BD%D1%96%D0%B9" TargetMode="External"/><Relationship Id="rId9" Type="http://schemas.openxmlformats.org/officeDocument/2006/relationships/hyperlink" Target="http://uk.wikipedia.org/wiki/%D0%97%D0%BE%D0%BB%D0%BE%D1%82%D0%BE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C%D1%96%D0%B4%D1%8C" TargetMode="External"/><Relationship Id="rId3" Type="http://schemas.openxmlformats.org/officeDocument/2006/relationships/hyperlink" Target="http://uk.wikipedia.org/wiki/%D0%A6%D0%B8%D0%BD%D0%BA" TargetMode="External"/><Relationship Id="rId7" Type="http://schemas.openxmlformats.org/officeDocument/2006/relationships/hyperlink" Target="http://uk.wikipedia.org/wiki/%D0%9E%D0%BB%D0%BE%D0%B2%D0%BE" TargetMode="External"/><Relationship Id="rId12" Type="http://schemas.openxmlformats.org/officeDocument/2006/relationships/hyperlink" Target="http://uk.wikipedia.org/wiki/%D0%A6%D0%B8%D1%80%D0%BA%D0%BE%D0%BD%D1%96%D0%B9" TargetMode="External"/><Relationship Id="rId2" Type="http://schemas.openxmlformats.org/officeDocument/2006/relationships/hyperlink" Target="http://uk.wikipedia.org/wiki/%D0%A2%D0%B5%D0%BC%D0%BF%D0%B5%D1%80%D0%B0%D1%82%D1%83%D1%80%D0%B0_%D0%BF%D0%BB%D0%B0%D0%B2%D0%BB%D0%B5%D0%BD%D0%BD%D1%8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2%D1%96%D1%81%D0%BC%D1%83%D1%82" TargetMode="External"/><Relationship Id="rId11" Type="http://schemas.openxmlformats.org/officeDocument/2006/relationships/hyperlink" Target="http://uk.wikipedia.org/wiki/%D0%92%D0%B0%D0%BD%D0%B0%D0%B4%D1%96%D0%B9" TargetMode="External"/><Relationship Id="rId5" Type="http://schemas.openxmlformats.org/officeDocument/2006/relationships/hyperlink" Target="http://uk.wikipedia.org/wiki/%D0%9A%D0%B0%D0%B4%D0%BC%D1%96%D0%B9" TargetMode="External"/><Relationship Id="rId10" Type="http://schemas.openxmlformats.org/officeDocument/2006/relationships/hyperlink" Target="http://uk.wikipedia.org/wiki/%D0%A5%D1%80%D0%BE%D0%BC" TargetMode="External"/><Relationship Id="rId4" Type="http://schemas.openxmlformats.org/officeDocument/2006/relationships/hyperlink" Target="http://uk.wikipedia.org/wiki/%D0%A1%D0%B2%D0%B8%D0%BD%D0%B5%D1%86%D1%8C" TargetMode="External"/><Relationship Id="rId9" Type="http://schemas.openxmlformats.org/officeDocument/2006/relationships/hyperlink" Target="http://uk.wikipedia.org/wiki/%D0%A2%D0%B8%D1%82%D0%B0%D0%BD_(%D1%85%D1%96%D0%BC%D1%96%D1%87%D0%BD%D0%B8%D0%B9_%D0%B5%D0%BB%D0%B5%D0%BC%D0%B5%D0%BD%D1%82)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D%D1%96%D0%BA%D0%B5%D0%BB%D1%8C" TargetMode="External"/><Relationship Id="rId3" Type="http://schemas.openxmlformats.org/officeDocument/2006/relationships/hyperlink" Target="http://uk.wikipedia.org/wiki/%D0%A0%D0%BE%D0%B7%D1%82%D1%8F%D0%B3" TargetMode="External"/><Relationship Id="rId7" Type="http://schemas.openxmlformats.org/officeDocument/2006/relationships/hyperlink" Target="http://uk.wikipedia.org/wiki/%D0%9C%D1%96%D0%B4%D1%8C" TargetMode="External"/><Relationship Id="rId12" Type="http://schemas.openxmlformats.org/officeDocument/2006/relationships/hyperlink" Target="http://uk.wikipedia.org/wiki/%D0%9C%D0%B0%D1%80%D0%B3%D0%B0%D0%BD%D0%B5%D1%86%D1%8C" TargetMode="External"/><Relationship Id="rId2" Type="http://schemas.openxmlformats.org/officeDocument/2006/relationships/hyperlink" Target="http://uk.wikipedia.org/wiki/%D0%9C%D0%B5%D0%B6%D0%B0_%D0%BC%D1%96%D1%86%D0%BD%D0%BE%D1%81%D1%82%D1%96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C%D0%B0%D0%B3%D0%BD%D1%96%D0%B9" TargetMode="External"/><Relationship Id="rId11" Type="http://schemas.openxmlformats.org/officeDocument/2006/relationships/hyperlink" Target="http://uk.wikipedia.org/wiki/%D0%A1%D1%82%D0%B8%D0%B1%D1%96%D0%B9" TargetMode="External"/><Relationship Id="rId5" Type="http://schemas.openxmlformats.org/officeDocument/2006/relationships/hyperlink" Target="http://uk.wikipedia.org/wiki/%D0%90%D0%BB%D1%8E%D0%BC%D1%96%D0%BD%D1%96%D0%B9" TargetMode="External"/><Relationship Id="rId10" Type="http://schemas.openxmlformats.org/officeDocument/2006/relationships/hyperlink" Target="http://uk.wikipedia.org/wiki/%D0%91%D1%96%D1%81%D0%BC%D1%83%D1%82" TargetMode="External"/><Relationship Id="rId4" Type="http://schemas.openxmlformats.org/officeDocument/2006/relationships/hyperlink" Target="http://uk.wikipedia.org/w/index.php?title=%D0%9A%D0%BE%D0%BD%D1%81%D1%82%D1%80%D1%83%D0%BA%D1%86%D1%96%D0%B9%D0%BD%D1%96_%D1%81%D0%BF%D0%BB%D0%B0%D0%B2%D0%B8&amp;action=edit&amp;redlink=1" TargetMode="External"/><Relationship Id="rId9" Type="http://schemas.openxmlformats.org/officeDocument/2006/relationships/hyperlink" Target="http://uk.wikipedia.org/wiki/%D0%9F%D0%BB%D0%B0%D1%81%D1%82%D0%B8%D1%87%D0%BD%D1%96%D1%81%D1%82%D1%8C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uk.wikipedia.org/wiki/%D0%95%D0%BB%D0%B5%D0%BA%D1%82%D1%80%D0%BE%D0%BF%D1%80%D0%BE%D0%B2%D1%96%D0%B4%D0%BD%D1%96%D1%81%D1%82%D1%8C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A5%D1%80%D0%BE%D0%BC" TargetMode="External"/><Relationship Id="rId2" Type="http://schemas.openxmlformats.org/officeDocument/2006/relationships/hyperlink" Target="http://uk.wikipedia.org/wiki/%D0%97%D0%BE%D0%BB%D0%BE%D1%82%D0%B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A1%D0%B2%D0%B8%D0%BD%D0%B5%D1%86%D1%8C" TargetMode="External"/><Relationship Id="rId5" Type="http://schemas.openxmlformats.org/officeDocument/2006/relationships/hyperlink" Target="http://uk.wikipedia.org/wiki/%D0%A2%D0%B0%D0%BD%D1%82%D0%B0%D0%BB_(%D1%85%D1%96%D0%BC%D1%96%D1%87%D0%BD%D0%B8%D0%B9_%D0%B5%D0%BB%D0%B5%D0%BC%D0%B5%D0%BD%D1%82)" TargetMode="External"/><Relationship Id="rId4" Type="http://schemas.openxmlformats.org/officeDocument/2006/relationships/hyperlink" Target="http://uk.wikipedia.org/wiki/%D0%9D%D1%96%D0%BE%D0%B1%D1%96%D0%B9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E%D0%BB%D0%BE%D0%B2%D0%BE" TargetMode="External"/><Relationship Id="rId13" Type="http://schemas.openxmlformats.org/officeDocument/2006/relationships/hyperlink" Target="http://uk.wikipedia.org/wiki/%D0%9A%D0%B0%D0%BB%D1%96%D0%B9" TargetMode="External"/><Relationship Id="rId18" Type="http://schemas.openxmlformats.org/officeDocument/2006/relationships/hyperlink" Target="http://uk.wikipedia.org/wiki/%D0%A1%D1%82%D1%80%D0%BE%D0%BD%D1%86%D1%96%D0%B9" TargetMode="External"/><Relationship Id="rId3" Type="http://schemas.openxmlformats.org/officeDocument/2006/relationships/hyperlink" Target="http://uk.wikipedia.org/wiki/%D0%A2%D0%B8%D1%82%D0%B0%D0%BD_(%D1%85%D1%96%D0%BC%D1%96%D1%87%D0%BD%D0%B8%D0%B9_%D0%B5%D0%BB%D0%B5%D0%BC%D0%B5%D0%BD%D1%82)" TargetMode="External"/><Relationship Id="rId21" Type="http://schemas.openxmlformats.org/officeDocument/2006/relationships/hyperlink" Target="http://uk.wikipedia.org/wiki/%D0%9C%D0%BE%D0%BB%D1%96%D0%B1%D0%B4%D0%B5%D0%BD" TargetMode="External"/><Relationship Id="rId7" Type="http://schemas.openxmlformats.org/officeDocument/2006/relationships/hyperlink" Target="http://uk.wikipedia.org/wiki/%D0%9D%D1%96%D0%BA%D0%B5%D0%BB%D1%8C" TargetMode="External"/><Relationship Id="rId12" Type="http://schemas.openxmlformats.org/officeDocument/2006/relationships/hyperlink" Target="http://uk.wikipedia.org/wiki/%D0%9F%D0%BB%D0%B0%D1%82%D0%B8%D0%BD%D0%B0" TargetMode="External"/><Relationship Id="rId17" Type="http://schemas.openxmlformats.org/officeDocument/2006/relationships/hyperlink" Target="http://uk.wikipedia.org/wiki/%D0%91%D0%B0%D1%80%D1%96%D0%B9" TargetMode="External"/><Relationship Id="rId25" Type="http://schemas.openxmlformats.org/officeDocument/2006/relationships/hyperlink" Target="http://uk.wikipedia.org/wiki/%D0%91%D1%96%D1%81%D0%BC%D1%83%D1%82" TargetMode="External"/><Relationship Id="rId2" Type="http://schemas.openxmlformats.org/officeDocument/2006/relationships/hyperlink" Target="http://uk.wikipedia.org/wiki/%D0%90%D0%BB%D1%8E%D0%BC%D1%96%D0%BD%D1%96%D0%B9" TargetMode="External"/><Relationship Id="rId16" Type="http://schemas.openxmlformats.org/officeDocument/2006/relationships/hyperlink" Target="http://uk.wikipedia.org/wiki/%D0%9A%D0%B0%D0%BB%D1%8C%D1%86%D1%96%D0%B9" TargetMode="External"/><Relationship Id="rId20" Type="http://schemas.openxmlformats.org/officeDocument/2006/relationships/hyperlink" Target="http://uk.wikipedia.org/wiki/%D0%92%D0%BE%D0%BB%D1%8C%D1%84%D1%80%D0%B0%D0%B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A6%D0%B8%D0%BD%D0%BA" TargetMode="External"/><Relationship Id="rId11" Type="http://schemas.openxmlformats.org/officeDocument/2006/relationships/hyperlink" Target="http://uk.wikipedia.org/wiki/%D0%A1%D1%80%D1%96%D0%B1%D0%BB%D0%BE" TargetMode="External"/><Relationship Id="rId24" Type="http://schemas.openxmlformats.org/officeDocument/2006/relationships/hyperlink" Target="http://uk.wikipedia.org/wiki/%D0%92%D0%B0%D0%BD%D0%B0%D0%B4%D1%96%D0%B9" TargetMode="External"/><Relationship Id="rId5" Type="http://schemas.openxmlformats.org/officeDocument/2006/relationships/hyperlink" Target="http://uk.wikipedia.org/wiki/%D0%9C%D1%96%D0%B4%D1%8C" TargetMode="External"/><Relationship Id="rId15" Type="http://schemas.openxmlformats.org/officeDocument/2006/relationships/hyperlink" Target="http://uk.wikipedia.org/wiki/%D0%9B%D1%96%D1%82%D1%96%D0%B9" TargetMode="External"/><Relationship Id="rId23" Type="http://schemas.openxmlformats.org/officeDocument/2006/relationships/hyperlink" Target="http://uk.wikipedia.org/wiki/%D0%9A%D0%BE%D0%B1%D0%B0%D0%BB%D1%8C%D1%82" TargetMode="External"/><Relationship Id="rId10" Type="http://schemas.openxmlformats.org/officeDocument/2006/relationships/hyperlink" Target="http://uk.wikipedia.org/wiki/%D0%97%D0%BE%D0%BB%D0%BE%D1%82%D0%BE" TargetMode="External"/><Relationship Id="rId19" Type="http://schemas.openxmlformats.org/officeDocument/2006/relationships/hyperlink" Target="http://uk.wikipedia.org/wiki/%D0%9A%D0%B0%D0%B4%D0%BC%D1%96%D0%B9" TargetMode="External"/><Relationship Id="rId4" Type="http://schemas.openxmlformats.org/officeDocument/2006/relationships/hyperlink" Target="http://uk.wikipedia.org/wiki/%D0%9C%D0%B0%D0%B3%D0%BD%D1%96%D0%B9" TargetMode="External"/><Relationship Id="rId9" Type="http://schemas.openxmlformats.org/officeDocument/2006/relationships/hyperlink" Target="http://uk.wikipedia.org/wiki/%D0%A1%D0%B2%D0%B8%D0%BD%D0%B5%D1%86%D1%8C" TargetMode="External"/><Relationship Id="rId14" Type="http://schemas.openxmlformats.org/officeDocument/2006/relationships/hyperlink" Target="http://uk.wikipedia.org/wiki/%D0%9D%D0%B0%D1%82%D1%80%D1%96%D0%B9" TargetMode="External"/><Relationship Id="rId22" Type="http://schemas.openxmlformats.org/officeDocument/2006/relationships/hyperlink" Target="http://uk.wikipedia.org/wiki/%D0%9C%D0%B0%D0%BD%D0%B3%D0%B0%D0%BD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000000"/>
                </a:solidFill>
                <a:latin typeface="Arial"/>
              </a:rPr>
              <a:t>Кольорові метали</a:t>
            </a:r>
            <a:br>
              <a:rPr lang="uk-UA" dirty="0" smtClean="0">
                <a:solidFill>
                  <a:srgbClr val="000000"/>
                </a:solidFill>
                <a:latin typeface="Arial"/>
              </a:rPr>
            </a:br>
            <a:endParaRPr lang="uk-UA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Цікаві факти про золото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900" dirty="0" smtClean="0">
                <a:latin typeface="Tahoma"/>
              </a:rPr>
              <a:t> </a:t>
            </a:r>
            <a:r>
              <a:rPr lang="ru-RU" sz="1900" dirty="0" smtClean="0">
                <a:latin typeface="Tahoma"/>
              </a:rPr>
              <a:t>    1</a:t>
            </a:r>
            <a:r>
              <a:rPr lang="ru-RU" sz="1900" dirty="0" smtClean="0">
                <a:latin typeface="Tahoma"/>
              </a:rPr>
              <a:t>. У </a:t>
            </a:r>
            <a:r>
              <a:rPr lang="ru-RU" sz="1900" dirty="0" err="1" smtClean="0">
                <a:latin typeface="Tahoma"/>
              </a:rPr>
              <a:t>перекладі</a:t>
            </a:r>
            <a:r>
              <a:rPr lang="ru-RU" sz="1900" dirty="0" smtClean="0">
                <a:latin typeface="Tahoma"/>
              </a:rPr>
              <a:t> </a:t>
            </a:r>
            <a:r>
              <a:rPr lang="ru-RU" sz="1900" dirty="0" err="1" smtClean="0">
                <a:latin typeface="Tahoma"/>
              </a:rPr>
              <a:t>з</a:t>
            </a:r>
            <a:r>
              <a:rPr lang="ru-RU" sz="1900" dirty="0" smtClean="0">
                <a:latin typeface="Tahoma"/>
              </a:rPr>
              <a:t> </a:t>
            </a:r>
            <a:r>
              <a:rPr lang="ru-RU" sz="1900" dirty="0" err="1" smtClean="0">
                <a:latin typeface="Tahoma"/>
              </a:rPr>
              <a:t>прото-індо-європейських</a:t>
            </a:r>
            <a:r>
              <a:rPr lang="ru-RU" sz="1900" dirty="0" smtClean="0">
                <a:latin typeface="Tahoma"/>
              </a:rPr>
              <a:t> </a:t>
            </a:r>
            <a:r>
              <a:rPr lang="ru-RU" sz="1900" dirty="0" err="1" smtClean="0">
                <a:latin typeface="Tahoma"/>
              </a:rPr>
              <a:t>коренів</a:t>
            </a:r>
            <a:r>
              <a:rPr lang="ru-RU" sz="1900" dirty="0" smtClean="0">
                <a:latin typeface="Tahoma"/>
              </a:rPr>
              <a:t> </a:t>
            </a:r>
            <a:r>
              <a:rPr lang="ru-RU" sz="1900" dirty="0" err="1" smtClean="0">
                <a:latin typeface="Tahoma"/>
              </a:rPr>
              <a:t>термін</a:t>
            </a:r>
            <a:r>
              <a:rPr lang="ru-RU" sz="1900" dirty="0" smtClean="0">
                <a:latin typeface="Tahoma"/>
              </a:rPr>
              <a:t> «золото» </a:t>
            </a:r>
            <a:r>
              <a:rPr lang="ru-RU" sz="1900" dirty="0" smtClean="0">
                <a:latin typeface="Tahoma"/>
              </a:rPr>
              <a:t>означав «</a:t>
            </a:r>
            <a:r>
              <a:rPr lang="ru-RU" sz="1900" dirty="0" err="1" smtClean="0">
                <a:latin typeface="Tahoma"/>
              </a:rPr>
              <a:t>жовтий</a:t>
            </a:r>
            <a:r>
              <a:rPr lang="ru-RU" sz="1900" dirty="0" smtClean="0">
                <a:latin typeface="Tahoma"/>
              </a:rPr>
              <a:t>», «</a:t>
            </a:r>
            <a:r>
              <a:rPr lang="ru-RU" sz="1900" dirty="0" err="1" smtClean="0">
                <a:latin typeface="Tahoma"/>
              </a:rPr>
              <a:t>зелений</a:t>
            </a:r>
            <a:r>
              <a:rPr lang="ru-RU" sz="1900" dirty="0" smtClean="0">
                <a:latin typeface="Tahoma"/>
              </a:rPr>
              <a:t>» </a:t>
            </a:r>
            <a:r>
              <a:rPr lang="ru-RU" sz="1900" dirty="0" err="1" smtClean="0">
                <a:latin typeface="Tahoma"/>
              </a:rPr>
              <a:t>або</a:t>
            </a:r>
            <a:r>
              <a:rPr lang="ru-RU" sz="1900" dirty="0" smtClean="0">
                <a:latin typeface="Tahoma"/>
              </a:rPr>
              <a:t>, </a:t>
            </a:r>
            <a:r>
              <a:rPr lang="ru-RU" sz="1900" dirty="0" err="1" smtClean="0">
                <a:latin typeface="Tahoma"/>
              </a:rPr>
              <a:t>можливо</a:t>
            </a:r>
            <a:r>
              <a:rPr lang="ru-RU" sz="1900" dirty="0" smtClean="0">
                <a:latin typeface="Tahoma"/>
              </a:rPr>
              <a:t>, «</a:t>
            </a:r>
            <a:r>
              <a:rPr lang="ru-RU" sz="1900" dirty="0" err="1" smtClean="0">
                <a:latin typeface="Tahoma"/>
              </a:rPr>
              <a:t>яскравий</a:t>
            </a:r>
            <a:r>
              <a:rPr lang="ru-RU" sz="1900" dirty="0" smtClean="0">
                <a:latin typeface="Tahoma"/>
              </a:rPr>
              <a:t>».</a:t>
            </a:r>
            <a:br>
              <a:rPr lang="ru-RU" sz="1900" dirty="0" smtClean="0">
                <a:latin typeface="Tahoma"/>
              </a:rPr>
            </a:br>
            <a:r>
              <a:rPr lang="ru-RU" sz="1900" dirty="0" smtClean="0">
                <a:latin typeface="Tahoma"/>
              </a:rPr>
              <a:t/>
            </a:r>
            <a:br>
              <a:rPr lang="ru-RU" sz="1900" dirty="0" smtClean="0">
                <a:latin typeface="Tahoma"/>
              </a:rPr>
            </a:br>
            <a:r>
              <a:rPr lang="ru-RU" sz="1900" dirty="0" smtClean="0">
                <a:latin typeface="Tahoma"/>
              </a:rPr>
              <a:t>2. Золото - </a:t>
            </a:r>
            <a:r>
              <a:rPr lang="ru-RU" sz="1900" dirty="0" err="1" smtClean="0">
                <a:latin typeface="Tahoma"/>
              </a:rPr>
              <a:t>рідкісний</a:t>
            </a:r>
            <a:r>
              <a:rPr lang="ru-RU" sz="1900" dirty="0" smtClean="0">
                <a:latin typeface="Tahoma"/>
              </a:rPr>
              <a:t> метал. </a:t>
            </a:r>
            <a:r>
              <a:rPr lang="ru-RU" sz="1900" dirty="0" err="1" smtClean="0">
                <a:latin typeface="Tahoma"/>
              </a:rPr>
              <a:t>Щогодини</a:t>
            </a:r>
            <a:r>
              <a:rPr lang="ru-RU" sz="1900" dirty="0" smtClean="0">
                <a:latin typeface="Tahoma"/>
              </a:rPr>
              <a:t> в </a:t>
            </a:r>
            <a:r>
              <a:rPr lang="ru-RU" sz="1900" dirty="0" err="1" smtClean="0">
                <a:latin typeface="Tahoma"/>
              </a:rPr>
              <a:t>світі</a:t>
            </a:r>
            <a:r>
              <a:rPr lang="ru-RU" sz="1900" dirty="0" smtClean="0">
                <a:latin typeface="Tahoma"/>
              </a:rPr>
              <a:t> </a:t>
            </a:r>
            <a:r>
              <a:rPr lang="ru-RU" sz="1900" dirty="0" err="1" smtClean="0">
                <a:latin typeface="Tahoma"/>
              </a:rPr>
              <a:t>відливається</a:t>
            </a:r>
            <a:r>
              <a:rPr lang="ru-RU" sz="1900" dirty="0" smtClean="0">
                <a:latin typeface="Tahoma"/>
              </a:rPr>
              <a:t> стали </a:t>
            </a:r>
            <a:r>
              <a:rPr lang="ru-RU" sz="1900" dirty="0" err="1" smtClean="0">
                <a:latin typeface="Tahoma"/>
              </a:rPr>
              <a:t>більше</a:t>
            </a:r>
            <a:r>
              <a:rPr lang="ru-RU" sz="1900" dirty="0" smtClean="0">
                <a:latin typeface="Tahoma"/>
              </a:rPr>
              <a:t>, </a:t>
            </a:r>
            <a:r>
              <a:rPr lang="ru-RU" sz="1900" dirty="0" err="1" smtClean="0">
                <a:latin typeface="Tahoma"/>
              </a:rPr>
              <a:t>ніж</a:t>
            </a:r>
            <a:r>
              <a:rPr lang="ru-RU" sz="1900" dirty="0" smtClean="0">
                <a:latin typeface="Tahoma"/>
              </a:rPr>
              <a:t> </a:t>
            </a:r>
            <a:r>
              <a:rPr lang="ru-RU" sz="1900" dirty="0" err="1" smtClean="0">
                <a:latin typeface="Tahoma"/>
              </a:rPr>
              <a:t>було</a:t>
            </a:r>
            <a:r>
              <a:rPr lang="ru-RU" sz="1900" dirty="0" smtClean="0">
                <a:latin typeface="Tahoma"/>
              </a:rPr>
              <a:t> </a:t>
            </a:r>
            <a:r>
              <a:rPr lang="ru-RU" sz="1900" dirty="0" err="1" smtClean="0">
                <a:latin typeface="Tahoma"/>
              </a:rPr>
              <a:t>видобуто</a:t>
            </a:r>
            <a:r>
              <a:rPr lang="ru-RU" sz="1900" dirty="0" smtClean="0">
                <a:latin typeface="Tahoma"/>
              </a:rPr>
              <a:t> золота за всю </a:t>
            </a:r>
            <a:r>
              <a:rPr lang="ru-RU" sz="1900" dirty="0" err="1" smtClean="0">
                <a:latin typeface="Tahoma"/>
              </a:rPr>
              <a:t>історію</a:t>
            </a:r>
            <a:r>
              <a:rPr lang="ru-RU" sz="1900" dirty="0" smtClean="0">
                <a:latin typeface="Tahoma"/>
              </a:rPr>
              <a:t> </a:t>
            </a:r>
            <a:r>
              <a:rPr lang="ru-RU" sz="1900" dirty="0" err="1" smtClean="0">
                <a:latin typeface="Tahoma"/>
              </a:rPr>
              <a:t>людства</a:t>
            </a:r>
            <a:r>
              <a:rPr lang="ru-RU" sz="1900" dirty="0" smtClean="0">
                <a:latin typeface="Tahoma"/>
              </a:rPr>
              <a:t>.</a:t>
            </a:r>
            <a:br>
              <a:rPr lang="ru-RU" sz="1900" dirty="0" smtClean="0">
                <a:latin typeface="Tahoma"/>
              </a:rPr>
            </a:br>
            <a:r>
              <a:rPr lang="ru-RU" sz="1900" dirty="0" smtClean="0">
                <a:latin typeface="Tahoma"/>
              </a:rPr>
              <a:t/>
            </a:r>
            <a:br>
              <a:rPr lang="ru-RU" sz="1900" dirty="0" smtClean="0">
                <a:latin typeface="Tahoma"/>
              </a:rPr>
            </a:br>
            <a:r>
              <a:rPr lang="ru-RU" sz="1900" dirty="0" smtClean="0">
                <a:latin typeface="Tahoma"/>
              </a:rPr>
              <a:t>3. На </a:t>
            </a:r>
            <a:r>
              <a:rPr lang="ru-RU" sz="1900" dirty="0" err="1" smtClean="0">
                <a:latin typeface="Tahoma"/>
              </a:rPr>
              <a:t>Землі</a:t>
            </a:r>
            <a:r>
              <a:rPr lang="ru-RU" sz="1900" dirty="0" smtClean="0">
                <a:latin typeface="Tahoma"/>
              </a:rPr>
              <a:t> </a:t>
            </a:r>
            <a:r>
              <a:rPr lang="ru-RU" sz="1900" dirty="0" err="1" smtClean="0">
                <a:latin typeface="Tahoma"/>
              </a:rPr>
              <a:t>поклади</a:t>
            </a:r>
            <a:r>
              <a:rPr lang="ru-RU" sz="1900" dirty="0" smtClean="0">
                <a:latin typeface="Tahoma"/>
              </a:rPr>
              <a:t> золота </a:t>
            </a:r>
            <a:r>
              <a:rPr lang="ru-RU" sz="1900" dirty="0" err="1" smtClean="0">
                <a:latin typeface="Tahoma"/>
              </a:rPr>
              <a:t>є</a:t>
            </a:r>
            <a:r>
              <a:rPr lang="ru-RU" sz="1900" dirty="0" smtClean="0">
                <a:latin typeface="Tahoma"/>
              </a:rPr>
              <a:t> на </a:t>
            </a:r>
            <a:r>
              <a:rPr lang="ru-RU" sz="1900" dirty="0" err="1" smtClean="0">
                <a:latin typeface="Tahoma"/>
              </a:rPr>
              <a:t>всіх</a:t>
            </a:r>
            <a:r>
              <a:rPr lang="ru-RU" sz="1900" dirty="0" smtClean="0">
                <a:latin typeface="Tahoma"/>
              </a:rPr>
              <a:t> континентах.</a:t>
            </a:r>
            <a:br>
              <a:rPr lang="ru-RU" sz="1900" dirty="0" smtClean="0">
                <a:latin typeface="Tahoma"/>
              </a:rPr>
            </a:br>
            <a:r>
              <a:rPr lang="ru-RU" sz="1900" dirty="0" smtClean="0">
                <a:latin typeface="Tahoma"/>
              </a:rPr>
              <a:t/>
            </a:r>
            <a:br>
              <a:rPr lang="ru-RU" sz="1900" dirty="0" smtClean="0">
                <a:latin typeface="Tahoma"/>
              </a:rPr>
            </a:br>
            <a:r>
              <a:rPr lang="ru-RU" sz="1900" dirty="0" smtClean="0">
                <a:latin typeface="Tahoma"/>
              </a:rPr>
              <a:t>4. Температура </a:t>
            </a:r>
            <a:r>
              <a:rPr lang="ru-RU" sz="1900" dirty="0" err="1" smtClean="0">
                <a:latin typeface="Tahoma"/>
              </a:rPr>
              <a:t>плавлення</a:t>
            </a:r>
            <a:r>
              <a:rPr lang="ru-RU" sz="1900" dirty="0" smtClean="0">
                <a:latin typeface="Tahoma"/>
              </a:rPr>
              <a:t> золота </a:t>
            </a:r>
            <a:r>
              <a:rPr lang="ru-RU" sz="1900" dirty="0" err="1" smtClean="0">
                <a:latin typeface="Tahoma"/>
              </a:rPr>
              <a:t>дорівнює</a:t>
            </a:r>
            <a:r>
              <a:rPr lang="ru-RU" sz="1900" dirty="0" smtClean="0">
                <a:latin typeface="Tahoma"/>
              </a:rPr>
              <a:t> 1064,43 </a:t>
            </a:r>
            <a:r>
              <a:rPr lang="ru-RU" sz="1900" dirty="0" err="1" smtClean="0">
                <a:latin typeface="Tahoma"/>
              </a:rPr>
              <a:t>градуси</a:t>
            </a:r>
            <a:r>
              <a:rPr lang="ru-RU" sz="1900" dirty="0" smtClean="0">
                <a:latin typeface="Tahoma"/>
              </a:rPr>
              <a:t> за </a:t>
            </a:r>
            <a:r>
              <a:rPr lang="ru-RU" sz="1900" dirty="0" err="1" smtClean="0">
                <a:latin typeface="Tahoma"/>
              </a:rPr>
              <a:t>Цельсієм</a:t>
            </a:r>
            <a:r>
              <a:rPr lang="ru-RU" sz="1900" dirty="0" smtClean="0">
                <a:latin typeface="Tahoma"/>
              </a:rPr>
              <a:t>. Цей метал </a:t>
            </a:r>
            <a:r>
              <a:rPr lang="ru-RU" sz="1900" dirty="0" err="1" smtClean="0">
                <a:latin typeface="Tahoma"/>
              </a:rPr>
              <a:t>відмінно</a:t>
            </a:r>
            <a:r>
              <a:rPr lang="ru-RU" sz="1900" dirty="0" smtClean="0">
                <a:latin typeface="Tahoma"/>
              </a:rPr>
              <a:t> проводить тепло </a:t>
            </a:r>
            <a:r>
              <a:rPr lang="ru-RU" sz="1900" dirty="0" err="1" smtClean="0">
                <a:latin typeface="Tahoma"/>
              </a:rPr>
              <a:t>і</a:t>
            </a:r>
            <a:r>
              <a:rPr lang="ru-RU" sz="1900" dirty="0" smtClean="0">
                <a:latin typeface="Tahoma"/>
              </a:rPr>
              <a:t> </a:t>
            </a:r>
            <a:r>
              <a:rPr lang="ru-RU" sz="1900" dirty="0" err="1" smtClean="0">
                <a:latin typeface="Tahoma"/>
              </a:rPr>
              <a:t>електрика</a:t>
            </a:r>
            <a:r>
              <a:rPr lang="ru-RU" sz="1900" dirty="0" smtClean="0">
                <a:latin typeface="Tahoma"/>
              </a:rPr>
              <a:t>, </a:t>
            </a:r>
            <a:r>
              <a:rPr lang="ru-RU" sz="1900" dirty="0" err="1" smtClean="0">
                <a:latin typeface="Tahoma"/>
              </a:rPr>
              <a:t>ніколи</a:t>
            </a:r>
            <a:r>
              <a:rPr lang="ru-RU" sz="1900" dirty="0" smtClean="0">
                <a:latin typeface="Tahoma"/>
              </a:rPr>
              <a:t> не </a:t>
            </a:r>
            <a:r>
              <a:rPr lang="ru-RU" sz="1900" dirty="0" err="1" smtClean="0">
                <a:latin typeface="Tahoma"/>
              </a:rPr>
              <a:t>іржавіє</a:t>
            </a:r>
            <a:r>
              <a:rPr lang="ru-RU" sz="1900" dirty="0" smtClean="0">
                <a:latin typeface="Tahoma"/>
              </a:rPr>
              <a:t>.</a:t>
            </a:r>
            <a:br>
              <a:rPr lang="ru-RU" sz="1900" dirty="0" smtClean="0">
                <a:latin typeface="Tahoma"/>
              </a:rPr>
            </a:br>
            <a:r>
              <a:rPr lang="ru-RU" sz="1900" dirty="0" smtClean="0">
                <a:latin typeface="Tahoma"/>
              </a:rPr>
              <a:t/>
            </a:r>
            <a:br>
              <a:rPr lang="ru-RU" sz="1900" dirty="0" smtClean="0">
                <a:latin typeface="Tahoma"/>
              </a:rPr>
            </a:br>
            <a:r>
              <a:rPr lang="ru-RU" sz="1900" dirty="0" smtClean="0">
                <a:latin typeface="Tahoma"/>
              </a:rPr>
              <a:t>5. Золото - один </a:t>
            </a:r>
            <a:r>
              <a:rPr lang="ru-RU" sz="1900" dirty="0" err="1" smtClean="0">
                <a:latin typeface="Tahoma"/>
              </a:rPr>
              <a:t>із</a:t>
            </a:r>
            <a:r>
              <a:rPr lang="ru-RU" sz="1900" dirty="0" smtClean="0">
                <a:latin typeface="Tahoma"/>
              </a:rPr>
              <a:t> самих </a:t>
            </a:r>
            <a:r>
              <a:rPr lang="ru-RU" sz="1900" dirty="0" err="1" smtClean="0">
                <a:latin typeface="Tahoma"/>
              </a:rPr>
              <a:t>коштовних</a:t>
            </a:r>
            <a:r>
              <a:rPr lang="ru-RU" sz="1900" dirty="0" smtClean="0">
                <a:latin typeface="Tahoma"/>
              </a:rPr>
              <a:t> </a:t>
            </a:r>
            <a:r>
              <a:rPr lang="ru-RU" sz="1900" dirty="0" err="1" smtClean="0">
                <a:latin typeface="Tahoma"/>
              </a:rPr>
              <a:t>металів</a:t>
            </a:r>
            <a:r>
              <a:rPr lang="ru-RU" sz="1900" dirty="0" smtClean="0">
                <a:latin typeface="Tahoma"/>
              </a:rPr>
              <a:t>. </a:t>
            </a:r>
            <a:r>
              <a:rPr lang="ru-RU" sz="1900" dirty="0" err="1" smtClean="0">
                <a:latin typeface="Tahoma"/>
              </a:rPr>
              <a:t>Висока</a:t>
            </a:r>
            <a:r>
              <a:rPr lang="ru-RU" sz="1900" dirty="0" smtClean="0">
                <a:latin typeface="Tahoma"/>
              </a:rPr>
              <a:t> </a:t>
            </a:r>
            <a:r>
              <a:rPr lang="ru-RU" sz="1900" dirty="0" err="1" smtClean="0">
                <a:latin typeface="Tahoma"/>
              </a:rPr>
              <a:t>вартість</a:t>
            </a:r>
            <a:r>
              <a:rPr lang="ru-RU" sz="1900" dirty="0" smtClean="0">
                <a:latin typeface="Tahoma"/>
              </a:rPr>
              <a:t> золота стала </a:t>
            </a:r>
            <a:r>
              <a:rPr lang="ru-RU" sz="1900" dirty="0" err="1" smtClean="0">
                <a:latin typeface="Tahoma"/>
              </a:rPr>
              <a:t>підмогою</a:t>
            </a:r>
            <a:r>
              <a:rPr lang="ru-RU" sz="1900" dirty="0" smtClean="0">
                <a:latin typeface="Tahoma"/>
              </a:rPr>
              <a:t> для активного </a:t>
            </a:r>
            <a:r>
              <a:rPr lang="ru-RU" sz="1900" dirty="0" err="1" smtClean="0">
                <a:latin typeface="Tahoma"/>
              </a:rPr>
              <a:t>розвитку</a:t>
            </a:r>
            <a:r>
              <a:rPr lang="ru-RU" sz="1900" dirty="0" smtClean="0">
                <a:latin typeface="Tahoma"/>
              </a:rPr>
              <a:t> </a:t>
            </a:r>
            <a:r>
              <a:rPr lang="ru-RU" sz="1900" dirty="0" err="1" smtClean="0">
                <a:latin typeface="Tahoma"/>
              </a:rPr>
              <a:t>копалень</a:t>
            </a:r>
            <a:r>
              <a:rPr lang="ru-RU" sz="1900" dirty="0" smtClean="0">
                <a:latin typeface="Tahoma"/>
              </a:rPr>
              <a:t> у </a:t>
            </a:r>
            <a:r>
              <a:rPr lang="ru-RU" sz="1900" dirty="0" err="1" smtClean="0">
                <a:latin typeface="Tahoma"/>
              </a:rPr>
              <a:t>різних</a:t>
            </a:r>
            <a:r>
              <a:rPr lang="ru-RU" sz="1900" dirty="0" smtClean="0">
                <a:latin typeface="Tahoma"/>
              </a:rPr>
              <a:t> </a:t>
            </a:r>
            <a:r>
              <a:rPr lang="ru-RU" sz="1900" dirty="0" err="1" smtClean="0">
                <a:latin typeface="Tahoma"/>
              </a:rPr>
              <a:t>куточках</a:t>
            </a:r>
            <a:r>
              <a:rPr lang="ru-RU" sz="1900" dirty="0" smtClean="0">
                <a:latin typeface="Tahoma"/>
              </a:rPr>
              <a:t> </a:t>
            </a:r>
            <a:r>
              <a:rPr lang="ru-RU" sz="1900" dirty="0" err="1" smtClean="0">
                <a:latin typeface="Tahoma"/>
              </a:rPr>
              <a:t>планети</a:t>
            </a:r>
            <a:r>
              <a:rPr lang="ru-RU" sz="1900" dirty="0" smtClean="0">
                <a:latin typeface="Tahoma"/>
              </a:rPr>
              <a:t>. Тим не </a:t>
            </a:r>
            <a:r>
              <a:rPr lang="ru-RU" sz="1900" dirty="0" err="1" smtClean="0">
                <a:latin typeface="Tahoma"/>
              </a:rPr>
              <a:t>менше</a:t>
            </a:r>
            <a:r>
              <a:rPr lang="ru-RU" sz="1900" dirty="0" smtClean="0">
                <a:latin typeface="Tahoma"/>
              </a:rPr>
              <a:t>, </a:t>
            </a:r>
            <a:r>
              <a:rPr lang="ru-RU" sz="1900" dirty="0" err="1" smtClean="0">
                <a:latin typeface="Tahoma"/>
              </a:rPr>
              <a:t>вважається</a:t>
            </a:r>
            <a:r>
              <a:rPr lang="ru-RU" sz="1900" dirty="0" smtClean="0">
                <a:latin typeface="Tahoma"/>
              </a:rPr>
              <a:t>, </a:t>
            </a:r>
            <a:r>
              <a:rPr lang="ru-RU" sz="1900" dirty="0" err="1" smtClean="0">
                <a:latin typeface="Tahoma"/>
              </a:rPr>
              <a:t>що</a:t>
            </a:r>
            <a:r>
              <a:rPr lang="ru-RU" sz="1900" dirty="0" smtClean="0">
                <a:latin typeface="Tahoma"/>
              </a:rPr>
              <a:t> 80% </a:t>
            </a:r>
            <a:r>
              <a:rPr lang="ru-RU" sz="1900" dirty="0" err="1" smtClean="0">
                <a:latin typeface="Tahoma"/>
              </a:rPr>
              <a:t>загальних</a:t>
            </a:r>
            <a:r>
              <a:rPr lang="ru-RU" sz="1900" dirty="0" smtClean="0">
                <a:latin typeface="Tahoma"/>
              </a:rPr>
              <a:t> </a:t>
            </a:r>
            <a:r>
              <a:rPr lang="ru-RU" sz="1900" dirty="0" err="1" smtClean="0">
                <a:latin typeface="Tahoma"/>
              </a:rPr>
              <a:t>запасів</a:t>
            </a:r>
            <a:r>
              <a:rPr lang="ru-RU" sz="1900" dirty="0" smtClean="0">
                <a:latin typeface="Tahoma"/>
              </a:rPr>
              <a:t> </a:t>
            </a:r>
            <a:r>
              <a:rPr lang="ru-RU" sz="1900" dirty="0" err="1" smtClean="0">
                <a:latin typeface="Tahoma"/>
              </a:rPr>
              <a:t>дорогоцінного</a:t>
            </a:r>
            <a:r>
              <a:rPr lang="ru-RU" sz="1900" dirty="0" smtClean="0">
                <a:latin typeface="Tahoma"/>
              </a:rPr>
              <a:t> </a:t>
            </a:r>
            <a:r>
              <a:rPr lang="ru-RU" sz="1900" dirty="0" err="1" smtClean="0">
                <a:latin typeface="Tahoma"/>
              </a:rPr>
              <a:t>металу</a:t>
            </a:r>
            <a:r>
              <a:rPr lang="ru-RU" sz="1900" dirty="0" smtClean="0">
                <a:latin typeface="Tahoma"/>
              </a:rPr>
              <a:t> до </a:t>
            </a:r>
            <a:r>
              <a:rPr lang="ru-RU" sz="1900" dirty="0" err="1" smtClean="0">
                <a:latin typeface="Tahoma"/>
              </a:rPr>
              <a:t>цих</a:t>
            </a:r>
            <a:r>
              <a:rPr lang="ru-RU" sz="1900" dirty="0" smtClean="0">
                <a:latin typeface="Tahoma"/>
              </a:rPr>
              <a:t> </a:t>
            </a:r>
            <a:r>
              <a:rPr lang="ru-RU" sz="1900" dirty="0" err="1" smtClean="0">
                <a:latin typeface="Tahoma"/>
              </a:rPr>
              <a:t>пір</a:t>
            </a:r>
            <a:r>
              <a:rPr lang="ru-RU" sz="1900" dirty="0" smtClean="0">
                <a:latin typeface="Tahoma"/>
              </a:rPr>
              <a:t> </a:t>
            </a:r>
            <a:r>
              <a:rPr lang="ru-RU" sz="1900" dirty="0" err="1" smtClean="0">
                <a:latin typeface="Tahoma"/>
              </a:rPr>
              <a:t>знаходяться</a:t>
            </a:r>
            <a:r>
              <a:rPr lang="ru-RU" sz="1900" dirty="0" smtClean="0">
                <a:latin typeface="Tahoma"/>
              </a:rPr>
              <a:t> в </a:t>
            </a:r>
            <a:r>
              <a:rPr lang="ru-RU" sz="1900" dirty="0" err="1" smtClean="0">
                <a:latin typeface="Tahoma"/>
              </a:rPr>
              <a:t>надрах</a:t>
            </a:r>
            <a:r>
              <a:rPr lang="ru-RU" sz="1900" dirty="0" smtClean="0">
                <a:latin typeface="Tahoma"/>
              </a:rPr>
              <a:t> </a:t>
            </a:r>
            <a:r>
              <a:rPr lang="ru-RU" sz="1900" dirty="0" err="1" smtClean="0">
                <a:latin typeface="Tahoma"/>
              </a:rPr>
              <a:t>Землі</a:t>
            </a:r>
            <a:r>
              <a:rPr lang="ru-RU" sz="1900" dirty="0" smtClean="0">
                <a:latin typeface="Tahoma"/>
              </a:rPr>
              <a:t>.</a:t>
            </a:r>
            <a:br>
              <a:rPr lang="ru-RU" sz="1900" dirty="0" smtClean="0">
                <a:latin typeface="Tahoma"/>
              </a:rPr>
            </a:br>
            <a:endParaRPr lang="ru-RU" sz="1900" dirty="0" smtClean="0">
              <a:latin typeface="Tahoma"/>
            </a:endParaRPr>
          </a:p>
          <a:p>
            <a:endParaRPr lang="uk-UA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uk-UA" sz="2300" dirty="0" smtClean="0">
                <a:solidFill>
                  <a:srgbClr val="5A5A5A"/>
                </a:solidFill>
                <a:latin typeface="Tahoma"/>
              </a:rPr>
              <a:t>      6</a:t>
            </a:r>
            <a:r>
              <a:rPr lang="uk-UA" sz="2300" dirty="0" smtClean="0">
                <a:solidFill>
                  <a:srgbClr val="5A5A5A"/>
                </a:solidFill>
                <a:latin typeface="Tahoma"/>
              </a:rPr>
              <a:t>. 75 відсотків від сумарної ваги золота, що знаходиться сьогодні в обігу, було видобуто після 1910 року.</a:t>
            </a:r>
            <a:r>
              <a:rPr lang="uk-UA" sz="2300" dirty="0" smtClean="0"/>
              <a:t/>
            </a:r>
            <a:br>
              <a:rPr lang="uk-UA" sz="2300" dirty="0" smtClean="0"/>
            </a:br>
            <a:r>
              <a:rPr lang="uk-UA" sz="2300" dirty="0" smtClean="0"/>
              <a:t/>
            </a:r>
            <a:br>
              <a:rPr lang="uk-UA" sz="2300" dirty="0" smtClean="0"/>
            </a:br>
            <a:r>
              <a:rPr lang="uk-UA" sz="2300" dirty="0" smtClean="0">
                <a:solidFill>
                  <a:srgbClr val="5A5A5A"/>
                </a:solidFill>
                <a:latin typeface="Tahoma"/>
              </a:rPr>
              <a:t>7. Медичні дослідження початку ХХ століття показали, що золото є ефективним засобом у лікуванні </a:t>
            </a:r>
            <a:r>
              <a:rPr lang="uk-UA" sz="2300" dirty="0" err="1" smtClean="0">
                <a:solidFill>
                  <a:srgbClr val="5A5A5A"/>
                </a:solidFill>
                <a:latin typeface="Tahoma"/>
              </a:rPr>
              <a:t>ревматоїдного</a:t>
            </a:r>
            <a:r>
              <a:rPr lang="uk-UA" sz="2300" dirty="0" smtClean="0">
                <a:solidFill>
                  <a:srgbClr val="5A5A5A"/>
                </a:solidFill>
                <a:latin typeface="Tahoma"/>
              </a:rPr>
              <a:t> артриту.</a:t>
            </a:r>
            <a:r>
              <a:rPr lang="uk-UA" sz="2300" dirty="0" smtClean="0"/>
              <a:t/>
            </a:r>
            <a:br>
              <a:rPr lang="uk-UA" sz="2300" dirty="0" smtClean="0"/>
            </a:br>
            <a:r>
              <a:rPr lang="uk-UA" sz="2300" dirty="0" smtClean="0"/>
              <a:t/>
            </a:r>
            <a:br>
              <a:rPr lang="uk-UA" sz="2300" dirty="0" smtClean="0"/>
            </a:br>
            <a:r>
              <a:rPr lang="uk-UA" sz="2300" dirty="0" smtClean="0">
                <a:solidFill>
                  <a:srgbClr val="5A5A5A"/>
                </a:solidFill>
                <a:latin typeface="Tahoma"/>
              </a:rPr>
              <a:t>8. Золото - дуже гнучкий метал. З нього можна виготовляти швейні нитки. Одна унцій золота (28,35 грама) може бути розтягнута на 80 кілометрів.</a:t>
            </a:r>
            <a:r>
              <a:rPr lang="uk-UA" sz="2300" dirty="0" smtClean="0"/>
              <a:t/>
            </a:r>
            <a:br>
              <a:rPr lang="uk-UA" sz="2300" dirty="0" smtClean="0"/>
            </a:br>
            <a:r>
              <a:rPr lang="uk-UA" sz="2300" dirty="0" smtClean="0"/>
              <a:t/>
            </a:r>
            <a:br>
              <a:rPr lang="uk-UA" sz="2300" dirty="0" smtClean="0"/>
            </a:br>
            <a:r>
              <a:rPr lang="uk-UA" sz="2300" dirty="0" smtClean="0">
                <a:solidFill>
                  <a:srgbClr val="5A5A5A"/>
                </a:solidFill>
                <a:latin typeface="Tahoma"/>
              </a:rPr>
              <a:t>9. Незважаючи на те, що золото - метал, воно їстівне. У деяких азіатських країнах його додавали до фруктів, желейні десертів, кави та чаю. З 1500-х років сусальне золото почали класти в пляшки з міцними спиртними напоями (наприклад, в </a:t>
            </a:r>
            <a:r>
              <a:rPr lang="en-US" sz="2300" dirty="0" err="1" smtClean="0">
                <a:solidFill>
                  <a:srgbClr val="5A5A5A"/>
                </a:solidFill>
                <a:latin typeface="Tahoma"/>
              </a:rPr>
              <a:t>Goldschlager</a:t>
            </a:r>
            <a:r>
              <a:rPr lang="en-US" sz="2300" dirty="0" smtClean="0">
                <a:solidFill>
                  <a:srgbClr val="5A5A5A"/>
                </a:solidFill>
                <a:latin typeface="Tahoma"/>
              </a:rPr>
              <a:t>, </a:t>
            </a:r>
            <a:r>
              <a:rPr lang="en-US" sz="2300" dirty="0" err="1" smtClean="0">
                <a:solidFill>
                  <a:srgbClr val="5A5A5A"/>
                </a:solidFill>
                <a:latin typeface="Tahoma"/>
              </a:rPr>
              <a:t>Danziger</a:t>
            </a:r>
            <a:r>
              <a:rPr lang="en-US" sz="2300" dirty="0" smtClean="0">
                <a:solidFill>
                  <a:srgbClr val="5A5A5A"/>
                </a:solidFill>
                <a:latin typeface="Tahoma"/>
              </a:rPr>
              <a:t> </a:t>
            </a:r>
            <a:r>
              <a:rPr lang="en-US" sz="2300" dirty="0" err="1" smtClean="0">
                <a:solidFill>
                  <a:srgbClr val="5A5A5A"/>
                </a:solidFill>
                <a:latin typeface="Tahoma"/>
              </a:rPr>
              <a:t>Goldwasser</a:t>
            </a:r>
            <a:r>
              <a:rPr lang="en-US" sz="2300" dirty="0" smtClean="0">
                <a:solidFill>
                  <a:srgbClr val="5A5A5A"/>
                </a:solidFill>
                <a:latin typeface="Tahoma"/>
              </a:rPr>
              <a:t>). </a:t>
            </a:r>
            <a:r>
              <a:rPr lang="uk-UA" sz="2300" dirty="0" smtClean="0">
                <a:solidFill>
                  <a:srgbClr val="5A5A5A"/>
                </a:solidFill>
                <a:latin typeface="Tahoma"/>
              </a:rPr>
              <a:t>Деякі індійські племена вірили, що вживання золота в їжу дарує здатність левітації.</a:t>
            </a:r>
            <a:r>
              <a:rPr lang="uk-UA" sz="2300" dirty="0" smtClean="0"/>
              <a:t/>
            </a:r>
            <a:br>
              <a:rPr lang="uk-UA" sz="2300" dirty="0" smtClean="0"/>
            </a:br>
            <a:r>
              <a:rPr lang="uk-UA" sz="2300" dirty="0" smtClean="0"/>
              <a:t/>
            </a:r>
            <a:br>
              <a:rPr lang="uk-UA" sz="2300" dirty="0" smtClean="0"/>
            </a:br>
            <a:r>
              <a:rPr lang="uk-UA" sz="2300" dirty="0" smtClean="0">
                <a:solidFill>
                  <a:srgbClr val="5A5A5A"/>
                </a:solidFill>
                <a:latin typeface="Tahoma"/>
              </a:rPr>
              <a:t>10. Вага одного з найбільших золотих самородків дорівнював 72 кг, його розміри становили - 31 × 63,5 см. Виявлено «скарб» було Джоном і </a:t>
            </a:r>
            <a:r>
              <a:rPr lang="uk-UA" sz="2300" dirty="0" err="1" smtClean="0">
                <a:solidFill>
                  <a:srgbClr val="5A5A5A"/>
                </a:solidFill>
                <a:latin typeface="Tahoma"/>
              </a:rPr>
              <a:t>Річардом</a:t>
            </a:r>
            <a:r>
              <a:rPr lang="uk-UA" sz="2300" dirty="0" smtClean="0">
                <a:solidFill>
                  <a:srgbClr val="5A5A5A"/>
                </a:solidFill>
                <a:latin typeface="Tahoma"/>
              </a:rPr>
              <a:t> </a:t>
            </a:r>
            <a:r>
              <a:rPr lang="uk-UA" sz="2300" dirty="0" err="1" smtClean="0">
                <a:solidFill>
                  <a:srgbClr val="5A5A5A"/>
                </a:solidFill>
                <a:latin typeface="Tahoma"/>
              </a:rPr>
              <a:t>Дісонамі</a:t>
            </a:r>
            <a:r>
              <a:rPr lang="uk-UA" sz="2300" dirty="0" smtClean="0">
                <a:solidFill>
                  <a:srgbClr val="5A5A5A"/>
                </a:solidFill>
                <a:latin typeface="Tahoma"/>
              </a:rPr>
              <a:t> в Австралії, 5 лютого 1869 року. Самородку присвоїли ім'я «Здрастуй, незнайомець». Примітно, що золотий «камінь» розташовувався на глибині п'яти сантиметрів від поверхні землі.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uk-UA" dirty="0" smtClean="0">
                <a:solidFill>
                  <a:srgbClr val="5A5A5A"/>
                </a:solidFill>
                <a:latin typeface="Tahoma"/>
              </a:rPr>
              <a:t>       11</a:t>
            </a:r>
            <a:r>
              <a:rPr lang="uk-UA" dirty="0" smtClean="0">
                <a:solidFill>
                  <a:srgbClr val="5A5A5A"/>
                </a:solidFill>
                <a:latin typeface="Tahoma"/>
              </a:rPr>
              <a:t>. Під час економічної кризи в березні 2008 року вартість золота стрімко «злетіла» вгору і перевищила </a:t>
            </a:r>
            <a:r>
              <a:rPr lang="uk-UA" dirty="0" smtClean="0">
                <a:solidFill>
                  <a:srgbClr val="5A5A5A"/>
                </a:solidFill>
                <a:latin typeface="Tahoma"/>
              </a:rPr>
              <a:t>1000 доларів </a:t>
            </a:r>
            <a:r>
              <a:rPr lang="uk-UA" dirty="0" smtClean="0">
                <a:solidFill>
                  <a:srgbClr val="5A5A5A"/>
                </a:solidFill>
                <a:latin typeface="Tahoma"/>
              </a:rPr>
              <a:t>за одну унцію (28,35 грама). Це був єдиний подібний випадок за всю історію.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>
                <a:solidFill>
                  <a:srgbClr val="5A5A5A"/>
                </a:solidFill>
                <a:latin typeface="Tahoma"/>
              </a:rPr>
              <a:t>12. У періоди економічного спаду інвестори, як правило, переводять свої активи в золото і срібло. Так, згідно з доповіддю </a:t>
            </a:r>
            <a:r>
              <a:rPr lang="en-US" dirty="0" smtClean="0">
                <a:solidFill>
                  <a:srgbClr val="5A5A5A"/>
                </a:solidFill>
                <a:latin typeface="Tahoma"/>
              </a:rPr>
              <a:t>World Gold Council, </a:t>
            </a:r>
            <a:r>
              <a:rPr lang="uk-UA" dirty="0" smtClean="0">
                <a:solidFill>
                  <a:srgbClr val="5A5A5A"/>
                </a:solidFill>
                <a:latin typeface="Tahoma"/>
              </a:rPr>
              <a:t>в другій половині 2008 року попит на інвестування в дорогоцінні метали різко зріс.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>
                <a:solidFill>
                  <a:srgbClr val="5A5A5A"/>
                </a:solidFill>
                <a:latin typeface="Tahoma"/>
              </a:rPr>
              <a:t>13. </a:t>
            </a:r>
            <a:r>
              <a:rPr lang="en-US" dirty="0" smtClean="0">
                <a:solidFill>
                  <a:srgbClr val="5A5A5A"/>
                </a:solidFill>
                <a:latin typeface="Tahoma"/>
              </a:rPr>
              <a:t>Dow / Gold </a:t>
            </a:r>
            <a:r>
              <a:rPr lang="uk-UA" dirty="0" smtClean="0">
                <a:solidFill>
                  <a:srgbClr val="5A5A5A"/>
                </a:solidFill>
                <a:latin typeface="Tahoma"/>
              </a:rPr>
              <a:t>відношення, що показує скільки золота потрібно для придбання однієї акції </a:t>
            </a:r>
            <a:r>
              <a:rPr lang="en-US" dirty="0" smtClean="0">
                <a:solidFill>
                  <a:srgbClr val="5A5A5A"/>
                </a:solidFill>
                <a:latin typeface="Tahoma"/>
              </a:rPr>
              <a:t>Dow, </a:t>
            </a:r>
            <a:r>
              <a:rPr lang="uk-UA" dirty="0" smtClean="0">
                <a:solidFill>
                  <a:srgbClr val="5A5A5A"/>
                </a:solidFill>
                <a:latin typeface="Tahoma"/>
              </a:rPr>
              <a:t>є відмінним «</a:t>
            </a:r>
            <a:r>
              <a:rPr lang="uk-UA" dirty="0" err="1" smtClean="0">
                <a:solidFill>
                  <a:srgbClr val="5A5A5A"/>
                </a:solidFill>
                <a:latin typeface="Tahoma"/>
              </a:rPr>
              <a:t>отображателем</a:t>
            </a:r>
            <a:r>
              <a:rPr lang="uk-UA" dirty="0" smtClean="0">
                <a:solidFill>
                  <a:srgbClr val="5A5A5A"/>
                </a:solidFill>
                <a:latin typeface="Tahoma"/>
              </a:rPr>
              <a:t>» стану світової економіки. Так, на початку 2009 року індекс </a:t>
            </a:r>
            <a:r>
              <a:rPr lang="en-US" dirty="0" smtClean="0">
                <a:solidFill>
                  <a:srgbClr val="5A5A5A"/>
                </a:solidFill>
                <a:latin typeface="Tahoma"/>
              </a:rPr>
              <a:t>Dow / Gold </a:t>
            </a:r>
            <a:r>
              <a:rPr lang="uk-UA" dirty="0" smtClean="0">
                <a:solidFill>
                  <a:srgbClr val="5A5A5A"/>
                </a:solidFill>
                <a:latin typeface="Tahoma"/>
              </a:rPr>
              <a:t>знизився до тих же показників, які були зафіксовані в 1930-х і 1980-х роки.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>
                <a:solidFill>
                  <a:srgbClr val="5A5A5A"/>
                </a:solidFill>
                <a:latin typeface="Tahoma"/>
              </a:rPr>
              <a:t>14. Золото - хімічно інертна речовина, тому воно ніколи не іржавіє і не викликає подразнення шкіри. Якщо ювелірний виріб із золота викликало алергічну реакцію, значить, в сплав доданий інший метал.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>
                <a:solidFill>
                  <a:srgbClr val="5A5A5A"/>
                </a:solidFill>
                <a:latin typeface="Tahoma"/>
              </a:rPr>
              <a:t>15. Один кубічний фут золота (близько 27 см3) важить півтонни. Найбільший золотий злиток важить 200 кг (440 фунтів).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>
                <a:solidFill>
                  <a:srgbClr val="5A5A5A"/>
                </a:solidFill>
                <a:latin typeface="Tahoma"/>
              </a:rPr>
              <a:t>16. У 2005 році </a:t>
            </a:r>
            <a:r>
              <a:rPr lang="en-US" dirty="0" smtClean="0">
                <a:solidFill>
                  <a:srgbClr val="5A5A5A"/>
                </a:solidFill>
                <a:latin typeface="Tahoma"/>
              </a:rPr>
              <a:t>Rick </a:t>
            </a:r>
            <a:r>
              <a:rPr lang="en-US" dirty="0" err="1" smtClean="0">
                <a:solidFill>
                  <a:srgbClr val="5A5A5A"/>
                </a:solidFill>
                <a:latin typeface="Tahoma"/>
              </a:rPr>
              <a:t>Munarriz</a:t>
            </a:r>
            <a:r>
              <a:rPr lang="en-US" dirty="0" smtClean="0">
                <a:solidFill>
                  <a:srgbClr val="5A5A5A"/>
                </a:solidFill>
                <a:latin typeface="Tahoma"/>
              </a:rPr>
              <a:t> </a:t>
            </a:r>
            <a:r>
              <a:rPr lang="uk-UA" dirty="0" smtClean="0">
                <a:solidFill>
                  <a:srgbClr val="5A5A5A"/>
                </a:solidFill>
                <a:latin typeface="Tahoma"/>
              </a:rPr>
              <a:t>поцікавився, що вигідніше для інвестицій: покупка золота або акцій </a:t>
            </a:r>
            <a:r>
              <a:rPr lang="en-US" dirty="0" smtClean="0">
                <a:solidFill>
                  <a:srgbClr val="5A5A5A"/>
                </a:solidFill>
                <a:latin typeface="Tahoma"/>
              </a:rPr>
              <a:t>Google. </a:t>
            </a:r>
            <a:r>
              <a:rPr lang="uk-UA" dirty="0" smtClean="0">
                <a:solidFill>
                  <a:srgbClr val="5A5A5A"/>
                </a:solidFill>
                <a:latin typeface="Tahoma"/>
              </a:rPr>
              <a:t>Виявилося, що обидва «продукту» рівноцінні на фондовому ринку. До кінця 2008 року </a:t>
            </a:r>
            <a:r>
              <a:rPr lang="en-US" dirty="0" smtClean="0">
                <a:solidFill>
                  <a:srgbClr val="5A5A5A"/>
                </a:solidFill>
                <a:latin typeface="Tahoma"/>
              </a:rPr>
              <a:t>Google </a:t>
            </a:r>
            <a:r>
              <a:rPr lang="uk-UA" dirty="0" smtClean="0">
                <a:solidFill>
                  <a:srgbClr val="5A5A5A"/>
                </a:solidFill>
                <a:latin typeface="Tahoma"/>
              </a:rPr>
              <a:t>фінішували на позначці $ 307,65, у той час як золото «злетіло» в ціні до $ 866 за унцію.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>
                <a:solidFill>
                  <a:srgbClr val="5A5A5A"/>
                </a:solidFill>
                <a:latin typeface="Tahoma"/>
              </a:rPr>
              <a:t>17. Медалі для переможців олімпійських ігор були відлиті з золота цілком. У сучасних медалях золотом покривається лише «зовнішня оболонка». На це витрачається 6 грамів дорогоцінного металу.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>
                <a:solidFill>
                  <a:srgbClr val="5A5A5A"/>
                </a:solidFill>
                <a:latin typeface="Tahoma"/>
              </a:rPr>
              <a:t>18. Інки називали золото «Сльози Сонця». Вважалося, що цей метал - подарунок людям від Бога Сонця. Тоді золоті прикраси носили чисто естетичне і релігійне значення, фінансової сили вони не мали.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>
                <a:solidFill>
                  <a:srgbClr val="5A5A5A"/>
                </a:solidFill>
                <a:latin typeface="Tahoma"/>
              </a:rPr>
              <a:t>19. Близько 1200 років до нашої ери стародавні єгиптяни відсіювали золотий пил з морського піску за допомогою нестриженої овчини. Саме це ремесло, швидше за все, стало джерелом легенди про «Золоте руно».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>
                <a:solidFill>
                  <a:srgbClr val="5A5A5A"/>
                </a:solidFill>
                <a:latin typeface="Tahoma"/>
              </a:rPr>
              <a:t>20. У стародавньому Єгипті золото вважали шкірою / плоттю Богів. Зокрема, Бога Сонця </a:t>
            </a:r>
            <a:r>
              <a:rPr lang="uk-UA" dirty="0" err="1" smtClean="0">
                <a:solidFill>
                  <a:srgbClr val="5A5A5A"/>
                </a:solidFill>
                <a:latin typeface="Tahoma"/>
              </a:rPr>
              <a:t>Ра</a:t>
            </a:r>
            <a:r>
              <a:rPr lang="uk-UA" dirty="0" smtClean="0">
                <a:solidFill>
                  <a:srgbClr val="5A5A5A"/>
                </a:solidFill>
                <a:latin typeface="Tahoma"/>
              </a:rPr>
              <a:t>. З цієї причини дорогоцінний метал був доступний тільки фараонам, членам їх родини та священнослужителям. Камери, в яких розташовували саркофаг царя, називали «будинок золота».</a:t>
            </a:r>
            <a:endParaRPr lang="uk-UA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85728"/>
            <a:ext cx="9144000" cy="6572272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uk-UA" dirty="0" smtClean="0">
                <a:solidFill>
                  <a:srgbClr val="5A5A5A"/>
                </a:solidFill>
                <a:latin typeface="Tahoma"/>
              </a:rPr>
              <a:t>        21</a:t>
            </a:r>
            <a:r>
              <a:rPr lang="uk-UA" sz="4000" dirty="0" smtClean="0">
                <a:solidFill>
                  <a:srgbClr val="5A5A5A"/>
                </a:solidFill>
                <a:latin typeface="Tahoma"/>
              </a:rPr>
              <a:t>. У давнину найбільшим видобувачем золота вважалася Нубія, про що свідчать дані з туринського папірусу. В той час, як раби переносили жахливі страждання, добуваючи золоті самородки і відсіваючи золотий пил від звичайної бруду, єгипетські ювеліри, що виготовляють прикраси для знаті, користувалися в суспільстві дуже високим, майже священним становищем.</a:t>
            </a:r>
            <a:r>
              <a:rPr lang="uk-UA" sz="4000" dirty="0" smtClean="0"/>
              <a:t/>
            </a:r>
            <a:br>
              <a:rPr lang="uk-UA" sz="4000" dirty="0" smtClean="0"/>
            </a:br>
            <a:r>
              <a:rPr lang="uk-UA" sz="4000" dirty="0" smtClean="0"/>
              <a:t/>
            </a:r>
            <a:br>
              <a:rPr lang="uk-UA" sz="4000" dirty="0" smtClean="0"/>
            </a:br>
            <a:r>
              <a:rPr lang="uk-UA" sz="4000" dirty="0" smtClean="0">
                <a:solidFill>
                  <a:srgbClr val="5A5A5A"/>
                </a:solidFill>
                <a:latin typeface="Tahoma"/>
              </a:rPr>
              <a:t>22. Хоча стародавні євреї мали достатньо золота для створення золотого тільця, швидше за все історія про танці навколо нього, поки Мойсей розмовляв з Богом на горі </a:t>
            </a:r>
            <a:r>
              <a:rPr lang="uk-UA" sz="4000" dirty="0" err="1" smtClean="0">
                <a:solidFill>
                  <a:srgbClr val="5A5A5A"/>
                </a:solidFill>
                <a:latin typeface="Tahoma"/>
              </a:rPr>
              <a:t>Синай</a:t>
            </a:r>
            <a:r>
              <a:rPr lang="uk-UA" sz="4000" dirty="0" smtClean="0">
                <a:solidFill>
                  <a:srgbClr val="5A5A5A"/>
                </a:solidFill>
                <a:latin typeface="Tahoma"/>
              </a:rPr>
              <a:t>, є вигадкою. Вчені стверджують, що золото в ті часи ще ніяк не було пов'язано з грошима, і євреям в голову не могло прийти підкуповувати богів золотим тельців.</a:t>
            </a:r>
            <a:r>
              <a:rPr lang="uk-UA" sz="4000" dirty="0" smtClean="0"/>
              <a:t/>
            </a:r>
            <a:br>
              <a:rPr lang="uk-UA" sz="4000" dirty="0" smtClean="0"/>
            </a:br>
            <a:r>
              <a:rPr lang="uk-UA" sz="4000" dirty="0" smtClean="0"/>
              <a:t/>
            </a:r>
            <a:br>
              <a:rPr lang="uk-UA" sz="4000" dirty="0" smtClean="0"/>
            </a:br>
            <a:r>
              <a:rPr lang="uk-UA" sz="4000" dirty="0" smtClean="0">
                <a:solidFill>
                  <a:srgbClr val="5A5A5A"/>
                </a:solidFill>
                <a:latin typeface="Tahoma"/>
              </a:rPr>
              <a:t>23. У Біблії золото згадується не менше 400 разів. У тому числі, присутні вказівка ​​від Бога на покриття меблів в </a:t>
            </a:r>
            <a:r>
              <a:rPr lang="uk-UA" sz="4000" dirty="0" err="1" smtClean="0">
                <a:solidFill>
                  <a:srgbClr val="5A5A5A"/>
                </a:solidFill>
                <a:latin typeface="Tahoma"/>
              </a:rPr>
              <a:t>скинії</a:t>
            </a:r>
            <a:r>
              <a:rPr lang="uk-UA" sz="4000" dirty="0" smtClean="0">
                <a:solidFill>
                  <a:srgbClr val="5A5A5A"/>
                </a:solidFill>
                <a:latin typeface="Tahoma"/>
              </a:rPr>
              <a:t> «чистим золотом». Також цей метал згадується в якості одного з дарів волхвів.</a:t>
            </a:r>
            <a:r>
              <a:rPr lang="uk-UA" sz="4000" dirty="0" smtClean="0"/>
              <a:t/>
            </a:r>
            <a:br>
              <a:rPr lang="uk-UA" sz="4000" dirty="0" smtClean="0"/>
            </a:br>
            <a:r>
              <a:rPr lang="uk-UA" sz="4000" dirty="0" smtClean="0"/>
              <a:t/>
            </a:r>
            <a:br>
              <a:rPr lang="uk-UA" sz="4000" dirty="0" smtClean="0"/>
            </a:br>
            <a:r>
              <a:rPr lang="uk-UA" sz="4000" dirty="0" smtClean="0">
                <a:solidFill>
                  <a:srgbClr val="5A5A5A"/>
                </a:solidFill>
                <a:latin typeface="Tahoma"/>
              </a:rPr>
              <a:t>24. Греки вважали, що золото - щільне поєднання води і сонячного світла.</a:t>
            </a:r>
            <a:r>
              <a:rPr lang="uk-UA" sz="4000" dirty="0" smtClean="0"/>
              <a:t/>
            </a:r>
            <a:br>
              <a:rPr lang="uk-UA" sz="4000" dirty="0" smtClean="0"/>
            </a:br>
            <a:r>
              <a:rPr lang="uk-UA" sz="4000" dirty="0" smtClean="0"/>
              <a:t/>
            </a:r>
            <a:br>
              <a:rPr lang="uk-UA" sz="4000" dirty="0" smtClean="0"/>
            </a:br>
            <a:r>
              <a:rPr lang="uk-UA" sz="4000" dirty="0" smtClean="0">
                <a:solidFill>
                  <a:srgbClr val="5A5A5A"/>
                </a:solidFill>
                <a:latin typeface="Tahoma"/>
              </a:rPr>
              <a:t>25. У 560 році до н.е. лідійці випустили першу в світі золоту монету. Правда, воно було не з чистого золота, а з </a:t>
            </a:r>
            <a:r>
              <a:rPr lang="uk-UA" sz="4000" dirty="0" err="1" smtClean="0">
                <a:solidFill>
                  <a:srgbClr val="5A5A5A"/>
                </a:solidFill>
                <a:latin typeface="Tahoma"/>
              </a:rPr>
              <a:t>електрума</a:t>
            </a:r>
            <a:r>
              <a:rPr lang="uk-UA" sz="4000" dirty="0" smtClean="0">
                <a:solidFill>
                  <a:srgbClr val="5A5A5A"/>
                </a:solidFill>
                <a:latin typeface="Tahoma"/>
              </a:rPr>
              <a:t> - сплаву золота і срібла. Геродот розкритикував матеріалізм лідійців, які також були першими, хто відкрив роздрібні магазини. По всьому світу використання золотих монет почалося після того, як землі лідійців захопили перси.</a:t>
            </a:r>
            <a:r>
              <a:rPr lang="uk-UA" sz="4000" dirty="0" smtClean="0"/>
              <a:t/>
            </a:r>
            <a:br>
              <a:rPr lang="uk-UA" sz="4000" dirty="0" smtClean="0"/>
            </a:br>
            <a:r>
              <a:rPr lang="uk-UA" sz="4000" dirty="0" smtClean="0"/>
              <a:t/>
            </a:r>
            <a:br>
              <a:rPr lang="uk-UA" sz="4000" dirty="0" smtClean="0"/>
            </a:br>
            <a:r>
              <a:rPr lang="uk-UA" sz="4000" dirty="0" smtClean="0">
                <a:solidFill>
                  <a:srgbClr val="5A5A5A"/>
                </a:solidFill>
                <a:latin typeface="Tahoma"/>
              </a:rPr>
              <a:t>26. До того, як золоті монети увійшли в ужиток, за товари розраховувалися рослинними продуктами, різними видами домашньої худоби (найчастіше, рогатої). Будівельні роботи в давнину проводилися рабами, і з ними розплачуватися грошима не було необхідності.</a:t>
            </a:r>
            <a:r>
              <a:rPr lang="uk-UA" sz="4000" dirty="0" smtClean="0"/>
              <a:t/>
            </a:r>
            <a:br>
              <a:rPr lang="uk-UA" sz="4000" dirty="0" smtClean="0"/>
            </a:br>
            <a:r>
              <a:rPr lang="uk-UA" sz="4000" dirty="0" smtClean="0"/>
              <a:t/>
            </a:r>
            <a:br>
              <a:rPr lang="uk-UA" sz="4000" dirty="0" smtClean="0"/>
            </a:br>
            <a:r>
              <a:rPr lang="uk-UA" sz="4000" dirty="0" smtClean="0">
                <a:solidFill>
                  <a:srgbClr val="5A5A5A"/>
                </a:solidFill>
                <a:latin typeface="Tahoma"/>
              </a:rPr>
              <a:t>27. Хімічний елемент «</a:t>
            </a:r>
            <a:r>
              <a:rPr lang="en-US" sz="4000" dirty="0" smtClean="0">
                <a:solidFill>
                  <a:srgbClr val="5A5A5A"/>
                </a:solidFill>
                <a:latin typeface="Tahoma"/>
              </a:rPr>
              <a:t>AU» </a:t>
            </a:r>
            <a:r>
              <a:rPr lang="uk-UA" sz="4000" dirty="0" smtClean="0">
                <a:solidFill>
                  <a:srgbClr val="5A5A5A"/>
                </a:solidFill>
                <a:latin typeface="Tahoma"/>
              </a:rPr>
              <a:t>з латинської </a:t>
            </a:r>
            <a:r>
              <a:rPr lang="en-US" sz="4000" dirty="0" smtClean="0">
                <a:solidFill>
                  <a:srgbClr val="5A5A5A"/>
                </a:solidFill>
                <a:latin typeface="Tahoma"/>
              </a:rPr>
              <a:t>Aurum </a:t>
            </a:r>
            <a:r>
              <a:rPr lang="uk-UA" sz="4000" dirty="0" smtClean="0">
                <a:solidFill>
                  <a:srgbClr val="5A5A5A"/>
                </a:solidFill>
                <a:latin typeface="Tahoma"/>
              </a:rPr>
              <a:t>означає «сяючий світло».</a:t>
            </a:r>
            <a:r>
              <a:rPr lang="uk-UA" sz="4000" dirty="0" smtClean="0"/>
              <a:t/>
            </a:r>
            <a:br>
              <a:rPr lang="uk-UA" sz="4000" dirty="0" smtClean="0"/>
            </a:br>
            <a:r>
              <a:rPr lang="uk-UA" sz="4000" dirty="0" smtClean="0"/>
              <a:t/>
            </a:r>
            <a:br>
              <a:rPr lang="uk-UA" sz="4000" dirty="0" smtClean="0"/>
            </a:br>
            <a:r>
              <a:rPr lang="uk-UA" sz="4000" dirty="0" smtClean="0">
                <a:solidFill>
                  <a:srgbClr val="5A5A5A"/>
                </a:solidFill>
                <a:latin typeface="Tahoma"/>
              </a:rPr>
              <a:t>28. Коли гусячий крик попередив римлян про намір галлів напасти на храм, в якому зберігалися всі їхні скарби, жителі Риму в знак подяки богині Попередження (</a:t>
            </a:r>
            <a:r>
              <a:rPr lang="en-US" sz="4000" dirty="0" smtClean="0">
                <a:solidFill>
                  <a:srgbClr val="5A5A5A"/>
                </a:solidFill>
                <a:latin typeface="Tahoma"/>
              </a:rPr>
              <a:t>Moneta) </a:t>
            </a:r>
            <a:r>
              <a:rPr lang="uk-UA" sz="4000" dirty="0" smtClean="0">
                <a:solidFill>
                  <a:srgbClr val="5A5A5A"/>
                </a:solidFill>
                <a:latin typeface="Tahoma"/>
              </a:rPr>
              <a:t>побудували святилище. Зв'язок між врятованими заощадженнями і </a:t>
            </a:r>
            <a:r>
              <a:rPr lang="en-US" sz="4000" dirty="0" smtClean="0">
                <a:solidFill>
                  <a:srgbClr val="5A5A5A"/>
                </a:solidFill>
                <a:latin typeface="Tahoma"/>
              </a:rPr>
              <a:t>Moneta </a:t>
            </a:r>
            <a:r>
              <a:rPr lang="uk-UA" sz="4000" dirty="0" smtClean="0">
                <a:solidFill>
                  <a:srgbClr val="5A5A5A"/>
                </a:solidFill>
                <a:latin typeface="Tahoma"/>
              </a:rPr>
              <a:t>перейняли в англійській мові, зв'язавши слова «</a:t>
            </a:r>
            <a:r>
              <a:rPr lang="en-US" sz="4000" dirty="0" smtClean="0">
                <a:solidFill>
                  <a:srgbClr val="5A5A5A"/>
                </a:solidFill>
                <a:latin typeface="Tahoma"/>
              </a:rPr>
              <a:t>money» </a:t>
            </a:r>
            <a:r>
              <a:rPr lang="uk-UA" sz="4000" dirty="0" smtClean="0">
                <a:solidFill>
                  <a:srgbClr val="5A5A5A"/>
                </a:solidFill>
                <a:latin typeface="Tahoma"/>
              </a:rPr>
              <a:t>та «</a:t>
            </a:r>
            <a:r>
              <a:rPr lang="en-US" sz="4000" dirty="0" smtClean="0">
                <a:solidFill>
                  <a:srgbClr val="5A5A5A"/>
                </a:solidFill>
                <a:latin typeface="Tahoma"/>
              </a:rPr>
              <a:t>mint».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>
                <a:solidFill>
                  <a:srgbClr val="5A5A5A"/>
                </a:solidFill>
                <a:latin typeface="Tahoma"/>
              </a:rPr>
              <a:t>29. </a:t>
            </a:r>
            <a:r>
              <a:rPr lang="uk-UA" sz="4000" dirty="0" smtClean="0">
                <a:solidFill>
                  <a:srgbClr val="5A5A5A"/>
                </a:solidFill>
                <a:latin typeface="Tahoma"/>
              </a:rPr>
              <a:t>У період з 307 по 324 рр.. н.е. вартість одного фунта золота в Римі зросла з 100 000 </a:t>
            </a:r>
            <a:r>
              <a:rPr lang="uk-UA" sz="4000" dirty="0" err="1" smtClean="0">
                <a:solidFill>
                  <a:srgbClr val="5A5A5A"/>
                </a:solidFill>
                <a:latin typeface="Tahoma"/>
              </a:rPr>
              <a:t>динаріїв</a:t>
            </a:r>
            <a:r>
              <a:rPr lang="uk-UA" sz="4000" dirty="0" smtClean="0">
                <a:solidFill>
                  <a:srgbClr val="5A5A5A"/>
                </a:solidFill>
                <a:latin typeface="Tahoma"/>
              </a:rPr>
              <a:t> (римська монета) до 300 000 </a:t>
            </a:r>
            <a:r>
              <a:rPr lang="uk-UA" sz="4000" dirty="0" err="1" smtClean="0">
                <a:solidFill>
                  <a:srgbClr val="5A5A5A"/>
                </a:solidFill>
                <a:latin typeface="Tahoma"/>
              </a:rPr>
              <a:t>динаріїв</a:t>
            </a:r>
            <a:r>
              <a:rPr lang="uk-UA" sz="4000" dirty="0" smtClean="0">
                <a:solidFill>
                  <a:srgbClr val="5A5A5A"/>
                </a:solidFill>
                <a:latin typeface="Tahoma"/>
              </a:rPr>
              <a:t>. До середини четвертого століття фунт золота коштував 2120000000 </a:t>
            </a:r>
            <a:r>
              <a:rPr lang="uk-UA" sz="4000" dirty="0" err="1" smtClean="0">
                <a:solidFill>
                  <a:srgbClr val="5A5A5A"/>
                </a:solidFill>
                <a:latin typeface="Tahoma"/>
              </a:rPr>
              <a:t>динаріїв</a:t>
            </a:r>
            <a:r>
              <a:rPr lang="uk-UA" sz="4000" dirty="0" smtClean="0">
                <a:solidFill>
                  <a:srgbClr val="5A5A5A"/>
                </a:solidFill>
                <a:latin typeface="Tahoma"/>
              </a:rPr>
              <a:t>. Ось і наочний приклад нестримної інфляції, який частково можна звинувачувати в розпаді Римської імперії.</a:t>
            </a:r>
            <a:r>
              <a:rPr lang="uk-UA" sz="4000" dirty="0" smtClean="0"/>
              <a:t/>
            </a:r>
            <a:br>
              <a:rPr lang="uk-UA" sz="4000" dirty="0" smtClean="0"/>
            </a:br>
            <a:r>
              <a:rPr lang="uk-UA" sz="4000" dirty="0" smtClean="0"/>
              <a:t/>
            </a:r>
            <a:br>
              <a:rPr lang="uk-UA" sz="4000" dirty="0" smtClean="0"/>
            </a:br>
            <a:r>
              <a:rPr lang="uk-UA" sz="4000" dirty="0" smtClean="0">
                <a:solidFill>
                  <a:srgbClr val="5A5A5A"/>
                </a:solidFill>
                <a:latin typeface="Tahoma"/>
              </a:rPr>
              <a:t>30. Проба монет в Англії (громадська перевірка якості золота) почалася в Англії в 1282 році і продовжується до цього дня. Термін «</a:t>
            </a:r>
            <a:r>
              <a:rPr lang="en-US" sz="4000" dirty="0" err="1" smtClean="0">
                <a:solidFill>
                  <a:srgbClr val="5A5A5A"/>
                </a:solidFill>
                <a:latin typeface="Tahoma"/>
              </a:rPr>
              <a:t>pyx</a:t>
            </a:r>
            <a:r>
              <a:rPr lang="en-US" sz="4000" dirty="0" smtClean="0">
                <a:solidFill>
                  <a:srgbClr val="5A5A5A"/>
                </a:solidFill>
                <a:latin typeface="Tahoma"/>
              </a:rPr>
              <a:t>» </a:t>
            </a:r>
            <a:r>
              <a:rPr lang="uk-UA" sz="4000" dirty="0" smtClean="0">
                <a:solidFill>
                  <a:srgbClr val="5A5A5A"/>
                </a:solidFill>
                <a:latin typeface="Tahoma"/>
              </a:rPr>
              <a:t>стався від самшитових скринь, в яких зберігаються монети, якість яких буду перевіряти. Сьогодні монети перевіряють на відповідність діаметра, а також нормативному вазі і хімічному складу.</a:t>
            </a:r>
            <a:r>
              <a:rPr lang="uk-UA" sz="4000" dirty="0" smtClean="0"/>
              <a:t/>
            </a:r>
            <a:br>
              <a:rPr lang="uk-UA" sz="4000" dirty="0" smtClean="0"/>
            </a:br>
            <a:r>
              <a:rPr lang="uk-UA" sz="4000" dirty="0" smtClean="0"/>
              <a:t/>
            </a:r>
            <a:br>
              <a:rPr lang="uk-UA" sz="4000" dirty="0" smtClean="0"/>
            </a:br>
            <a:r>
              <a:rPr lang="uk-UA" sz="4000" dirty="0" smtClean="0">
                <a:solidFill>
                  <a:srgbClr val="5A5A5A"/>
                </a:solidFill>
                <a:latin typeface="Tahoma"/>
              </a:rPr>
              <a:t>31.В чотирнадцятому столітті розплавлене золото з додаванням подрібнених смарагдів використовували для лікування бубонної чуми.</a:t>
            </a:r>
            <a:r>
              <a:rPr lang="uk-UA" sz="4000" dirty="0" smtClean="0"/>
              <a:t/>
            </a:r>
            <a:br>
              <a:rPr lang="uk-UA" sz="4000" dirty="0" smtClean="0"/>
            </a:br>
            <a:r>
              <a:rPr lang="uk-UA" sz="4000" dirty="0" smtClean="0"/>
              <a:t/>
            </a:r>
            <a:br>
              <a:rPr lang="uk-UA" sz="4000" dirty="0" smtClean="0"/>
            </a:br>
            <a:r>
              <a:rPr lang="uk-UA" sz="4000" dirty="0" smtClean="0">
                <a:solidFill>
                  <a:srgbClr val="5A5A5A"/>
                </a:solidFill>
                <a:latin typeface="Tahoma"/>
              </a:rPr>
              <a:t>32. У 1511 іспанський король </a:t>
            </a:r>
            <a:r>
              <a:rPr lang="uk-UA" sz="4000" dirty="0" err="1" smtClean="0">
                <a:solidFill>
                  <a:srgbClr val="5A5A5A"/>
                </a:solidFill>
                <a:latin typeface="Tahoma"/>
              </a:rPr>
              <a:t>Фердинанд</a:t>
            </a:r>
            <a:r>
              <a:rPr lang="uk-UA" sz="4000" dirty="0" smtClean="0">
                <a:solidFill>
                  <a:srgbClr val="5A5A5A"/>
                </a:solidFill>
                <a:latin typeface="Tahoma"/>
              </a:rPr>
              <a:t> висловив легендарну фразу: «Отримай золото гуманно, якщо це можливо - якщо немає, отримай, не дивлячись ні на які небезпеки».</a:t>
            </a:r>
            <a:r>
              <a:rPr lang="uk-UA" sz="4000" dirty="0" smtClean="0"/>
              <a:t/>
            </a:r>
            <a:br>
              <a:rPr lang="uk-UA" sz="4000" dirty="0" smtClean="0"/>
            </a:br>
            <a:r>
              <a:rPr lang="uk-UA" sz="4000" dirty="0" smtClean="0"/>
              <a:t/>
            </a:r>
            <a:br>
              <a:rPr lang="uk-UA" sz="4000" dirty="0" smtClean="0"/>
            </a:br>
            <a:r>
              <a:rPr lang="uk-UA" sz="4000" dirty="0" smtClean="0">
                <a:solidFill>
                  <a:srgbClr val="5A5A5A"/>
                </a:solidFill>
                <a:latin typeface="Tahoma"/>
              </a:rPr>
              <a:t>33. І греки, і євреї почали займатися алхімією в 300-х років до н.е. Пошуки способів перетворення неблагородних металів в золото досягли свого апогею в кінці Середніх віків та епохи Відродження.</a:t>
            </a:r>
            <a:r>
              <a:rPr lang="uk-UA" sz="4000" dirty="0" smtClean="0"/>
              <a:t/>
            </a:r>
            <a:br>
              <a:rPr lang="uk-UA" sz="4000" dirty="0" smtClean="0"/>
            </a:br>
            <a:r>
              <a:rPr lang="uk-UA" sz="4000" dirty="0" smtClean="0"/>
              <a:t/>
            </a:r>
            <a:br>
              <a:rPr lang="uk-UA" sz="4000" dirty="0" smtClean="0"/>
            </a:br>
            <a:r>
              <a:rPr lang="uk-UA" sz="4000" dirty="0" smtClean="0">
                <a:solidFill>
                  <a:srgbClr val="5A5A5A"/>
                </a:solidFill>
                <a:latin typeface="Tahoma"/>
              </a:rPr>
              <a:t>34. У 1599 році іспанський губернатор обклав плем'я </a:t>
            </a:r>
            <a:r>
              <a:rPr lang="en-US" sz="4000" dirty="0" err="1" smtClean="0">
                <a:solidFill>
                  <a:srgbClr val="5A5A5A"/>
                </a:solidFill>
                <a:latin typeface="Tahoma"/>
              </a:rPr>
              <a:t>Jivaro</a:t>
            </a:r>
            <a:r>
              <a:rPr lang="en-US" sz="4000" dirty="0" smtClean="0">
                <a:solidFill>
                  <a:srgbClr val="5A5A5A"/>
                </a:solidFill>
                <a:latin typeface="Tahoma"/>
              </a:rPr>
              <a:t> </a:t>
            </a:r>
            <a:r>
              <a:rPr lang="uk-UA" sz="4000" dirty="0" smtClean="0">
                <a:solidFill>
                  <a:srgbClr val="5A5A5A"/>
                </a:solidFill>
                <a:latin typeface="Tahoma"/>
              </a:rPr>
              <a:t>таким великим податком, що його стратили, заливши в горло розплавлене золото. Даний вид страти широко практикувався іспанської інквізицією і римлянами.</a:t>
            </a:r>
            <a:r>
              <a:rPr lang="uk-UA" sz="4000" dirty="0" smtClean="0"/>
              <a:t/>
            </a:r>
            <a:br>
              <a:rPr lang="uk-UA" sz="4000" dirty="0" smtClean="0"/>
            </a:br>
            <a:r>
              <a:rPr lang="uk-UA" sz="4000" dirty="0" smtClean="0"/>
              <a:t/>
            </a:r>
            <a:br>
              <a:rPr lang="uk-UA" sz="4000" dirty="0" smtClean="0"/>
            </a:br>
            <a:r>
              <a:rPr lang="uk-UA" sz="4000" dirty="0" smtClean="0">
                <a:solidFill>
                  <a:srgbClr val="5A5A5A"/>
                </a:solidFill>
                <a:latin typeface="Tahoma"/>
              </a:rPr>
              <a:t>35. Золотий дукат, введений в обіг у Венеції в 1284 році, протягом 500 років залишався найпопулярнішою монетою в світі. Дукат в перекладі з латині означає «князь». Дана монета використовувалася за часів Шекспірівських Ромео і Джульєтти, а також згадки про неї є в п'єсі «Венеціанський купець» («</a:t>
            </a:r>
            <a:r>
              <a:rPr lang="en-US" sz="4000" dirty="0" smtClean="0">
                <a:solidFill>
                  <a:srgbClr val="5A5A5A"/>
                </a:solidFill>
                <a:latin typeface="Tahoma"/>
              </a:rPr>
              <a:t>The Merchant of Venice»). </a:t>
            </a:r>
            <a:r>
              <a:rPr lang="uk-UA" sz="4000" dirty="0" smtClean="0">
                <a:solidFill>
                  <a:srgbClr val="5A5A5A"/>
                </a:solidFill>
                <a:latin typeface="Tahoma"/>
              </a:rPr>
              <a:t>Про золоті дукатах в одній зі своїх композицій («</a:t>
            </a:r>
            <a:r>
              <a:rPr lang="en-US" sz="4000" dirty="0" smtClean="0">
                <a:solidFill>
                  <a:srgbClr val="5A5A5A"/>
                </a:solidFill>
                <a:latin typeface="Tahoma"/>
              </a:rPr>
              <a:t>I </a:t>
            </a:r>
            <a:r>
              <a:rPr lang="en-US" sz="4000" dirty="0" err="1" smtClean="0">
                <a:solidFill>
                  <a:srgbClr val="5A5A5A"/>
                </a:solidFill>
                <a:latin typeface="Tahoma"/>
              </a:rPr>
              <a:t>Ain't</a:t>
            </a:r>
            <a:r>
              <a:rPr lang="en-US" sz="4000" dirty="0" smtClean="0">
                <a:solidFill>
                  <a:srgbClr val="5A5A5A"/>
                </a:solidFill>
                <a:latin typeface="Tahoma"/>
              </a:rPr>
              <a:t> the One») </a:t>
            </a:r>
            <a:r>
              <a:rPr lang="uk-UA" sz="4000" dirty="0" smtClean="0">
                <a:solidFill>
                  <a:srgbClr val="5A5A5A"/>
                </a:solidFill>
                <a:latin typeface="Tahoma"/>
              </a:rPr>
              <a:t>співає репер </a:t>
            </a:r>
            <a:r>
              <a:rPr lang="en-US" sz="4000" dirty="0" smtClean="0">
                <a:solidFill>
                  <a:srgbClr val="5A5A5A"/>
                </a:solidFill>
                <a:latin typeface="Tahoma"/>
              </a:rPr>
              <a:t>Ice Cube </a:t>
            </a:r>
            <a:r>
              <a:rPr lang="uk-UA" sz="4000" dirty="0" smtClean="0">
                <a:solidFill>
                  <a:srgbClr val="5A5A5A"/>
                </a:solidFill>
                <a:latin typeface="Tahoma"/>
              </a:rPr>
              <a:t>і про них же згадується в науково-фантастичному фільмі «Вавилон-5», як про грошову гонці </a:t>
            </a:r>
            <a:r>
              <a:rPr lang="uk-UA" sz="4000" dirty="0" err="1" smtClean="0">
                <a:solidFill>
                  <a:srgbClr val="5A5A5A"/>
                </a:solidFill>
                <a:latin typeface="Tahoma"/>
              </a:rPr>
              <a:t>центавріан</a:t>
            </a:r>
            <a:r>
              <a:rPr lang="uk-UA" sz="4000" dirty="0" smtClean="0">
                <a:solidFill>
                  <a:srgbClr val="5A5A5A"/>
                </a:solidFill>
                <a:latin typeface="Tahoma"/>
              </a:rPr>
              <a:t>.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32500" lnSpcReduction="20000"/>
          </a:bodyPr>
          <a:lstStyle/>
          <a:p>
            <a:pPr>
              <a:buNone/>
            </a:pPr>
            <a:r>
              <a:rPr lang="uk-UA" dirty="0" smtClean="0">
                <a:solidFill>
                  <a:srgbClr val="5A5A5A"/>
                </a:solidFill>
                <a:latin typeface="Tahoma"/>
              </a:rPr>
              <a:t> </a:t>
            </a:r>
            <a:r>
              <a:rPr lang="uk-UA" dirty="0" smtClean="0">
                <a:solidFill>
                  <a:srgbClr val="5A5A5A"/>
                </a:solidFill>
                <a:latin typeface="Tahoma"/>
              </a:rPr>
              <a:t>        36</a:t>
            </a:r>
            <a:r>
              <a:rPr lang="uk-UA" dirty="0" smtClean="0">
                <a:solidFill>
                  <a:srgbClr val="5A5A5A"/>
                </a:solidFill>
                <a:latin typeface="Tahoma"/>
              </a:rPr>
              <a:t>. Спочатку монетний двір США випускав монети з чистого золота номіналом $ 2.50, $ 10 і $ 15. Припинили карбування дорогоцінних монет в 1933 році, з приходом Великої Депресії.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>
                <a:solidFill>
                  <a:srgbClr val="5A5A5A"/>
                </a:solidFill>
                <a:latin typeface="Tahoma"/>
              </a:rPr>
              <a:t>37. Команда з американського футболу «49</a:t>
            </a:r>
            <a:r>
              <a:rPr lang="en-US" dirty="0" err="1" smtClean="0">
                <a:solidFill>
                  <a:srgbClr val="5A5A5A"/>
                </a:solidFill>
                <a:latin typeface="Tahoma"/>
              </a:rPr>
              <a:t>ers</a:t>
            </a:r>
            <a:r>
              <a:rPr lang="en-US" dirty="0" smtClean="0">
                <a:solidFill>
                  <a:srgbClr val="5A5A5A"/>
                </a:solidFill>
                <a:latin typeface="Tahoma"/>
              </a:rPr>
              <a:t>» </a:t>
            </a:r>
            <a:r>
              <a:rPr lang="uk-UA" dirty="0" smtClean="0">
                <a:solidFill>
                  <a:srgbClr val="5A5A5A"/>
                </a:solidFill>
                <a:latin typeface="Tahoma"/>
              </a:rPr>
              <a:t>була названа по імені золотошукачів, які прибули в 1849 році, в період «золотої лихоманки», в Північну Каліфорнію.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>
                <a:solidFill>
                  <a:srgbClr val="5A5A5A"/>
                </a:solidFill>
                <a:latin typeface="Tahoma"/>
              </a:rPr>
              <a:t>38. Золото і міді - перші метали, виявлені людьми (перша знахідка, ймовірно, сталася 5000 років до н.е.).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>
                <a:solidFill>
                  <a:srgbClr val="5A5A5A"/>
                </a:solidFill>
                <a:latin typeface="Tahoma"/>
              </a:rPr>
              <a:t>39. Вартість золота є визначальною для більшості багатьох світових валют. Після Другої світової війни США запустили </a:t>
            </a:r>
            <a:r>
              <a:rPr lang="uk-UA" dirty="0" err="1" smtClean="0">
                <a:solidFill>
                  <a:srgbClr val="5A5A5A"/>
                </a:solidFill>
                <a:latin typeface="Tahoma"/>
              </a:rPr>
              <a:t>Бреттон-Вудської</a:t>
            </a:r>
            <a:r>
              <a:rPr lang="uk-UA" dirty="0" smtClean="0">
                <a:solidFill>
                  <a:srgbClr val="5A5A5A"/>
                </a:solidFill>
                <a:latin typeface="Tahoma"/>
              </a:rPr>
              <a:t> систему, в рамках якої вартість одного американського долара складала 1,35 </a:t>
            </a:r>
            <a:r>
              <a:rPr lang="uk-UA" dirty="0" err="1" smtClean="0">
                <a:solidFill>
                  <a:srgbClr val="5A5A5A"/>
                </a:solidFill>
                <a:latin typeface="Tahoma"/>
              </a:rPr>
              <a:t>тройської</a:t>
            </a:r>
            <a:r>
              <a:rPr lang="uk-UA" dirty="0" smtClean="0">
                <a:solidFill>
                  <a:srgbClr val="5A5A5A"/>
                </a:solidFill>
                <a:latin typeface="Tahoma"/>
              </a:rPr>
              <a:t> унції золота (1 унція = 888,671 мг). Система була офіційно закрита в 1971 році, коли запасів золота стало недостатньо для покриття вартість паперових грошей, що перебувають в обороті.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>
                <a:solidFill>
                  <a:srgbClr val="5A5A5A"/>
                </a:solidFill>
                <a:latin typeface="Tahoma"/>
              </a:rPr>
              <a:t>40. Найбільші запаси золота знаходяться в сховищі Федерального резервного банку Нью-Йорка - тут знаходиться більше 500 000 золотих злитків (25% світових запасів). У банку знаходиться більше золота, ніж у </a:t>
            </a:r>
            <a:r>
              <a:rPr lang="uk-UA" dirty="0" err="1" smtClean="0">
                <a:solidFill>
                  <a:srgbClr val="5A5A5A"/>
                </a:solidFill>
                <a:latin typeface="Tahoma"/>
              </a:rPr>
              <a:t>форті</a:t>
            </a:r>
            <a:r>
              <a:rPr lang="uk-UA" dirty="0" smtClean="0">
                <a:solidFill>
                  <a:srgbClr val="5A5A5A"/>
                </a:solidFill>
                <a:latin typeface="Tahoma"/>
              </a:rPr>
              <a:t> </a:t>
            </a:r>
            <a:r>
              <a:rPr lang="uk-UA" dirty="0" err="1" smtClean="0">
                <a:solidFill>
                  <a:srgbClr val="5A5A5A"/>
                </a:solidFill>
                <a:latin typeface="Tahoma"/>
              </a:rPr>
              <a:t>Нокс</a:t>
            </a:r>
            <a:r>
              <a:rPr lang="uk-UA" dirty="0" smtClean="0">
                <a:solidFill>
                  <a:srgbClr val="5A5A5A"/>
                </a:solidFill>
                <a:latin typeface="Tahoma"/>
              </a:rPr>
              <a:t> (</a:t>
            </a:r>
            <a:r>
              <a:rPr lang="en-US" dirty="0" smtClean="0">
                <a:solidFill>
                  <a:srgbClr val="5A5A5A"/>
                </a:solidFill>
                <a:latin typeface="Tahoma"/>
              </a:rPr>
              <a:t>Fort Knox), </a:t>
            </a:r>
            <a:r>
              <a:rPr lang="uk-UA" dirty="0" smtClean="0">
                <a:solidFill>
                  <a:srgbClr val="5A5A5A"/>
                </a:solidFill>
                <a:latin typeface="Tahoma"/>
              </a:rPr>
              <a:t>велика частина скарбів належить іноземним урядам.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>
                <a:solidFill>
                  <a:srgbClr val="5A5A5A"/>
                </a:solidFill>
                <a:latin typeface="Tahoma"/>
              </a:rPr>
              <a:t>41. Термін «</a:t>
            </a:r>
            <a:r>
              <a:rPr lang="uk-UA" dirty="0" err="1" smtClean="0">
                <a:solidFill>
                  <a:srgbClr val="5A5A5A"/>
                </a:solidFill>
                <a:latin typeface="Tahoma"/>
              </a:rPr>
              <a:t>тройська</a:t>
            </a:r>
            <a:r>
              <a:rPr lang="uk-UA" dirty="0" smtClean="0">
                <a:solidFill>
                  <a:srgbClr val="5A5A5A"/>
                </a:solidFill>
                <a:latin typeface="Tahoma"/>
              </a:rPr>
              <a:t> унція» золота стався від назви французького міста </a:t>
            </a:r>
            <a:r>
              <a:rPr lang="uk-UA" dirty="0" err="1" smtClean="0">
                <a:solidFill>
                  <a:srgbClr val="5A5A5A"/>
                </a:solidFill>
                <a:latin typeface="Tahoma"/>
              </a:rPr>
              <a:t>Труа</a:t>
            </a:r>
            <a:r>
              <a:rPr lang="uk-UA" dirty="0" smtClean="0">
                <a:solidFill>
                  <a:srgbClr val="5A5A5A"/>
                </a:solidFill>
                <a:latin typeface="Tahoma"/>
              </a:rPr>
              <a:t>, в якому була створена перша в світі система ваг для дорогоцінних металів і каменів. Одна </a:t>
            </a:r>
            <a:r>
              <a:rPr lang="uk-UA" dirty="0" err="1" smtClean="0">
                <a:solidFill>
                  <a:srgbClr val="5A5A5A"/>
                </a:solidFill>
                <a:latin typeface="Tahoma"/>
              </a:rPr>
              <a:t>тройська</a:t>
            </a:r>
            <a:r>
              <a:rPr lang="uk-UA" dirty="0" smtClean="0">
                <a:solidFill>
                  <a:srgbClr val="5A5A5A"/>
                </a:solidFill>
                <a:latin typeface="Tahoma"/>
              </a:rPr>
              <a:t> унція дорівнює вазі 480 зерен (одне зернятко важить рівно 64,79892 мг).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>
                <a:solidFill>
                  <a:srgbClr val="5A5A5A"/>
                </a:solidFill>
                <a:latin typeface="Tahoma"/>
              </a:rPr>
              <a:t>42. Золотий стандарт був скасований, і на його місце прийшов стандарт валютний, прийнятий урядом більшості країн - </a:t>
            </a:r>
            <a:r>
              <a:rPr lang="en-US" dirty="0" smtClean="0">
                <a:solidFill>
                  <a:srgbClr val="5A5A5A"/>
                </a:solidFill>
                <a:latin typeface="Tahoma"/>
              </a:rPr>
              <a:t>fiat, </a:t>
            </a:r>
            <a:r>
              <a:rPr lang="uk-UA" dirty="0" smtClean="0">
                <a:solidFill>
                  <a:srgbClr val="5A5A5A"/>
                </a:solidFill>
                <a:latin typeface="Tahoma"/>
              </a:rPr>
              <a:t>або декретні гроші. Президенти США Томас Джефферсон і Ендрю Джексон рішуче виступали проти даного декрету, так як були згодні з думкою більшості економістів, переконаних, що </a:t>
            </a:r>
            <a:r>
              <a:rPr lang="en-US" dirty="0" smtClean="0">
                <a:solidFill>
                  <a:srgbClr val="5A5A5A"/>
                </a:solidFill>
                <a:latin typeface="Tahoma"/>
              </a:rPr>
              <a:t>fiat </a:t>
            </a:r>
            <a:r>
              <a:rPr lang="uk-UA" dirty="0" smtClean="0">
                <a:solidFill>
                  <a:srgbClr val="5A5A5A"/>
                </a:solidFill>
                <a:latin typeface="Tahoma"/>
              </a:rPr>
              <a:t>збільшує циклічність спадів і підйомів рівня інфляції.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>
                <a:solidFill>
                  <a:srgbClr val="5A5A5A"/>
                </a:solidFill>
                <a:latin typeface="Tahoma"/>
              </a:rPr>
              <a:t>43. Глибина шахт </a:t>
            </a:r>
            <a:r>
              <a:rPr lang="uk-UA" dirty="0" err="1" smtClean="0">
                <a:solidFill>
                  <a:srgbClr val="5A5A5A"/>
                </a:solidFill>
                <a:latin typeface="Tahoma"/>
              </a:rPr>
              <a:t>південно-африканських</a:t>
            </a:r>
            <a:r>
              <a:rPr lang="uk-UA" dirty="0" smtClean="0">
                <a:solidFill>
                  <a:srgbClr val="5A5A5A"/>
                </a:solidFill>
                <a:latin typeface="Tahoma"/>
              </a:rPr>
              <a:t> шахт, в яких ведеться видобуток золота, досягає 3,6 км, а температура повітря там - 54 градусів за Цельсієм. Для виробництва однієї унції золота потрібно 38 людино-годин роботи, 140 літрів води, наявність хімічних речовин (кислот, ціаніду, свинцю, бури, вапна), електрики в кількості, досить для постачання житлового будинку в протягом 10 днів. Для вилікування з надр Африки річного обсягу золота, що добувається на материку (близько 500 тонн), потрібно підняти на поверхню землі і пересіяти більше 700 мільйонів тонн </a:t>
            </a:r>
            <a:r>
              <a:rPr lang="uk-UA" dirty="0" err="1" smtClean="0">
                <a:solidFill>
                  <a:srgbClr val="5A5A5A"/>
                </a:solidFill>
                <a:latin typeface="Tahoma"/>
              </a:rPr>
              <a:t>грунту</a:t>
            </a:r>
            <a:r>
              <a:rPr lang="uk-UA" dirty="0" smtClean="0">
                <a:solidFill>
                  <a:srgbClr val="5A5A5A"/>
                </a:solidFill>
                <a:latin typeface="Tahoma"/>
              </a:rPr>
              <a:t>.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>
                <a:solidFill>
                  <a:srgbClr val="5A5A5A"/>
                </a:solidFill>
                <a:latin typeface="Tahoma"/>
              </a:rPr>
              <a:t>44. Протягом всієї історії золотодобування із землі було вилучено близько 142 000 тонн золота. Якщо прийняти вартість золота рівною 1000 доларів за унцію, сумарна вартість металу складе приблизно 4,5 трильйона доларів. В одних лише Сполучених Штатах, в обороті і на депозитах знаходиться близько 7,6 трильйона доларів, тому повернення до золотого стандарту неможливо. Хоча більшість фахівців впевнені, що повернення до використання золотих монет нереально, є </a:t>
            </a:r>
            <a:r>
              <a:rPr lang="uk-UA" dirty="0" err="1" smtClean="0">
                <a:solidFill>
                  <a:srgbClr val="5A5A5A"/>
                </a:solidFill>
                <a:latin typeface="Tahoma"/>
              </a:rPr>
              <a:t>лібертаріанців</a:t>
            </a:r>
            <a:r>
              <a:rPr lang="uk-UA" dirty="0" smtClean="0">
                <a:solidFill>
                  <a:srgbClr val="5A5A5A"/>
                </a:solidFill>
                <a:latin typeface="Tahoma"/>
              </a:rPr>
              <a:t> і </a:t>
            </a:r>
            <a:r>
              <a:rPr lang="uk-UA" dirty="0" err="1" smtClean="0">
                <a:solidFill>
                  <a:srgbClr val="5A5A5A"/>
                </a:solidFill>
                <a:latin typeface="Tahoma"/>
              </a:rPr>
              <a:t>об'ектівісти</a:t>
            </a:r>
            <a:r>
              <a:rPr lang="uk-UA" dirty="0" smtClean="0">
                <a:solidFill>
                  <a:srgbClr val="5A5A5A"/>
                </a:solidFill>
                <a:latin typeface="Tahoma"/>
              </a:rPr>
              <a:t> впевнені, що введення в силу золотого стандарту могло б послабити інфляційні ризики і обмежити вплив уряду.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>
                <a:solidFill>
                  <a:srgbClr val="5A5A5A"/>
                </a:solidFill>
                <a:latin typeface="Tahoma"/>
              </a:rPr>
              <a:t>45. Перший офіційно зареєстрований золотий самородок був здобутий в Сполучених Штатах Америки, в </a:t>
            </a:r>
            <a:r>
              <a:rPr lang="uk-UA" dirty="0" err="1" smtClean="0">
                <a:solidFill>
                  <a:srgbClr val="5A5A5A"/>
                </a:solidFill>
                <a:latin typeface="Tahoma"/>
              </a:rPr>
              <a:t>Кабаррю</a:t>
            </a:r>
            <a:r>
              <a:rPr lang="uk-UA" dirty="0" smtClean="0">
                <a:solidFill>
                  <a:srgbClr val="5A5A5A"/>
                </a:solidFill>
                <a:latin typeface="Tahoma"/>
              </a:rPr>
              <a:t> штату Північна Кароліна. Вага його складала 17 фунтів (7,7 кг). Саме Північна Кароліна стала місцем зародження «золотої лихоманки». Після того, як тут виявили другий самородок в 1803 році.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>
                <a:solidFill>
                  <a:srgbClr val="5A5A5A"/>
                </a:solidFill>
                <a:latin typeface="Tahoma"/>
              </a:rPr>
              <a:t>46. У 1848 році під час будівництва лісопилки для Джорджа </a:t>
            </a:r>
            <a:r>
              <a:rPr lang="uk-UA" dirty="0" err="1" smtClean="0">
                <a:solidFill>
                  <a:srgbClr val="5A5A5A"/>
                </a:solidFill>
                <a:latin typeface="Tahoma"/>
              </a:rPr>
              <a:t>Саттера</a:t>
            </a:r>
            <a:r>
              <a:rPr lang="uk-UA" dirty="0" smtClean="0">
                <a:solidFill>
                  <a:srgbClr val="5A5A5A"/>
                </a:solidFill>
                <a:latin typeface="Tahoma"/>
              </a:rPr>
              <a:t> поблизу Сакраменто Джон Маршал виявив у землі пластівці золота. Це відкриття викликало «золоту лихоманку» в американському Заході, і призвело до його активного заселення.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>
                <a:solidFill>
                  <a:srgbClr val="5A5A5A"/>
                </a:solidFill>
                <a:latin typeface="Tahoma"/>
              </a:rPr>
              <a:t>47. У 1933 році Франклін Рузвельт підписав виконавчий наказ 6102, що забороняє накопичення золота американськими громадянами. Ослухатися каралися штрафом у розмірі 10 000 доларів або 10-ма роками тюремного ув'язнення. Під дію даного указу не потрапили ювеліри, дантисти, електрики та інші «промислові» працівники.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>
                <a:solidFill>
                  <a:srgbClr val="5A5A5A"/>
                </a:solidFill>
                <a:latin typeface="Tahoma"/>
              </a:rPr>
              <a:t>48. Крихітні крупинки золота використовуються корпорацією </a:t>
            </a:r>
            <a:r>
              <a:rPr lang="en-US" dirty="0" err="1" smtClean="0">
                <a:solidFill>
                  <a:srgbClr val="5A5A5A"/>
                </a:solidFill>
                <a:latin typeface="Tahoma"/>
              </a:rPr>
              <a:t>Amersham</a:t>
            </a:r>
            <a:r>
              <a:rPr lang="en-US" dirty="0" smtClean="0">
                <a:solidFill>
                  <a:srgbClr val="5A5A5A"/>
                </a:solidFill>
                <a:latin typeface="Tahoma"/>
              </a:rPr>
              <a:t> </a:t>
            </a:r>
            <a:r>
              <a:rPr lang="uk-UA" dirty="0" smtClean="0">
                <a:solidFill>
                  <a:srgbClr val="5A5A5A"/>
                </a:solidFill>
                <a:latin typeface="Tahoma"/>
              </a:rPr>
              <a:t>штату Іллінойс для визначення функцій специфічних білків і лікування різних захворювань.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>
                <a:solidFill>
                  <a:srgbClr val="5A5A5A"/>
                </a:solidFill>
                <a:latin typeface="Tahoma"/>
              </a:rPr>
              <a:t>49. Чистота золота визначається в каратах. Термін «карат» походить від насіння ріжкового дерева, які використовуються в країнах Близького Сходу для зважування. Карати - бобові плоди, кожен стручок ріжкового дерева важить 1/5 г (200 мг).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>
                <a:solidFill>
                  <a:srgbClr val="5A5A5A"/>
                </a:solidFill>
                <a:latin typeface="Tahoma"/>
              </a:rPr>
              <a:t>50. Вага золота в каратах може становити 10, 12, 14, 18, 22 або 24. Чим більше цей показник, тим вище якість золота. «Чисте золото» вважається з мінімальною вагою в 10 карат. «Найчистіше золото» - 24 карата, однак і в ньому міститься невелика кількість міді. Чисте золото настільки м'яке і пластичне, що його можна формувати вручну.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b="1" dirty="0" smtClean="0">
                <a:solidFill>
                  <a:srgbClr val="000000"/>
                </a:solidFill>
              </a:rPr>
              <a:t>Кольоро́ві мета́ли</a:t>
            </a:r>
            <a:r>
              <a:rPr lang="vi-VN" dirty="0" smtClean="0">
                <a:solidFill>
                  <a:srgbClr val="000000"/>
                </a:solidFill>
              </a:rPr>
              <a:t> — це промислова назва всіх </a:t>
            </a:r>
            <a:r>
              <a:rPr lang="vi-VN" dirty="0" smtClean="0">
                <a:solidFill>
                  <a:srgbClr val="0B0080"/>
                </a:solidFill>
                <a:hlinkClick r:id="rId2" tooltip="Метал"/>
              </a:rPr>
              <a:t>металів</a:t>
            </a:r>
            <a:r>
              <a:rPr lang="vi-VN" dirty="0" smtClean="0">
                <a:solidFill>
                  <a:srgbClr val="000000"/>
                </a:solidFill>
              </a:rPr>
              <a:t>, крім </a:t>
            </a:r>
            <a:r>
              <a:rPr lang="vi-VN" dirty="0" smtClean="0">
                <a:solidFill>
                  <a:srgbClr val="0B0080"/>
                </a:solidFill>
                <a:hlinkClick r:id="rId3" tooltip="Залізо"/>
              </a:rPr>
              <a:t>заліза</a:t>
            </a:r>
            <a:r>
              <a:rPr lang="vi-VN" dirty="0" smtClean="0">
                <a:solidFill>
                  <a:srgbClr val="000000"/>
                </a:solidFill>
              </a:rPr>
              <a:t>. Властивості кольорових металів визначаються особливістю їхньої </a:t>
            </a:r>
            <a:r>
              <a:rPr lang="vi-VN" dirty="0" smtClean="0">
                <a:solidFill>
                  <a:srgbClr val="0B0080"/>
                </a:solidFill>
                <a:hlinkClick r:id="rId4" tooltip="Атом"/>
              </a:rPr>
              <a:t>атомної</a:t>
            </a:r>
            <a:r>
              <a:rPr lang="vi-VN" dirty="0" smtClean="0">
                <a:solidFill>
                  <a:srgbClr val="000000"/>
                </a:solidFill>
              </a:rPr>
              <a:t> будови. Установлена чітко виражена </a:t>
            </a:r>
            <a:r>
              <a:rPr lang="vi-VN" dirty="0" smtClean="0">
                <a:solidFill>
                  <a:srgbClr val="0B0080"/>
                </a:solidFill>
                <a:hlinkClick r:id="rId5" tooltip="Періодична система"/>
              </a:rPr>
              <a:t>періодична залежність</a:t>
            </a:r>
            <a:r>
              <a:rPr lang="vi-VN" dirty="0" smtClean="0">
                <a:solidFill>
                  <a:srgbClr val="000000"/>
                </a:solidFill>
              </a:rPr>
              <a:t> багатьох властивостей елементів від їхнього </a:t>
            </a:r>
            <a:r>
              <a:rPr lang="vi-VN" dirty="0" smtClean="0">
                <a:solidFill>
                  <a:srgbClr val="0B0080"/>
                </a:solidFill>
                <a:hlinkClick r:id="rId6" tooltip="Атомний номер"/>
              </a:rPr>
              <a:t>атомного номера</a:t>
            </a:r>
            <a:r>
              <a:rPr lang="vi-VN" dirty="0" smtClean="0">
                <a:solidFill>
                  <a:srgbClr val="000000"/>
                </a:solidFill>
              </a:rPr>
              <a:t>.</a:t>
            </a:r>
            <a:endParaRPr lang="uk-U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000000"/>
                </a:solidFill>
                <a:latin typeface="Arial"/>
              </a:rPr>
              <a:t>Легкі та важкі метали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 smtClean="0">
                <a:solidFill>
                  <a:srgbClr val="000000"/>
                </a:solidFill>
                <a:latin typeface="Arial"/>
              </a:rPr>
              <a:t>Кольорові метали і сплави умовно підрозділяють на легкі і важкі. До легких відносяться метали, у яких густина не перевищує 5 г/</a:t>
            </a:r>
            <a:r>
              <a:rPr lang="uk-UA" dirty="0" err="1" smtClean="0">
                <a:solidFill>
                  <a:srgbClr val="000000"/>
                </a:solidFill>
                <a:latin typeface="Arial"/>
              </a:rPr>
              <a:t>см³</a:t>
            </a:r>
            <a:r>
              <a:rPr lang="uk-UA" dirty="0" smtClean="0">
                <a:solidFill>
                  <a:srgbClr val="000000"/>
                </a:solidFill>
                <a:latin typeface="Arial"/>
              </a:rPr>
              <a:t>: </a:t>
            </a:r>
            <a:r>
              <a:rPr lang="uk-UA" dirty="0" smtClean="0">
                <a:solidFill>
                  <a:srgbClr val="0B0080"/>
                </a:solidFill>
                <a:latin typeface="Arial"/>
                <a:hlinkClick r:id="rId2" tooltip="Магній"/>
              </a:rPr>
              <a:t>магній</a:t>
            </a:r>
            <a:r>
              <a:rPr lang="uk-UA" dirty="0" smtClean="0">
                <a:solidFill>
                  <a:srgbClr val="000000"/>
                </a:solidFill>
                <a:latin typeface="Arial"/>
              </a:rPr>
              <a:t>, </a:t>
            </a:r>
            <a:r>
              <a:rPr lang="uk-UA" dirty="0" smtClean="0">
                <a:solidFill>
                  <a:srgbClr val="0B0080"/>
                </a:solidFill>
                <a:latin typeface="Arial"/>
                <a:hlinkClick r:id="rId3" tooltip="Берилій"/>
              </a:rPr>
              <a:t>берилій</a:t>
            </a:r>
            <a:r>
              <a:rPr lang="uk-UA" dirty="0" smtClean="0">
                <a:solidFill>
                  <a:srgbClr val="000000"/>
                </a:solidFill>
                <a:latin typeface="Arial"/>
              </a:rPr>
              <a:t>, </a:t>
            </a:r>
            <a:r>
              <a:rPr lang="uk-UA" dirty="0" smtClean="0">
                <a:solidFill>
                  <a:srgbClr val="0B0080"/>
                </a:solidFill>
                <a:latin typeface="Arial"/>
                <a:hlinkClick r:id="rId4" tooltip="Алюміній"/>
              </a:rPr>
              <a:t>алюміній</a:t>
            </a:r>
            <a:r>
              <a:rPr lang="uk-UA" dirty="0" smtClean="0">
                <a:solidFill>
                  <a:srgbClr val="000000"/>
                </a:solidFill>
                <a:latin typeface="Arial"/>
              </a:rPr>
              <a:t>, </a:t>
            </a:r>
            <a:r>
              <a:rPr lang="uk-UA" dirty="0" smtClean="0">
                <a:solidFill>
                  <a:srgbClr val="0B0080"/>
                </a:solidFill>
                <a:latin typeface="Arial"/>
                <a:hlinkClick r:id="rId5" tooltip="Титан (хімічний елемент)"/>
              </a:rPr>
              <a:t>титан</a:t>
            </a:r>
            <a:r>
              <a:rPr lang="uk-UA" dirty="0" smtClean="0">
                <a:solidFill>
                  <a:srgbClr val="000000"/>
                </a:solidFill>
                <a:latin typeface="Arial"/>
              </a:rPr>
              <a:t> і ін. (найлегший метал — </a:t>
            </a:r>
            <a:r>
              <a:rPr lang="uk-UA" dirty="0" smtClean="0">
                <a:solidFill>
                  <a:srgbClr val="FAA700"/>
                </a:solidFill>
                <a:latin typeface="Arial"/>
                <a:hlinkClick r:id="rId6" tooltip="Літій"/>
              </a:rPr>
              <a:t>літій</a:t>
            </a:r>
            <a:r>
              <a:rPr lang="uk-UA" dirty="0" smtClean="0">
                <a:solidFill>
                  <a:srgbClr val="000000"/>
                </a:solidFill>
                <a:latin typeface="Arial"/>
              </a:rPr>
              <a:t> — 0,536 г/</a:t>
            </a:r>
            <a:r>
              <a:rPr lang="uk-UA" dirty="0" err="1" smtClean="0">
                <a:solidFill>
                  <a:srgbClr val="000000"/>
                </a:solidFill>
                <a:latin typeface="Arial"/>
              </a:rPr>
              <a:t>см³</a:t>
            </a:r>
            <a:r>
              <a:rPr lang="uk-UA" dirty="0" smtClean="0">
                <a:solidFill>
                  <a:srgbClr val="000000"/>
                </a:solidFill>
                <a:latin typeface="Arial"/>
              </a:rPr>
              <a:t>). До важких відносять метали, у яких щільність перевищує 5 г/</a:t>
            </a:r>
            <a:r>
              <a:rPr lang="uk-UA" dirty="0" err="1" smtClean="0">
                <a:solidFill>
                  <a:srgbClr val="000000"/>
                </a:solidFill>
                <a:latin typeface="Arial"/>
              </a:rPr>
              <a:t>см³</a:t>
            </a:r>
            <a:r>
              <a:rPr lang="uk-UA" dirty="0" smtClean="0">
                <a:solidFill>
                  <a:srgbClr val="000000"/>
                </a:solidFill>
                <a:latin typeface="Arial"/>
              </a:rPr>
              <a:t>. Найважчими елементами є </a:t>
            </a:r>
            <a:r>
              <a:rPr lang="uk-UA" dirty="0" smtClean="0">
                <a:solidFill>
                  <a:srgbClr val="0B0080"/>
                </a:solidFill>
                <a:latin typeface="Arial"/>
                <a:hlinkClick r:id="rId7" tooltip="Осмій"/>
              </a:rPr>
              <a:t>осмій</a:t>
            </a:r>
            <a:r>
              <a:rPr lang="uk-UA" dirty="0" smtClean="0">
                <a:solidFill>
                  <a:srgbClr val="000000"/>
                </a:solidFill>
                <a:latin typeface="Arial"/>
              </a:rPr>
              <a:t> (22,48 г/</a:t>
            </a:r>
            <a:r>
              <a:rPr lang="uk-UA" dirty="0" err="1" smtClean="0">
                <a:solidFill>
                  <a:srgbClr val="000000"/>
                </a:solidFill>
                <a:latin typeface="Arial"/>
              </a:rPr>
              <a:t>см³</a:t>
            </a:r>
            <a:r>
              <a:rPr lang="uk-UA" dirty="0" smtClean="0">
                <a:solidFill>
                  <a:srgbClr val="000000"/>
                </a:solidFill>
                <a:latin typeface="Arial"/>
              </a:rPr>
              <a:t>), </a:t>
            </a:r>
            <a:r>
              <a:rPr lang="uk-UA" dirty="0" smtClean="0">
                <a:solidFill>
                  <a:srgbClr val="0B0080"/>
                </a:solidFill>
                <a:latin typeface="Arial"/>
                <a:hlinkClick r:id="rId8" tooltip="Іридій"/>
              </a:rPr>
              <a:t>іридій</a:t>
            </a:r>
            <a:r>
              <a:rPr lang="uk-UA" dirty="0" smtClean="0">
                <a:solidFill>
                  <a:srgbClr val="000000"/>
                </a:solidFill>
                <a:latin typeface="Arial"/>
              </a:rPr>
              <a:t> (22,46 г/</a:t>
            </a:r>
            <a:r>
              <a:rPr lang="uk-UA" dirty="0" err="1" smtClean="0">
                <a:solidFill>
                  <a:srgbClr val="000000"/>
                </a:solidFill>
                <a:latin typeface="Arial"/>
              </a:rPr>
              <a:t>см³</a:t>
            </a:r>
            <a:r>
              <a:rPr lang="uk-UA" dirty="0" smtClean="0">
                <a:solidFill>
                  <a:srgbClr val="000000"/>
                </a:solidFill>
                <a:latin typeface="Arial"/>
              </a:rPr>
              <a:t>),</a:t>
            </a:r>
            <a:r>
              <a:rPr lang="uk-UA" dirty="0" smtClean="0">
                <a:solidFill>
                  <a:srgbClr val="0B0080"/>
                </a:solidFill>
                <a:latin typeface="Arial"/>
                <a:hlinkClick r:id="rId9" tooltip="Золото"/>
              </a:rPr>
              <a:t>золото</a:t>
            </a:r>
            <a:r>
              <a:rPr lang="uk-UA" dirty="0" smtClean="0">
                <a:solidFill>
                  <a:srgbClr val="000000"/>
                </a:solidFill>
                <a:latin typeface="Arial"/>
              </a:rPr>
              <a:t> і </a:t>
            </a:r>
            <a:r>
              <a:rPr lang="uk-UA" dirty="0" smtClean="0">
                <a:solidFill>
                  <a:srgbClr val="0B0080"/>
                </a:solidFill>
                <a:latin typeface="Arial"/>
                <a:hlinkClick r:id="rId10" tooltip="Вольфрам"/>
              </a:rPr>
              <a:t>вольфрам</a:t>
            </a:r>
            <a:r>
              <a:rPr lang="uk-UA" dirty="0" smtClean="0">
                <a:solidFill>
                  <a:srgbClr val="000000"/>
                </a:solidFill>
                <a:latin typeface="Arial"/>
              </a:rPr>
              <a:t> (19,3 г/</a:t>
            </a:r>
            <a:r>
              <a:rPr lang="uk-UA" dirty="0" err="1" smtClean="0">
                <a:solidFill>
                  <a:srgbClr val="000000"/>
                </a:solidFill>
                <a:latin typeface="Arial"/>
              </a:rPr>
              <a:t>см³</a:t>
            </a:r>
            <a:r>
              <a:rPr lang="uk-UA" dirty="0" smtClean="0">
                <a:solidFill>
                  <a:srgbClr val="000000"/>
                </a:solidFill>
                <a:latin typeface="Arial"/>
              </a:rPr>
              <a:t>).</a:t>
            </a:r>
            <a:endParaRPr lang="uk-U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000000"/>
                </a:solidFill>
                <a:latin typeface="Arial"/>
              </a:rPr>
              <a:t>Класифікація за температурою плавлення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000000"/>
                </a:solidFill>
                <a:latin typeface="Arial"/>
              </a:rPr>
              <a:t>Кольорові метали підрозділяють також за </a:t>
            </a:r>
            <a:r>
              <a:rPr lang="uk-UA" dirty="0" smtClean="0">
                <a:solidFill>
                  <a:srgbClr val="0B0080"/>
                </a:solidFill>
                <a:latin typeface="Arial"/>
                <a:hlinkClick r:id="rId2" tooltip="Температура плавлення"/>
              </a:rPr>
              <a:t>температурою плавлення</a:t>
            </a:r>
            <a:r>
              <a:rPr lang="uk-UA" dirty="0" smtClean="0">
                <a:solidFill>
                  <a:srgbClr val="000000"/>
                </a:solidFill>
                <a:latin typeface="Arial"/>
              </a:rPr>
              <a:t>. Легкоплавкі мають </a:t>
            </a:r>
            <a:r>
              <a:rPr lang="uk-UA" dirty="0" err="1" smtClean="0">
                <a:solidFill>
                  <a:srgbClr val="000000"/>
                </a:solidFill>
                <a:latin typeface="Arial"/>
              </a:rPr>
              <a:t>Т</a:t>
            </a:r>
            <a:r>
              <a:rPr lang="uk-UA" baseline="-25000" dirty="0" err="1" smtClean="0">
                <a:solidFill>
                  <a:srgbClr val="000000"/>
                </a:solidFill>
                <a:latin typeface="Arial"/>
              </a:rPr>
              <a:t>пл.</a:t>
            </a:r>
            <a:r>
              <a:rPr lang="uk-UA" dirty="0" err="1" smtClean="0">
                <a:solidFill>
                  <a:srgbClr val="000000"/>
                </a:solidFill>
                <a:latin typeface="Arial"/>
              </a:rPr>
              <a:t>до</a:t>
            </a:r>
            <a:r>
              <a:rPr lang="uk-UA" dirty="0" smtClean="0">
                <a:solidFill>
                  <a:srgbClr val="000000"/>
                </a:solidFill>
                <a:latin typeface="Arial"/>
              </a:rPr>
              <a:t> 600 °</a:t>
            </a:r>
            <a:r>
              <a:rPr lang="en-US" dirty="0" smtClean="0">
                <a:solidFill>
                  <a:srgbClr val="000000"/>
                </a:solidFill>
                <a:latin typeface="Arial"/>
              </a:rPr>
              <a:t>C (</a:t>
            </a:r>
            <a:r>
              <a:rPr lang="uk-UA" dirty="0" smtClean="0">
                <a:solidFill>
                  <a:srgbClr val="0B0080"/>
                </a:solidFill>
                <a:latin typeface="Arial"/>
                <a:hlinkClick r:id="rId3" tooltip="Цинк"/>
              </a:rPr>
              <a:t>цинк</a:t>
            </a:r>
            <a:r>
              <a:rPr lang="uk-UA" dirty="0" smtClean="0">
                <a:solidFill>
                  <a:srgbClr val="000000"/>
                </a:solidFill>
                <a:latin typeface="Arial"/>
              </a:rPr>
              <a:t>, </a:t>
            </a:r>
            <a:r>
              <a:rPr lang="uk-UA" dirty="0" smtClean="0">
                <a:solidFill>
                  <a:srgbClr val="0B0080"/>
                </a:solidFill>
                <a:latin typeface="Arial"/>
                <a:hlinkClick r:id="rId4" tooltip="Свинець"/>
              </a:rPr>
              <a:t>свинець</a:t>
            </a:r>
            <a:r>
              <a:rPr lang="uk-UA" dirty="0" smtClean="0">
                <a:solidFill>
                  <a:srgbClr val="000000"/>
                </a:solidFill>
                <a:latin typeface="Arial"/>
              </a:rPr>
              <a:t>, </a:t>
            </a:r>
            <a:r>
              <a:rPr lang="uk-UA" dirty="0" smtClean="0">
                <a:solidFill>
                  <a:srgbClr val="0B0080"/>
                </a:solidFill>
                <a:latin typeface="Arial"/>
                <a:hlinkClick r:id="rId5" tooltip="Кадмій"/>
              </a:rPr>
              <a:t>кадмій</a:t>
            </a:r>
            <a:r>
              <a:rPr lang="uk-UA" dirty="0" smtClean="0">
                <a:solidFill>
                  <a:srgbClr val="000000"/>
                </a:solidFill>
                <a:latin typeface="Arial"/>
              </a:rPr>
              <a:t>, </a:t>
            </a:r>
            <a:r>
              <a:rPr lang="uk-UA" dirty="0" smtClean="0">
                <a:solidFill>
                  <a:srgbClr val="0B0080"/>
                </a:solidFill>
                <a:latin typeface="Arial"/>
                <a:hlinkClick r:id="rId6" tooltip="Вісмут"/>
              </a:rPr>
              <a:t>вісмут</a:t>
            </a:r>
            <a:r>
              <a:rPr lang="uk-UA" dirty="0" smtClean="0">
                <a:solidFill>
                  <a:srgbClr val="000000"/>
                </a:solidFill>
                <a:latin typeface="Arial"/>
              </a:rPr>
              <a:t>, </a:t>
            </a:r>
            <a:r>
              <a:rPr lang="uk-UA" dirty="0" smtClean="0">
                <a:solidFill>
                  <a:srgbClr val="0B0080"/>
                </a:solidFill>
                <a:latin typeface="Arial"/>
                <a:hlinkClick r:id="rId7" tooltip="Олово"/>
              </a:rPr>
              <a:t>олово</a:t>
            </a:r>
            <a:r>
              <a:rPr lang="uk-UA" dirty="0" smtClean="0">
                <a:solidFill>
                  <a:srgbClr val="000000"/>
                </a:solidFill>
                <a:latin typeface="Arial"/>
              </a:rPr>
              <a:t> й ін.). Середню </a:t>
            </a:r>
            <a:r>
              <a:rPr lang="uk-UA" dirty="0" err="1" smtClean="0">
                <a:solidFill>
                  <a:srgbClr val="000000"/>
                </a:solidFill>
                <a:latin typeface="Arial"/>
              </a:rPr>
              <a:t>Т</a:t>
            </a:r>
            <a:r>
              <a:rPr lang="uk-UA" baseline="-25000" dirty="0" err="1" smtClean="0">
                <a:solidFill>
                  <a:srgbClr val="000000"/>
                </a:solidFill>
                <a:latin typeface="Arial"/>
              </a:rPr>
              <a:t>пл</a:t>
            </a:r>
            <a:r>
              <a:rPr lang="uk-UA" baseline="-25000" dirty="0" smtClean="0">
                <a:solidFill>
                  <a:srgbClr val="000000"/>
                </a:solidFill>
                <a:latin typeface="Arial"/>
              </a:rPr>
              <a:t>.</a:t>
            </a:r>
            <a:r>
              <a:rPr lang="uk-UA" dirty="0" smtClean="0">
                <a:solidFill>
                  <a:srgbClr val="000000"/>
                </a:solidFill>
                <a:latin typeface="Arial"/>
              </a:rPr>
              <a:t> (600 — 1600 °</a:t>
            </a:r>
            <a:r>
              <a:rPr lang="en-US" dirty="0" smtClean="0">
                <a:solidFill>
                  <a:srgbClr val="000000"/>
                </a:solidFill>
                <a:latin typeface="Arial"/>
              </a:rPr>
              <a:t>C) </a:t>
            </a:r>
            <a:r>
              <a:rPr lang="uk-UA" dirty="0" err="1" smtClean="0">
                <a:solidFill>
                  <a:srgbClr val="000000"/>
                </a:solidFill>
                <a:latin typeface="Arial"/>
              </a:rPr>
              <a:t>має</a:t>
            </a:r>
            <a:r>
              <a:rPr lang="uk-UA" dirty="0" err="1" smtClean="0">
                <a:solidFill>
                  <a:srgbClr val="0B0080"/>
                </a:solidFill>
                <a:latin typeface="Arial"/>
                <a:hlinkClick r:id="rId8" tooltip="Мідь"/>
              </a:rPr>
              <a:t>мідь</a:t>
            </a:r>
            <a:r>
              <a:rPr lang="uk-UA" dirty="0" smtClean="0">
                <a:solidFill>
                  <a:srgbClr val="000000"/>
                </a:solidFill>
                <a:latin typeface="Arial"/>
              </a:rPr>
              <a:t>. Тугоплавкими вважаються метали, що плавляться при температурах вище 1 600 °</a:t>
            </a:r>
            <a:r>
              <a:rPr lang="en-US" dirty="0" smtClean="0">
                <a:solidFill>
                  <a:srgbClr val="000000"/>
                </a:solidFill>
                <a:latin typeface="Arial"/>
              </a:rPr>
              <a:t>C — </a:t>
            </a:r>
            <a:r>
              <a:rPr lang="uk-UA" dirty="0" smtClean="0">
                <a:solidFill>
                  <a:srgbClr val="0B0080"/>
                </a:solidFill>
                <a:latin typeface="Arial"/>
                <a:hlinkClick r:id="rId9" tooltip="Титан (хімічний елемент)"/>
              </a:rPr>
              <a:t>титан</a:t>
            </a:r>
            <a:r>
              <a:rPr lang="uk-UA" dirty="0" smtClean="0">
                <a:solidFill>
                  <a:srgbClr val="000000"/>
                </a:solidFill>
                <a:latin typeface="Arial"/>
              </a:rPr>
              <a:t>, </a:t>
            </a:r>
            <a:r>
              <a:rPr lang="uk-UA" dirty="0" smtClean="0">
                <a:solidFill>
                  <a:srgbClr val="0B0080"/>
                </a:solidFill>
                <a:latin typeface="Arial"/>
                <a:hlinkClick r:id="rId10" tooltip="Хром"/>
              </a:rPr>
              <a:t>хром</a:t>
            </a:r>
            <a:r>
              <a:rPr lang="uk-UA" dirty="0" smtClean="0">
                <a:solidFill>
                  <a:srgbClr val="000000"/>
                </a:solidFill>
                <a:latin typeface="Arial"/>
              </a:rPr>
              <a:t>, </a:t>
            </a:r>
            <a:r>
              <a:rPr lang="uk-UA" dirty="0" smtClean="0">
                <a:solidFill>
                  <a:srgbClr val="0B0080"/>
                </a:solidFill>
                <a:latin typeface="Arial"/>
                <a:hlinkClick r:id="rId11" tooltip="Ванадій"/>
              </a:rPr>
              <a:t>ванадій</a:t>
            </a:r>
            <a:r>
              <a:rPr lang="uk-UA" dirty="0" smtClean="0">
                <a:solidFill>
                  <a:srgbClr val="000000"/>
                </a:solidFill>
                <a:latin typeface="Arial"/>
              </a:rPr>
              <a:t>, </a:t>
            </a:r>
            <a:r>
              <a:rPr lang="uk-UA" dirty="0" smtClean="0">
                <a:solidFill>
                  <a:srgbClr val="0B0080"/>
                </a:solidFill>
                <a:latin typeface="Arial"/>
                <a:hlinkClick r:id="rId12" tooltip="Цирконій"/>
              </a:rPr>
              <a:t>цирконій</a:t>
            </a:r>
            <a:r>
              <a:rPr lang="uk-UA" dirty="0" smtClean="0">
                <a:solidFill>
                  <a:srgbClr val="000000"/>
                </a:solidFill>
                <a:latin typeface="Arial"/>
              </a:rPr>
              <a:t> і ін.</a:t>
            </a:r>
            <a:endParaRPr lang="uk-U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err="1" smtClean="0">
                <a:solidFill>
                  <a:srgbClr val="000000"/>
                </a:solidFill>
                <a:latin typeface="Arial"/>
              </a:rPr>
              <a:t>Міцнісні</a:t>
            </a:r>
            <a:r>
              <a:rPr lang="uk-UA" b="1" dirty="0" smtClean="0">
                <a:solidFill>
                  <a:srgbClr val="000000"/>
                </a:solidFill>
                <a:latin typeface="Arial"/>
              </a:rPr>
              <a:t> характеристики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uk-UA" dirty="0" smtClean="0">
                <a:solidFill>
                  <a:srgbClr val="000000"/>
                </a:solidFill>
                <a:latin typeface="Arial"/>
              </a:rPr>
              <a:t>Серед кольорових металів є маломіцні, з </a:t>
            </a:r>
            <a:r>
              <a:rPr lang="uk-UA" dirty="0" smtClean="0">
                <a:solidFill>
                  <a:srgbClr val="0B0080"/>
                </a:solidFill>
                <a:latin typeface="Arial"/>
                <a:hlinkClick r:id="rId2" tooltip="Межа міцності"/>
              </a:rPr>
              <a:t>межею міцності</a:t>
            </a:r>
            <a:r>
              <a:rPr lang="uk-UA" dirty="0" smtClean="0">
                <a:solidFill>
                  <a:srgbClr val="000000"/>
                </a:solidFill>
                <a:latin typeface="Arial"/>
              </a:rPr>
              <a:t> при </a:t>
            </a:r>
            <a:r>
              <a:rPr lang="uk-UA" dirty="0" smtClean="0">
                <a:solidFill>
                  <a:srgbClr val="0B0080"/>
                </a:solidFill>
                <a:latin typeface="Arial"/>
                <a:hlinkClick r:id="rId3" tooltip="Розтяг"/>
              </a:rPr>
              <a:t>розтягу</a:t>
            </a:r>
            <a:r>
              <a:rPr lang="uk-UA" dirty="0" smtClean="0">
                <a:solidFill>
                  <a:srgbClr val="000000"/>
                </a:solidFill>
                <a:latin typeface="Arial"/>
              </a:rPr>
              <a:t> </a:t>
            </a:r>
            <a:r>
              <a:rPr lang="el-GR" dirty="0" smtClean="0">
                <a:solidFill>
                  <a:srgbClr val="000000"/>
                </a:solidFill>
                <a:latin typeface="Arial"/>
              </a:rPr>
              <a:t>σ</a:t>
            </a:r>
            <a:r>
              <a:rPr lang="uk-UA" baseline="-25000" dirty="0" smtClean="0">
                <a:solidFill>
                  <a:srgbClr val="000000"/>
                </a:solidFill>
                <a:latin typeface="Arial"/>
              </a:rPr>
              <a:t>в</a:t>
            </a:r>
            <a:r>
              <a:rPr lang="uk-UA" dirty="0" smtClean="0">
                <a:solidFill>
                  <a:srgbClr val="000000"/>
                </a:solidFill>
                <a:latin typeface="Arial"/>
              </a:rPr>
              <a:t> &lt; 50 </a:t>
            </a:r>
            <a:r>
              <a:rPr lang="uk-UA" dirty="0" err="1" smtClean="0">
                <a:solidFill>
                  <a:srgbClr val="000000"/>
                </a:solidFill>
                <a:latin typeface="Arial"/>
              </a:rPr>
              <a:t>МПа</a:t>
            </a:r>
            <a:r>
              <a:rPr lang="uk-UA" dirty="0" smtClean="0">
                <a:solidFill>
                  <a:srgbClr val="000000"/>
                </a:solidFill>
                <a:latin typeface="Arial"/>
              </a:rPr>
              <a:t> (олово, свинець, </a:t>
            </a:r>
            <a:r>
              <a:rPr lang="uk-UA" dirty="0" err="1" smtClean="0">
                <a:solidFill>
                  <a:srgbClr val="000000"/>
                </a:solidFill>
                <a:latin typeface="Arial"/>
              </a:rPr>
              <a:t>бісмут</a:t>
            </a:r>
            <a:r>
              <a:rPr lang="uk-UA" dirty="0" smtClean="0">
                <a:solidFill>
                  <a:srgbClr val="000000"/>
                </a:solidFill>
                <a:latin typeface="Arial"/>
              </a:rPr>
              <a:t>, кадмій). Практично всі метали, що є основою сучасних </a:t>
            </a:r>
            <a:r>
              <a:rPr lang="uk-UA" dirty="0" smtClean="0">
                <a:solidFill>
                  <a:srgbClr val="A55858"/>
                </a:solidFill>
                <a:latin typeface="Arial"/>
                <a:hlinkClick r:id="rId4" tooltip="Конструкційні сплави (ще не написана)"/>
              </a:rPr>
              <a:t>конструкційних сплавів</a:t>
            </a:r>
            <a:r>
              <a:rPr lang="uk-UA" dirty="0" smtClean="0">
                <a:solidFill>
                  <a:srgbClr val="000000"/>
                </a:solidFill>
                <a:latin typeface="Arial"/>
              </a:rPr>
              <a:t> (</a:t>
            </a:r>
            <a:r>
              <a:rPr lang="uk-UA" dirty="0" smtClean="0">
                <a:solidFill>
                  <a:srgbClr val="0B0080"/>
                </a:solidFill>
                <a:latin typeface="Arial"/>
                <a:hlinkClick r:id="rId5" tooltip="Алюміній"/>
              </a:rPr>
              <a:t>алюміній</a:t>
            </a:r>
            <a:r>
              <a:rPr lang="uk-UA" dirty="0" smtClean="0">
                <a:solidFill>
                  <a:srgbClr val="000000"/>
                </a:solidFill>
                <a:latin typeface="Arial"/>
              </a:rPr>
              <a:t>, </a:t>
            </a:r>
            <a:r>
              <a:rPr lang="uk-UA" dirty="0" smtClean="0">
                <a:solidFill>
                  <a:srgbClr val="0B0080"/>
                </a:solidFill>
                <a:latin typeface="Arial"/>
                <a:hlinkClick r:id="rId6" tooltip="Магній"/>
              </a:rPr>
              <a:t>магній</a:t>
            </a:r>
            <a:r>
              <a:rPr lang="uk-UA" dirty="0" smtClean="0">
                <a:solidFill>
                  <a:srgbClr val="000000"/>
                </a:solidFill>
                <a:latin typeface="Arial"/>
              </a:rPr>
              <a:t>, </a:t>
            </a:r>
            <a:r>
              <a:rPr lang="uk-UA" dirty="0" smtClean="0">
                <a:solidFill>
                  <a:srgbClr val="0B0080"/>
                </a:solidFill>
                <a:latin typeface="Arial"/>
                <a:hlinkClick r:id="rId7" tooltip="Мідь"/>
              </a:rPr>
              <a:t>мідь</a:t>
            </a:r>
            <a:r>
              <a:rPr lang="uk-UA" dirty="0" smtClean="0">
                <a:solidFill>
                  <a:srgbClr val="000000"/>
                </a:solidFill>
                <a:latin typeface="Arial"/>
              </a:rPr>
              <a:t>, цинк, </a:t>
            </a:r>
            <a:r>
              <a:rPr lang="uk-UA" dirty="0" smtClean="0">
                <a:solidFill>
                  <a:srgbClr val="0B0080"/>
                </a:solidFill>
                <a:latin typeface="Arial"/>
                <a:hlinkClick r:id="rId8" tooltip="Нікель"/>
              </a:rPr>
              <a:t>нікель</a:t>
            </a:r>
            <a:r>
              <a:rPr lang="uk-UA" dirty="0" smtClean="0">
                <a:solidFill>
                  <a:srgbClr val="000000"/>
                </a:solidFill>
                <a:latin typeface="Arial"/>
              </a:rPr>
              <a:t> і інші) мають </a:t>
            </a:r>
            <a:r>
              <a:rPr lang="el-GR" dirty="0" smtClean="0">
                <a:solidFill>
                  <a:srgbClr val="000000"/>
                </a:solidFill>
                <a:latin typeface="Arial"/>
              </a:rPr>
              <a:t>σ</a:t>
            </a:r>
            <a:r>
              <a:rPr lang="uk-UA" baseline="-25000" dirty="0" smtClean="0">
                <a:solidFill>
                  <a:srgbClr val="000000"/>
                </a:solidFill>
                <a:latin typeface="Arial"/>
              </a:rPr>
              <a:t>в</a:t>
            </a:r>
            <a:r>
              <a:rPr lang="uk-UA" dirty="0" smtClean="0">
                <a:solidFill>
                  <a:srgbClr val="000000"/>
                </a:solidFill>
                <a:latin typeface="Arial"/>
              </a:rPr>
              <a:t> до 500 </a:t>
            </a:r>
            <a:r>
              <a:rPr lang="uk-UA" dirty="0" err="1" smtClean="0">
                <a:solidFill>
                  <a:srgbClr val="000000"/>
                </a:solidFill>
                <a:latin typeface="Arial"/>
              </a:rPr>
              <a:t>МПа</a:t>
            </a:r>
            <a:r>
              <a:rPr lang="uk-UA" dirty="0" smtClean="0">
                <a:solidFill>
                  <a:srgbClr val="000000"/>
                </a:solidFill>
                <a:latin typeface="Arial"/>
              </a:rPr>
              <a:t>.</a:t>
            </a:r>
          </a:p>
          <a:p>
            <a:r>
              <a:rPr lang="uk-UA" dirty="0" smtClean="0">
                <a:solidFill>
                  <a:srgbClr val="000000"/>
                </a:solidFill>
                <a:latin typeface="Arial"/>
              </a:rPr>
              <a:t>За пластичності кольорові метали підрозділяють на пластичні з відносним подовженням, </a:t>
            </a:r>
            <a:r>
              <a:rPr lang="el-GR" dirty="0" smtClean="0">
                <a:solidFill>
                  <a:srgbClr val="000000"/>
                </a:solidFill>
                <a:latin typeface="Arial"/>
              </a:rPr>
              <a:t>δ, </a:t>
            </a:r>
            <a:r>
              <a:rPr lang="uk-UA" dirty="0" smtClean="0">
                <a:solidFill>
                  <a:srgbClr val="000000"/>
                </a:solidFill>
                <a:latin typeface="Arial"/>
              </a:rPr>
              <a:t>більше 3 — 5 % і крихкі. Більше кольорових металів є </a:t>
            </a:r>
            <a:r>
              <a:rPr lang="uk-UA" dirty="0" smtClean="0">
                <a:solidFill>
                  <a:srgbClr val="0B0080"/>
                </a:solidFill>
                <a:latin typeface="Arial"/>
                <a:hlinkClick r:id="rId9" tooltip="Пластичність"/>
              </a:rPr>
              <a:t>пластичними</a:t>
            </a:r>
            <a:r>
              <a:rPr lang="uk-UA" dirty="0" smtClean="0">
                <a:solidFill>
                  <a:srgbClr val="000000"/>
                </a:solidFill>
                <a:latin typeface="Arial"/>
              </a:rPr>
              <a:t>. До крихких металів відносяться </a:t>
            </a:r>
            <a:r>
              <a:rPr lang="uk-UA" dirty="0" err="1" smtClean="0">
                <a:solidFill>
                  <a:srgbClr val="0B0080"/>
                </a:solidFill>
                <a:latin typeface="Arial"/>
                <a:hlinkClick r:id="rId10" tooltip="Бісмут"/>
              </a:rPr>
              <a:t>бісмут</a:t>
            </a:r>
            <a:r>
              <a:rPr lang="uk-UA" dirty="0" smtClean="0">
                <a:solidFill>
                  <a:srgbClr val="000000"/>
                </a:solidFill>
                <a:latin typeface="Arial"/>
              </a:rPr>
              <a:t>, </a:t>
            </a:r>
            <a:r>
              <a:rPr lang="uk-UA" dirty="0" err="1" smtClean="0">
                <a:solidFill>
                  <a:srgbClr val="0B0080"/>
                </a:solidFill>
                <a:latin typeface="Arial"/>
                <a:hlinkClick r:id="rId11" tooltip="Стибій"/>
              </a:rPr>
              <a:t>стибій</a:t>
            </a:r>
            <a:r>
              <a:rPr lang="uk-UA" dirty="0" smtClean="0">
                <a:solidFill>
                  <a:srgbClr val="000000"/>
                </a:solidFill>
                <a:latin typeface="Arial"/>
              </a:rPr>
              <a:t>, </a:t>
            </a:r>
            <a:r>
              <a:rPr lang="uk-UA" dirty="0" smtClean="0">
                <a:solidFill>
                  <a:srgbClr val="0B0080"/>
                </a:solidFill>
                <a:latin typeface="Arial"/>
                <a:hlinkClick r:id="rId12" tooltip="Марганець"/>
              </a:rPr>
              <a:t>марганець</a:t>
            </a:r>
            <a:r>
              <a:rPr lang="uk-UA" dirty="0" smtClean="0">
                <a:solidFill>
                  <a:srgbClr val="000000"/>
                </a:solidFill>
                <a:latin typeface="Arial"/>
              </a:rPr>
              <a:t>. Пластичність металів сильно залежить від концентрації в них природних домішок. Чим чистіше метал, тим він більш </a:t>
            </a:r>
            <a:r>
              <a:rPr lang="uk-UA" dirty="0" err="1" smtClean="0">
                <a:solidFill>
                  <a:srgbClr val="000000"/>
                </a:solidFill>
                <a:latin typeface="Arial"/>
              </a:rPr>
              <a:t>пластичий</a:t>
            </a:r>
            <a:r>
              <a:rPr lang="uk-UA" dirty="0" smtClean="0">
                <a:solidFill>
                  <a:srgbClr val="000000"/>
                </a:solidFill>
                <a:latin typeface="Arial"/>
              </a:rPr>
              <a:t>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000000"/>
                </a:solidFill>
                <a:latin typeface="Arial"/>
              </a:rPr>
              <a:t>Електропровідність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000000"/>
                </a:solidFill>
                <a:latin typeface="Arial"/>
              </a:rPr>
              <a:t>Більшість кольорових металів мають високу </a:t>
            </a:r>
            <a:r>
              <a:rPr lang="uk-UA" dirty="0" smtClean="0">
                <a:solidFill>
                  <a:srgbClr val="0B0080"/>
                </a:solidFill>
                <a:latin typeface="Arial"/>
                <a:hlinkClick r:id="rId2" tooltip="Електропровідність"/>
              </a:rPr>
              <a:t>електропровідність</a:t>
            </a:r>
            <a:r>
              <a:rPr lang="uk-UA" dirty="0" smtClean="0">
                <a:solidFill>
                  <a:srgbClr val="000000"/>
                </a:solidFill>
                <a:latin typeface="Arial"/>
              </a:rPr>
              <a:t> (срібло, мідь, золото, алюміній).</a:t>
            </a:r>
            <a:endParaRPr lang="uk-U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err="1" smtClean="0">
                <a:solidFill>
                  <a:srgbClr val="000000"/>
                </a:solidFill>
                <a:latin typeface="Arial"/>
              </a:rPr>
              <a:t>Корозійностійкість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>
                <a:solidFill>
                  <a:srgbClr val="000000"/>
                </a:solidFill>
                <a:latin typeface="Arial"/>
              </a:rPr>
              <a:t>Корозійностійкими</a:t>
            </a:r>
            <a:r>
              <a:rPr lang="ru-RU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Arial"/>
              </a:rPr>
              <a:t>є</a:t>
            </a:r>
            <a:r>
              <a:rPr lang="ru-RU" dirty="0" smtClean="0">
                <a:solidFill>
                  <a:srgbClr val="000000"/>
                </a:solidFill>
                <a:latin typeface="Arial"/>
              </a:rPr>
              <a:t> </a:t>
            </a:r>
            <a:r>
              <a:rPr lang="ru-RU" dirty="0" smtClean="0">
                <a:solidFill>
                  <a:srgbClr val="0B0080"/>
                </a:solidFill>
                <a:latin typeface="Arial"/>
                <a:hlinkClick r:id="rId2" tooltip="Золото"/>
              </a:rPr>
              <a:t>золото</a:t>
            </a:r>
            <a:r>
              <a:rPr lang="ru-RU" dirty="0" smtClean="0">
                <a:solidFill>
                  <a:srgbClr val="000000"/>
                </a:solidFill>
                <a:latin typeface="Arial"/>
              </a:rPr>
              <a:t>, </a:t>
            </a:r>
            <a:r>
              <a:rPr lang="ru-RU" dirty="0" smtClean="0">
                <a:solidFill>
                  <a:srgbClr val="0B0080"/>
                </a:solidFill>
                <a:latin typeface="Arial"/>
                <a:hlinkClick r:id="rId3" tooltip="Хром"/>
              </a:rPr>
              <a:t>хром</a:t>
            </a:r>
            <a:r>
              <a:rPr lang="ru-RU" dirty="0" smtClean="0">
                <a:solidFill>
                  <a:srgbClr val="000000"/>
                </a:solidFill>
                <a:latin typeface="Arial"/>
              </a:rPr>
              <a:t>, </a:t>
            </a:r>
            <a:r>
              <a:rPr lang="ru-RU" dirty="0" err="1" smtClean="0">
                <a:solidFill>
                  <a:srgbClr val="0B0080"/>
                </a:solidFill>
                <a:latin typeface="Arial"/>
                <a:hlinkClick r:id="rId4" tooltip="Ніобій"/>
              </a:rPr>
              <a:t>ніобій</a:t>
            </a:r>
            <a:r>
              <a:rPr lang="ru-RU" dirty="0" smtClean="0">
                <a:solidFill>
                  <a:srgbClr val="000000"/>
                </a:solidFill>
                <a:latin typeface="Arial"/>
              </a:rPr>
              <a:t>, </a:t>
            </a:r>
            <a:r>
              <a:rPr lang="ru-RU" dirty="0" smtClean="0">
                <a:solidFill>
                  <a:srgbClr val="0B0080"/>
                </a:solidFill>
                <a:latin typeface="Arial"/>
                <a:hlinkClick r:id="rId5" tooltip="Тантал (хімічний елемент)"/>
              </a:rPr>
              <a:t>тантал</a:t>
            </a:r>
            <a:r>
              <a:rPr lang="ru-RU" dirty="0" smtClean="0">
                <a:solidFill>
                  <a:srgbClr val="000000"/>
                </a:solidFill>
                <a:latin typeface="Arial"/>
              </a:rPr>
              <a:t>, </a:t>
            </a:r>
            <a:r>
              <a:rPr lang="ru-RU" dirty="0" err="1" smtClean="0">
                <a:solidFill>
                  <a:srgbClr val="0B0080"/>
                </a:solidFill>
                <a:latin typeface="Arial"/>
                <a:hlinkClick r:id="rId6" tooltip="Свинець"/>
              </a:rPr>
              <a:t>свинець</a:t>
            </a:r>
            <a:r>
              <a:rPr lang="ru-RU" dirty="0" smtClean="0">
                <a:solidFill>
                  <a:srgbClr val="000000"/>
                </a:solidFill>
                <a:latin typeface="Arial"/>
              </a:rPr>
              <a:t>. </a:t>
            </a:r>
            <a:r>
              <a:rPr lang="ru-RU" dirty="0" err="1" smtClean="0">
                <a:solidFill>
                  <a:srgbClr val="000000"/>
                </a:solidFill>
                <a:latin typeface="Arial"/>
              </a:rPr>
              <a:t>Кольорові</a:t>
            </a:r>
            <a:r>
              <a:rPr lang="ru-RU" dirty="0" smtClean="0">
                <a:solidFill>
                  <a:srgbClr val="000000"/>
                </a:solidFill>
                <a:latin typeface="Arial"/>
              </a:rPr>
              <a:t> метали </a:t>
            </a:r>
            <a:r>
              <a:rPr lang="ru-RU" dirty="0" err="1" smtClean="0">
                <a:solidFill>
                  <a:srgbClr val="000000"/>
                </a:solidFill>
                <a:latin typeface="Arial"/>
              </a:rPr>
              <a:t>є</a:t>
            </a:r>
            <a:r>
              <a:rPr lang="ru-RU" dirty="0" smtClean="0">
                <a:solidFill>
                  <a:srgbClr val="000000"/>
                </a:solidFill>
                <a:latin typeface="Arial"/>
              </a:rPr>
              <a:t> дорогими.</a:t>
            </a:r>
            <a:endParaRPr lang="uk-UA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0000"/>
                </a:solidFill>
                <a:latin typeface="Arial"/>
              </a:rPr>
              <a:t>Часто </a:t>
            </a:r>
            <a:r>
              <a:rPr lang="ru-RU" dirty="0" err="1" smtClean="0">
                <a:solidFill>
                  <a:srgbClr val="000000"/>
                </a:solidFill>
                <a:latin typeface="Arial"/>
              </a:rPr>
              <a:t>з</a:t>
            </a:r>
            <a:r>
              <a:rPr lang="ru-RU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Arial"/>
              </a:rPr>
              <a:t>кольорових</a:t>
            </a:r>
            <a:r>
              <a:rPr lang="ru-RU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Arial"/>
              </a:rPr>
              <a:t>металів</a:t>
            </a:r>
            <a:r>
              <a:rPr lang="ru-RU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Arial"/>
              </a:rPr>
              <a:t>умовно</a:t>
            </a:r>
            <a:r>
              <a:rPr lang="ru-RU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Arial"/>
              </a:rPr>
              <a:t>виділяють</a:t>
            </a:r>
            <a:r>
              <a:rPr lang="ru-RU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Arial"/>
              </a:rPr>
              <a:t>такі</a:t>
            </a:r>
            <a:r>
              <a:rPr lang="ru-RU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Arial"/>
              </a:rPr>
              <a:t>групи</a:t>
            </a:r>
            <a:r>
              <a:rPr lang="ru-RU" dirty="0" smtClean="0">
                <a:solidFill>
                  <a:srgbClr val="000000"/>
                </a:solidFill>
                <a:latin typeface="Arial"/>
              </a:rPr>
              <a:t>: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r>
              <a:rPr lang="ru-RU" sz="2400" i="1" dirty="0" err="1" smtClean="0">
                <a:solidFill>
                  <a:srgbClr val="000000"/>
                </a:solidFill>
                <a:latin typeface="Arial"/>
              </a:rPr>
              <a:t>легкі</a:t>
            </a:r>
            <a:r>
              <a:rPr lang="ru-RU" sz="2400" i="1" dirty="0" smtClean="0">
                <a:solidFill>
                  <a:srgbClr val="000000"/>
                </a:solidFill>
                <a:latin typeface="Arial"/>
              </a:rPr>
              <a:t> метали</a:t>
            </a:r>
            <a:r>
              <a:rPr lang="ru-RU" sz="2400" dirty="0" smtClean="0">
                <a:solidFill>
                  <a:srgbClr val="000000"/>
                </a:solidFill>
                <a:latin typeface="Arial"/>
              </a:rPr>
              <a:t>: </a:t>
            </a:r>
            <a:r>
              <a:rPr lang="ru-RU" sz="2400" dirty="0" err="1" smtClean="0">
                <a:solidFill>
                  <a:srgbClr val="0B0080"/>
                </a:solidFill>
                <a:latin typeface="Arial"/>
                <a:hlinkClick r:id="rId2" tooltip="Алюміній"/>
              </a:rPr>
              <a:t>алюміній</a:t>
            </a:r>
            <a:r>
              <a:rPr lang="ru-RU" sz="2400" dirty="0" smtClean="0">
                <a:solidFill>
                  <a:srgbClr val="000000"/>
                </a:solidFill>
                <a:latin typeface="Arial"/>
              </a:rPr>
              <a:t>, </a:t>
            </a:r>
            <a:r>
              <a:rPr lang="ru-RU" sz="2400" dirty="0" smtClean="0">
                <a:solidFill>
                  <a:srgbClr val="0B0080"/>
                </a:solidFill>
                <a:latin typeface="Arial"/>
                <a:hlinkClick r:id="rId3" tooltip="Титан (хімічний елемент)"/>
              </a:rPr>
              <a:t>титан</a:t>
            </a:r>
            <a:r>
              <a:rPr lang="ru-RU" sz="2400" dirty="0" smtClean="0">
                <a:solidFill>
                  <a:srgbClr val="000000"/>
                </a:solidFill>
                <a:latin typeface="Arial"/>
              </a:rPr>
              <a:t> </a:t>
            </a:r>
            <a:r>
              <a:rPr lang="ru-RU" sz="2400" dirty="0" err="1" smtClean="0">
                <a:solidFill>
                  <a:srgbClr val="000000"/>
                </a:solidFill>
                <a:latin typeface="Arial"/>
              </a:rPr>
              <a:t>і</a:t>
            </a:r>
            <a:r>
              <a:rPr lang="ru-RU" sz="2400" dirty="0" smtClean="0">
                <a:solidFill>
                  <a:srgbClr val="000000"/>
                </a:solidFill>
                <a:latin typeface="Arial"/>
              </a:rPr>
              <a:t> </a:t>
            </a:r>
            <a:r>
              <a:rPr lang="ru-RU" sz="2400" dirty="0" err="1" smtClean="0">
                <a:solidFill>
                  <a:srgbClr val="0B0080"/>
                </a:solidFill>
                <a:latin typeface="Arial"/>
                <a:hlinkClick r:id="rId4" tooltip="Магній"/>
              </a:rPr>
              <a:t>магній</a:t>
            </a:r>
            <a:r>
              <a:rPr lang="ru-RU" sz="2400" dirty="0" smtClean="0">
                <a:solidFill>
                  <a:srgbClr val="000000"/>
                </a:solidFill>
                <a:latin typeface="Arial"/>
              </a:rPr>
              <a:t>;</a:t>
            </a:r>
          </a:p>
          <a:p>
            <a:r>
              <a:rPr lang="ru-RU" sz="2400" i="1" dirty="0" err="1" smtClean="0">
                <a:solidFill>
                  <a:srgbClr val="000000"/>
                </a:solidFill>
                <a:latin typeface="Arial"/>
              </a:rPr>
              <a:t>важкі</a:t>
            </a:r>
            <a:r>
              <a:rPr lang="ru-RU" sz="2400" i="1" dirty="0" smtClean="0">
                <a:solidFill>
                  <a:srgbClr val="000000"/>
                </a:solidFill>
                <a:latin typeface="Arial"/>
              </a:rPr>
              <a:t> метали</a:t>
            </a:r>
            <a:r>
              <a:rPr lang="ru-RU" sz="2400" dirty="0" smtClean="0">
                <a:solidFill>
                  <a:srgbClr val="000000"/>
                </a:solidFill>
                <a:latin typeface="Arial"/>
              </a:rPr>
              <a:t>: </a:t>
            </a:r>
            <a:r>
              <a:rPr lang="ru-RU" sz="2400" dirty="0" err="1" smtClean="0">
                <a:solidFill>
                  <a:srgbClr val="0B0080"/>
                </a:solidFill>
                <a:latin typeface="Arial"/>
                <a:hlinkClick r:id="rId5" tooltip="Мідь"/>
              </a:rPr>
              <a:t>мідь</a:t>
            </a:r>
            <a:r>
              <a:rPr lang="ru-RU" sz="2400" dirty="0" smtClean="0">
                <a:solidFill>
                  <a:srgbClr val="000000"/>
                </a:solidFill>
                <a:latin typeface="Arial"/>
              </a:rPr>
              <a:t>, </a:t>
            </a:r>
            <a:r>
              <a:rPr lang="ru-RU" sz="2400" dirty="0" smtClean="0">
                <a:solidFill>
                  <a:srgbClr val="0B0080"/>
                </a:solidFill>
                <a:latin typeface="Arial"/>
                <a:hlinkClick r:id="rId6" tooltip="Цинк"/>
              </a:rPr>
              <a:t>цинк</a:t>
            </a:r>
            <a:r>
              <a:rPr lang="ru-RU" sz="2400" dirty="0" smtClean="0">
                <a:solidFill>
                  <a:srgbClr val="000000"/>
                </a:solidFill>
                <a:latin typeface="Arial"/>
              </a:rPr>
              <a:t>, </a:t>
            </a:r>
            <a:r>
              <a:rPr lang="ru-RU" sz="2400" dirty="0" err="1" smtClean="0">
                <a:solidFill>
                  <a:srgbClr val="0B0080"/>
                </a:solidFill>
                <a:latin typeface="Arial"/>
                <a:hlinkClick r:id="rId7" tooltip="Нікель"/>
              </a:rPr>
              <a:t>нікель</a:t>
            </a:r>
            <a:r>
              <a:rPr lang="ru-RU" sz="2400" dirty="0" smtClean="0">
                <a:solidFill>
                  <a:srgbClr val="000000"/>
                </a:solidFill>
                <a:latin typeface="Arial"/>
              </a:rPr>
              <a:t>, </a:t>
            </a:r>
            <a:r>
              <a:rPr lang="ru-RU" sz="2400" dirty="0" smtClean="0">
                <a:solidFill>
                  <a:srgbClr val="0B0080"/>
                </a:solidFill>
                <a:latin typeface="Arial"/>
                <a:hlinkClick r:id="rId8" tooltip="Олово"/>
              </a:rPr>
              <a:t>олово</a:t>
            </a:r>
            <a:r>
              <a:rPr lang="ru-RU" sz="2400" dirty="0" smtClean="0">
                <a:solidFill>
                  <a:srgbClr val="000000"/>
                </a:solidFill>
                <a:latin typeface="Arial"/>
              </a:rPr>
              <a:t> </a:t>
            </a:r>
            <a:r>
              <a:rPr lang="ru-RU" sz="2400" dirty="0" err="1" smtClean="0">
                <a:solidFill>
                  <a:srgbClr val="000000"/>
                </a:solidFill>
                <a:latin typeface="Arial"/>
              </a:rPr>
              <a:t>і</a:t>
            </a:r>
            <a:r>
              <a:rPr lang="ru-RU" sz="2400" dirty="0" smtClean="0">
                <a:solidFill>
                  <a:srgbClr val="000000"/>
                </a:solidFill>
                <a:latin typeface="Arial"/>
              </a:rPr>
              <a:t> </a:t>
            </a:r>
            <a:r>
              <a:rPr lang="ru-RU" sz="2400" dirty="0" err="1" smtClean="0">
                <a:solidFill>
                  <a:srgbClr val="0B0080"/>
                </a:solidFill>
                <a:latin typeface="Arial"/>
                <a:hlinkClick r:id="rId9" tooltip="Свинець"/>
              </a:rPr>
              <a:t>свинець</a:t>
            </a:r>
            <a:r>
              <a:rPr lang="ru-RU" sz="2400" dirty="0" smtClean="0">
                <a:solidFill>
                  <a:srgbClr val="000000"/>
                </a:solidFill>
                <a:latin typeface="Arial"/>
              </a:rPr>
              <a:t>, </a:t>
            </a:r>
            <a:r>
              <a:rPr lang="ru-RU" sz="2400" dirty="0" err="1" smtClean="0">
                <a:solidFill>
                  <a:srgbClr val="000000"/>
                </a:solidFill>
                <a:latin typeface="Arial"/>
              </a:rPr>
              <a:t>застосовуються</a:t>
            </a:r>
            <a:r>
              <a:rPr lang="ru-RU" sz="2400" dirty="0" smtClean="0">
                <a:solidFill>
                  <a:srgbClr val="000000"/>
                </a:solidFill>
                <a:latin typeface="Arial"/>
              </a:rPr>
              <a:t> в </a:t>
            </a:r>
            <a:r>
              <a:rPr lang="ru-RU" sz="2400" dirty="0" err="1" smtClean="0">
                <a:solidFill>
                  <a:srgbClr val="000000"/>
                </a:solidFill>
                <a:latin typeface="Arial"/>
              </a:rPr>
              <a:t>машинобудуванні</a:t>
            </a:r>
            <a:r>
              <a:rPr lang="ru-RU" sz="2400" dirty="0" smtClean="0">
                <a:solidFill>
                  <a:srgbClr val="000000"/>
                </a:solidFill>
                <a:latin typeface="Arial"/>
              </a:rPr>
              <a:t>;</a:t>
            </a:r>
          </a:p>
          <a:p>
            <a:r>
              <a:rPr lang="ru-RU" sz="2400" i="1" dirty="0" err="1" smtClean="0">
                <a:solidFill>
                  <a:srgbClr val="000000"/>
                </a:solidFill>
                <a:latin typeface="Arial"/>
              </a:rPr>
              <a:t>дорогоцінні</a:t>
            </a:r>
            <a:r>
              <a:rPr lang="ru-RU" sz="2400" i="1" dirty="0" smtClean="0">
                <a:solidFill>
                  <a:srgbClr val="000000"/>
                </a:solidFill>
                <a:latin typeface="Arial"/>
              </a:rPr>
              <a:t> метали</a:t>
            </a:r>
            <a:r>
              <a:rPr lang="ru-RU" sz="2400" dirty="0" smtClean="0">
                <a:solidFill>
                  <a:srgbClr val="000000"/>
                </a:solidFill>
                <a:latin typeface="Arial"/>
              </a:rPr>
              <a:t>: </a:t>
            </a:r>
            <a:r>
              <a:rPr lang="ru-RU" sz="2400" dirty="0" smtClean="0">
                <a:solidFill>
                  <a:srgbClr val="0B0080"/>
                </a:solidFill>
                <a:latin typeface="Arial"/>
                <a:hlinkClick r:id="rId10" tooltip="Золото"/>
              </a:rPr>
              <a:t>золото</a:t>
            </a:r>
            <a:r>
              <a:rPr lang="ru-RU" sz="2400" dirty="0" smtClean="0">
                <a:solidFill>
                  <a:srgbClr val="000000"/>
                </a:solidFill>
                <a:latin typeface="Arial"/>
              </a:rPr>
              <a:t>, </a:t>
            </a:r>
            <a:r>
              <a:rPr lang="ru-RU" sz="2400" dirty="0" err="1" smtClean="0">
                <a:solidFill>
                  <a:srgbClr val="0B0080"/>
                </a:solidFill>
                <a:latin typeface="Arial"/>
                <a:hlinkClick r:id="rId11" tooltip="Срібло"/>
              </a:rPr>
              <a:t>срібло</a:t>
            </a:r>
            <a:r>
              <a:rPr lang="ru-RU" sz="2400" dirty="0" smtClean="0">
                <a:solidFill>
                  <a:srgbClr val="000000"/>
                </a:solidFill>
                <a:latin typeface="Arial"/>
              </a:rPr>
              <a:t> </a:t>
            </a:r>
            <a:r>
              <a:rPr lang="ru-RU" sz="2400" dirty="0" err="1" smtClean="0">
                <a:solidFill>
                  <a:srgbClr val="000000"/>
                </a:solidFill>
                <a:latin typeface="Arial"/>
              </a:rPr>
              <a:t>і</a:t>
            </a:r>
            <a:r>
              <a:rPr lang="ru-RU" sz="2400" dirty="0" smtClean="0">
                <a:solidFill>
                  <a:srgbClr val="000000"/>
                </a:solidFill>
                <a:latin typeface="Arial"/>
              </a:rPr>
              <a:t> </a:t>
            </a:r>
            <a:r>
              <a:rPr lang="ru-RU" sz="2400" dirty="0" smtClean="0">
                <a:solidFill>
                  <a:srgbClr val="0B0080"/>
                </a:solidFill>
                <a:latin typeface="Arial"/>
                <a:hlinkClick r:id="rId12" tooltip="Платина"/>
              </a:rPr>
              <a:t>платина</a:t>
            </a:r>
            <a:r>
              <a:rPr lang="ru-RU" sz="2400" dirty="0" smtClean="0">
                <a:solidFill>
                  <a:srgbClr val="000000"/>
                </a:solidFill>
                <a:latin typeface="Arial"/>
              </a:rPr>
              <a:t>, </a:t>
            </a:r>
            <a:r>
              <a:rPr lang="ru-RU" sz="2400" dirty="0" err="1" smtClean="0">
                <a:solidFill>
                  <a:srgbClr val="000000"/>
                </a:solidFill>
                <a:latin typeface="Arial"/>
              </a:rPr>
              <a:t>використовуються</a:t>
            </a:r>
            <a:r>
              <a:rPr lang="ru-RU" sz="240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Arial"/>
              </a:rPr>
              <a:t>переважно</a:t>
            </a:r>
            <a:r>
              <a:rPr lang="ru-RU" sz="2400" dirty="0" smtClean="0">
                <a:solidFill>
                  <a:srgbClr val="000000"/>
                </a:solidFill>
                <a:latin typeface="Arial"/>
              </a:rPr>
              <a:t> в </a:t>
            </a:r>
            <a:r>
              <a:rPr lang="ru-RU" sz="2400" dirty="0" err="1" smtClean="0">
                <a:solidFill>
                  <a:srgbClr val="000000"/>
                </a:solidFill>
                <a:latin typeface="Arial"/>
              </a:rPr>
              <a:t>ювелірній</a:t>
            </a:r>
            <a:r>
              <a:rPr lang="ru-RU" sz="240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Arial"/>
              </a:rPr>
              <a:t>промисловості</a:t>
            </a:r>
            <a:r>
              <a:rPr lang="ru-RU" sz="2400" dirty="0" smtClean="0">
                <a:solidFill>
                  <a:srgbClr val="000000"/>
                </a:solidFill>
                <a:latin typeface="Arial"/>
              </a:rPr>
              <a:t>;</a:t>
            </a:r>
          </a:p>
          <a:p>
            <a:pPr>
              <a:buFont typeface="Arial"/>
              <a:buChar char="•"/>
            </a:pPr>
            <a:r>
              <a:rPr lang="ru-RU" sz="2400" i="1" dirty="0" err="1" smtClean="0">
                <a:solidFill>
                  <a:srgbClr val="000000"/>
                </a:solidFill>
                <a:latin typeface="Arial"/>
              </a:rPr>
              <a:t>лужні</a:t>
            </a:r>
            <a:r>
              <a:rPr lang="ru-RU" sz="2400" i="1" dirty="0" smtClean="0">
                <a:solidFill>
                  <a:srgbClr val="000000"/>
                </a:solidFill>
                <a:latin typeface="Arial"/>
              </a:rPr>
              <a:t> метали</a:t>
            </a:r>
            <a:r>
              <a:rPr lang="ru-RU" sz="2400" dirty="0" smtClean="0">
                <a:solidFill>
                  <a:srgbClr val="000000"/>
                </a:solidFill>
                <a:latin typeface="Arial"/>
              </a:rPr>
              <a:t>: </a:t>
            </a:r>
            <a:r>
              <a:rPr lang="ru-RU" sz="2400" dirty="0" err="1" smtClean="0">
                <a:solidFill>
                  <a:srgbClr val="0B0080"/>
                </a:solidFill>
                <a:latin typeface="Arial"/>
                <a:hlinkClick r:id="rId13" tooltip="Калій"/>
              </a:rPr>
              <a:t>калій</a:t>
            </a:r>
            <a:r>
              <a:rPr lang="ru-RU" sz="2400" dirty="0" smtClean="0">
                <a:solidFill>
                  <a:srgbClr val="000000"/>
                </a:solidFill>
                <a:latin typeface="Arial"/>
              </a:rPr>
              <a:t>, </a:t>
            </a:r>
            <a:r>
              <a:rPr lang="ru-RU" sz="2400" dirty="0" err="1" smtClean="0">
                <a:solidFill>
                  <a:srgbClr val="0B0080"/>
                </a:solidFill>
                <a:latin typeface="Arial"/>
                <a:hlinkClick r:id="rId14" tooltip="Натрій"/>
              </a:rPr>
              <a:t>натрій</a:t>
            </a:r>
            <a:r>
              <a:rPr lang="ru-RU" sz="2400" dirty="0" smtClean="0">
                <a:solidFill>
                  <a:srgbClr val="000000"/>
                </a:solidFill>
                <a:latin typeface="Arial"/>
              </a:rPr>
              <a:t> </a:t>
            </a:r>
            <a:r>
              <a:rPr lang="ru-RU" sz="2400" dirty="0" err="1" smtClean="0">
                <a:solidFill>
                  <a:srgbClr val="000000"/>
                </a:solidFill>
                <a:latin typeface="Arial"/>
              </a:rPr>
              <a:t>і</a:t>
            </a:r>
            <a:r>
              <a:rPr lang="ru-RU" sz="2400" dirty="0" smtClean="0">
                <a:solidFill>
                  <a:srgbClr val="000000"/>
                </a:solidFill>
                <a:latin typeface="Arial"/>
              </a:rPr>
              <a:t> </a:t>
            </a:r>
            <a:r>
              <a:rPr lang="ru-RU" sz="2400" u="sng" dirty="0" err="1" smtClean="0">
                <a:solidFill>
                  <a:srgbClr val="FAA700"/>
                </a:solidFill>
                <a:latin typeface="Arial"/>
                <a:hlinkClick r:id="rId15" tooltip="Літій"/>
              </a:rPr>
              <a:t>літій</a:t>
            </a:r>
            <a:endParaRPr lang="ru-RU" sz="2400" u="sng" dirty="0" smtClean="0">
              <a:solidFill>
                <a:srgbClr val="FAA700"/>
              </a:solidFill>
              <a:latin typeface="Arial"/>
            </a:endParaRPr>
          </a:p>
          <a:p>
            <a:pPr>
              <a:buFont typeface="Arial"/>
              <a:buChar char="•"/>
            </a:pPr>
            <a:r>
              <a:rPr lang="ru-RU" sz="2400" i="1" dirty="0" err="1" smtClean="0">
                <a:solidFill>
                  <a:srgbClr val="000000"/>
                </a:solidFill>
                <a:latin typeface="Arial"/>
              </a:rPr>
              <a:t>лужноземельні</a:t>
            </a:r>
            <a:r>
              <a:rPr lang="ru-RU" sz="2400" i="1" dirty="0" smtClean="0">
                <a:solidFill>
                  <a:srgbClr val="000000"/>
                </a:solidFill>
                <a:latin typeface="Arial"/>
              </a:rPr>
              <a:t> метали</a:t>
            </a:r>
            <a:r>
              <a:rPr lang="ru-RU" sz="2400" dirty="0" smtClean="0">
                <a:solidFill>
                  <a:srgbClr val="000000"/>
                </a:solidFill>
                <a:latin typeface="Arial"/>
              </a:rPr>
              <a:t>: </a:t>
            </a:r>
            <a:r>
              <a:rPr lang="ru-RU" sz="2400" dirty="0" err="1" smtClean="0">
                <a:solidFill>
                  <a:srgbClr val="0B0080"/>
                </a:solidFill>
                <a:latin typeface="Arial"/>
                <a:hlinkClick r:id="rId16" tooltip="Кальцій"/>
              </a:rPr>
              <a:t>кальцій</a:t>
            </a:r>
            <a:r>
              <a:rPr lang="ru-RU" sz="2400" dirty="0" smtClean="0">
                <a:solidFill>
                  <a:srgbClr val="000000"/>
                </a:solidFill>
                <a:latin typeface="Arial"/>
              </a:rPr>
              <a:t>, </a:t>
            </a:r>
            <a:r>
              <a:rPr lang="ru-RU" sz="2400" dirty="0" err="1" smtClean="0">
                <a:solidFill>
                  <a:srgbClr val="0B0080"/>
                </a:solidFill>
                <a:latin typeface="Arial"/>
                <a:hlinkClick r:id="rId17" tooltip="Барій"/>
              </a:rPr>
              <a:t>барій</a:t>
            </a:r>
            <a:r>
              <a:rPr lang="ru-RU" sz="2400" dirty="0" smtClean="0">
                <a:solidFill>
                  <a:srgbClr val="000000"/>
                </a:solidFill>
                <a:latin typeface="Arial"/>
              </a:rPr>
              <a:t> </a:t>
            </a:r>
            <a:r>
              <a:rPr lang="ru-RU" sz="2400" dirty="0" err="1" smtClean="0">
                <a:solidFill>
                  <a:srgbClr val="000000"/>
                </a:solidFill>
                <a:latin typeface="Arial"/>
              </a:rPr>
              <a:t>і</a:t>
            </a:r>
            <a:r>
              <a:rPr lang="ru-RU" sz="2400" dirty="0" smtClean="0">
                <a:solidFill>
                  <a:srgbClr val="000000"/>
                </a:solidFill>
                <a:latin typeface="Arial"/>
              </a:rPr>
              <a:t> </a:t>
            </a:r>
            <a:r>
              <a:rPr lang="ru-RU" sz="2400" dirty="0" err="1" smtClean="0">
                <a:solidFill>
                  <a:srgbClr val="0B0080"/>
                </a:solidFill>
                <a:latin typeface="Arial"/>
                <a:hlinkClick r:id="rId18" tooltip="Стронцій"/>
              </a:rPr>
              <a:t>стронцій</a:t>
            </a:r>
            <a:r>
              <a:rPr lang="ru-RU" sz="2400" dirty="0" smtClean="0">
                <a:solidFill>
                  <a:srgbClr val="000000"/>
                </a:solidFill>
                <a:latin typeface="Arial"/>
              </a:rPr>
              <a:t>, </a:t>
            </a:r>
            <a:r>
              <a:rPr lang="ru-RU" sz="2400" dirty="0" err="1" smtClean="0">
                <a:solidFill>
                  <a:srgbClr val="000000"/>
                </a:solidFill>
                <a:latin typeface="Arial"/>
              </a:rPr>
              <a:t>застосовуються</a:t>
            </a:r>
            <a:r>
              <a:rPr lang="ru-RU" sz="2400" dirty="0" smtClean="0">
                <a:solidFill>
                  <a:srgbClr val="000000"/>
                </a:solidFill>
                <a:latin typeface="Arial"/>
              </a:rPr>
              <a:t> в </a:t>
            </a:r>
            <a:r>
              <a:rPr lang="ru-RU" sz="2400" dirty="0" err="1" smtClean="0">
                <a:solidFill>
                  <a:srgbClr val="000000"/>
                </a:solidFill>
                <a:latin typeface="Arial"/>
              </a:rPr>
              <a:t>хімії</a:t>
            </a:r>
            <a:r>
              <a:rPr lang="ru-RU" sz="2400" dirty="0" smtClean="0">
                <a:solidFill>
                  <a:srgbClr val="000000"/>
                </a:solidFill>
                <a:latin typeface="Arial"/>
              </a:rPr>
              <a:t>.</a:t>
            </a:r>
            <a:endParaRPr lang="ru-RU" sz="2400" dirty="0" smtClean="0">
              <a:solidFill>
                <a:srgbClr val="000000"/>
              </a:solidFill>
              <a:latin typeface="Arial"/>
            </a:endParaRPr>
          </a:p>
          <a:p>
            <a:r>
              <a:rPr lang="ru-RU" sz="2400" i="1" dirty="0" err="1" smtClean="0">
                <a:solidFill>
                  <a:srgbClr val="000000"/>
                </a:solidFill>
                <a:latin typeface="Arial"/>
              </a:rPr>
              <a:t>рідкісні</a:t>
            </a:r>
            <a:r>
              <a:rPr lang="ru-RU" sz="2400" i="1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ru-RU" sz="2400" i="1" dirty="0" err="1" smtClean="0">
                <a:solidFill>
                  <a:srgbClr val="000000"/>
                </a:solidFill>
                <a:latin typeface="Arial"/>
              </a:rPr>
              <a:t>важкі</a:t>
            </a:r>
            <a:r>
              <a:rPr lang="ru-RU" sz="2400" i="1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ru-RU" sz="2400" i="1" dirty="0" smtClean="0">
                <a:solidFill>
                  <a:srgbClr val="000000"/>
                </a:solidFill>
                <a:latin typeface="Arial"/>
              </a:rPr>
              <a:t>метали</a:t>
            </a:r>
            <a:r>
              <a:rPr lang="ru-RU" sz="2400" dirty="0" smtClean="0">
                <a:solidFill>
                  <a:srgbClr val="000000"/>
                </a:solidFill>
                <a:latin typeface="Arial"/>
              </a:rPr>
              <a:t>: </a:t>
            </a:r>
            <a:r>
              <a:rPr lang="ru-RU" sz="2400" dirty="0" smtClean="0">
                <a:solidFill>
                  <a:srgbClr val="000000"/>
                </a:solidFill>
                <a:latin typeface="Arial"/>
              </a:rPr>
              <a:t> </a:t>
            </a:r>
            <a:r>
              <a:rPr lang="ru-RU" sz="2400" dirty="0" err="1" smtClean="0">
                <a:solidFill>
                  <a:srgbClr val="0B0080"/>
                </a:solidFill>
                <a:latin typeface="Arial"/>
                <a:hlinkClick r:id="rId19" tooltip="Кадмій"/>
              </a:rPr>
              <a:t>кадмій</a:t>
            </a:r>
            <a:r>
              <a:rPr lang="ru-RU" sz="2400" dirty="0" smtClean="0">
                <a:solidFill>
                  <a:srgbClr val="000000"/>
                </a:solidFill>
                <a:latin typeface="Arial"/>
              </a:rPr>
              <a:t>, </a:t>
            </a:r>
            <a:r>
              <a:rPr lang="ru-RU" sz="2400" dirty="0" smtClean="0">
                <a:solidFill>
                  <a:srgbClr val="0B0080"/>
                </a:solidFill>
                <a:latin typeface="Arial"/>
                <a:hlinkClick r:id="rId20" tooltip="Вольфрам"/>
              </a:rPr>
              <a:t>вольфрам</a:t>
            </a:r>
            <a:r>
              <a:rPr lang="ru-RU" sz="2400" dirty="0" smtClean="0">
                <a:solidFill>
                  <a:srgbClr val="000000"/>
                </a:solidFill>
                <a:latin typeface="Arial"/>
              </a:rPr>
              <a:t>, </a:t>
            </a:r>
            <a:r>
              <a:rPr lang="ru-RU" sz="2400" dirty="0" err="1" smtClean="0">
                <a:solidFill>
                  <a:srgbClr val="0B0080"/>
                </a:solidFill>
                <a:latin typeface="Arial"/>
                <a:hlinkClick r:id="rId21" tooltip="Молібден"/>
              </a:rPr>
              <a:t>молібден</a:t>
            </a:r>
            <a:r>
              <a:rPr lang="ru-RU" sz="2400" dirty="0" smtClean="0">
                <a:solidFill>
                  <a:srgbClr val="000000"/>
                </a:solidFill>
                <a:latin typeface="Arial"/>
              </a:rPr>
              <a:t>, </a:t>
            </a:r>
            <a:r>
              <a:rPr lang="ru-RU" sz="2400" dirty="0" err="1" smtClean="0">
                <a:solidFill>
                  <a:srgbClr val="0B0080"/>
                </a:solidFill>
                <a:latin typeface="Arial"/>
                <a:hlinkClick r:id="rId22" tooltip="Манган"/>
              </a:rPr>
              <a:t>манган</a:t>
            </a:r>
            <a:r>
              <a:rPr lang="ru-RU" sz="2400" dirty="0" smtClean="0">
                <a:solidFill>
                  <a:srgbClr val="000000"/>
                </a:solidFill>
                <a:latin typeface="Arial"/>
              </a:rPr>
              <a:t>, </a:t>
            </a:r>
            <a:r>
              <a:rPr lang="ru-RU" sz="2400" dirty="0" smtClean="0">
                <a:solidFill>
                  <a:srgbClr val="0B0080"/>
                </a:solidFill>
                <a:latin typeface="Arial"/>
                <a:hlinkClick r:id="rId23" tooltip="Кобальт"/>
              </a:rPr>
              <a:t>кобальт</a:t>
            </a:r>
            <a:r>
              <a:rPr lang="ru-RU" sz="2400" dirty="0" smtClean="0">
                <a:solidFill>
                  <a:srgbClr val="000000"/>
                </a:solidFill>
                <a:latin typeface="Arial"/>
              </a:rPr>
              <a:t>, </a:t>
            </a:r>
            <a:r>
              <a:rPr lang="ru-RU" sz="2400" dirty="0" err="1" smtClean="0">
                <a:solidFill>
                  <a:srgbClr val="0B0080"/>
                </a:solidFill>
                <a:latin typeface="Arial"/>
                <a:hlinkClick r:id="rId24" tooltip="Ванадій"/>
              </a:rPr>
              <a:t>ванадій</a:t>
            </a:r>
            <a:r>
              <a:rPr lang="ru-RU" sz="2400" dirty="0" smtClean="0">
                <a:solidFill>
                  <a:srgbClr val="000000"/>
                </a:solidFill>
                <a:latin typeface="Arial"/>
              </a:rPr>
              <a:t>, </a:t>
            </a:r>
            <a:r>
              <a:rPr lang="ru-RU" sz="2400" dirty="0" err="1" smtClean="0">
                <a:solidFill>
                  <a:srgbClr val="0B0080"/>
                </a:solidFill>
                <a:latin typeface="Arial"/>
                <a:hlinkClick r:id="rId25" tooltip="Бісмут"/>
              </a:rPr>
              <a:t>бісмут</a:t>
            </a:r>
            <a:r>
              <a:rPr lang="ru-RU" sz="2400" dirty="0" smtClean="0">
                <a:solidFill>
                  <a:srgbClr val="000000"/>
                </a:solidFill>
                <a:latin typeface="Arial"/>
              </a:rPr>
              <a:t>, </a:t>
            </a:r>
            <a:r>
              <a:rPr lang="ru-RU" sz="2400" dirty="0" err="1" smtClean="0">
                <a:solidFill>
                  <a:srgbClr val="000000"/>
                </a:solidFill>
                <a:latin typeface="Arial"/>
              </a:rPr>
              <a:t>використовуються</a:t>
            </a:r>
            <a:r>
              <a:rPr lang="ru-RU" sz="2400" dirty="0" smtClean="0">
                <a:solidFill>
                  <a:srgbClr val="000000"/>
                </a:solidFill>
                <a:latin typeface="Arial"/>
              </a:rPr>
              <a:t> в сплавах </a:t>
            </a:r>
            <a:r>
              <a:rPr lang="ru-RU" sz="2400" dirty="0" err="1" smtClean="0">
                <a:solidFill>
                  <a:srgbClr val="000000"/>
                </a:solidFill>
                <a:latin typeface="Arial"/>
              </a:rPr>
              <a:t>з</a:t>
            </a:r>
            <a:r>
              <a:rPr lang="ru-RU" sz="240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Arial"/>
              </a:rPr>
              <a:t>важкими</a:t>
            </a:r>
            <a:r>
              <a:rPr lang="ru-RU" sz="240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Arial"/>
              </a:rPr>
              <a:t>металами</a:t>
            </a:r>
            <a:r>
              <a:rPr lang="ru-RU" sz="2400" dirty="0" smtClean="0">
                <a:solidFill>
                  <a:srgbClr val="000000"/>
                </a:solidFill>
                <a:latin typeface="Arial"/>
              </a:rPr>
              <a:t>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253</Words>
  <PresentationFormat>Экран (4:3)</PresentationFormat>
  <Paragraphs>26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Кольорові метали </vt:lpstr>
      <vt:lpstr>Слайд 2</vt:lpstr>
      <vt:lpstr>Легкі та важкі метали</vt:lpstr>
      <vt:lpstr>Класифікація за температурою плавлення</vt:lpstr>
      <vt:lpstr>Міцнісні характеристики</vt:lpstr>
      <vt:lpstr>Електропровідність</vt:lpstr>
      <vt:lpstr>Корозійностійкість</vt:lpstr>
      <vt:lpstr>Часто з кольорових металів умовно виділяють такі групи:</vt:lpstr>
      <vt:lpstr>Слайд 9</vt:lpstr>
      <vt:lpstr>Цікаві факти про золото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Кольорові метали </dc:title>
  <dc:creator>Василь</dc:creator>
  <cp:lastModifiedBy>василь</cp:lastModifiedBy>
  <cp:revision>4</cp:revision>
  <dcterms:created xsi:type="dcterms:W3CDTF">2013-12-24T14:14:36Z</dcterms:created>
  <dcterms:modified xsi:type="dcterms:W3CDTF">2013-12-24T14:37:17Z</dcterms:modified>
</cp:coreProperties>
</file>