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3" r:id="rId3"/>
    <p:sldId id="272" r:id="rId4"/>
    <p:sldId id="258" r:id="rId5"/>
    <p:sldId id="271" r:id="rId6"/>
    <p:sldId id="270" r:id="rId7"/>
    <p:sldId id="264" r:id="rId8"/>
    <p:sldId id="267" r:id="rId9"/>
    <p:sldId id="269" r:id="rId10"/>
    <p:sldId id="259" r:id="rId11"/>
    <p:sldId id="262" r:id="rId12"/>
    <p:sldId id="266" r:id="rId13"/>
    <p:sldId id="263" r:id="rId14"/>
    <p:sldId id="260" r:id="rId15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1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dirty="0" err="1" smtClean="0"/>
              <a:t>Оксиген.Кисень</a:t>
            </a:r>
            <a:endParaRPr lang="uk-UA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929198"/>
            <a:ext cx="7854696" cy="1752600"/>
          </a:xfrm>
        </p:spPr>
        <p:txBody>
          <a:bodyPr/>
          <a:lstStyle/>
          <a:p>
            <a:r>
              <a:rPr lang="uk-UA" dirty="0" smtClean="0"/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ПІДГОТУВАВ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УЧЕНЬ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-Б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КЛАСУ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ДУБАНИЧ  ЮРІЙ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229600" cy="714380"/>
          </a:xfrm>
        </p:spPr>
        <p:txBody>
          <a:bodyPr>
            <a:noAutofit/>
          </a:bodyPr>
          <a:lstStyle/>
          <a:p>
            <a:r>
              <a:rPr lang="uk-UA" sz="4400" dirty="0" smtClean="0"/>
              <a:t>Одержання</a:t>
            </a:r>
            <a:endParaRPr lang="uk-UA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00108"/>
            <a:ext cx="8229600" cy="58578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100" dirty="0" smtClean="0"/>
              <a:t>       </a:t>
            </a:r>
            <a:r>
              <a:rPr lang="uk-UA" sz="2800" dirty="0" smtClean="0"/>
              <a:t>В даний час кисень у промисловості одержують за рахунок поділу повітря при низьких температурах. Спочатку повітря стискають компресором, при цьому повітря розігрівається. Стиснутому газу дають остудитися до кімнатної температури, а потім забезпечують його вільне розширення. При розширенні температура газу різко знижується. Охолоджене повітря, температура якого на кілька десятків градусів нижче температури навколишнього середовища, знову піддають стиску до 10-15 </a:t>
            </a:r>
            <a:r>
              <a:rPr lang="uk-UA" sz="2800" dirty="0" err="1" smtClean="0"/>
              <a:t>МПа</a:t>
            </a:r>
            <a:endParaRPr lang="uk-UA" sz="28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/>
              <a:t> Потім знову відбирають  теплоту, що виділилася. Через кілька циклів "стиск-розширення" температура падає нижче температури кипіння і кисню, і азоту. Утвориться рідке повітря, що потім піддають перегонці (дистиляції). Температура кипіння кисню (-182,9°C) більш ніж на 10 градусів вище, ніж температура кипіння азоту (-195,8°C). Тому з рідини азот випаровується першим, а в залишку накопичується кисень. За рахунок повільної (фракційної) дистиляції вдається одержати чистий кисень, у якому зміст домішки азоту складає менш 0,1 об'ємного відсотка.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800" dirty="0" smtClean="0"/>
              <a:t>   </a:t>
            </a:r>
            <a:r>
              <a:rPr lang="uk-UA" sz="2800" dirty="0" smtClean="0"/>
              <a:t> Ще більш чистий кисень можна одержати при електролізі водяних розчинів лугів (</a:t>
            </a:r>
            <a:r>
              <a:rPr lang="uk-UA" sz="2800" dirty="0" err="1" smtClean="0"/>
              <a:t>NaOH</a:t>
            </a:r>
            <a:r>
              <a:rPr lang="uk-UA" sz="2800" dirty="0" smtClean="0"/>
              <a:t> чи KOH) чи солей кисневмісних кислот (звичайно використовують розчин сульфату натрію Na2SO4). У лабораторії невеликі кількості не дуже чистого кисню можна одержати при нагріванні перманганату калію </a:t>
            </a:r>
            <a:r>
              <a:rPr lang="uk-UA" sz="2800" dirty="0" err="1" smtClean="0"/>
              <a:t>KMn</a:t>
            </a:r>
            <a:r>
              <a:rPr lang="en-US" sz="2800" dirty="0" smtClean="0"/>
              <a:t>O</a:t>
            </a:r>
            <a:r>
              <a:rPr lang="uk-UA" sz="2800" dirty="0" smtClean="0"/>
              <a:t>4</a:t>
            </a:r>
            <a:r>
              <a:rPr lang="uk-UA" sz="2800" dirty="0" smtClean="0"/>
              <a:t>:</a:t>
            </a:r>
          </a:p>
          <a:p>
            <a:pPr>
              <a:buNone/>
            </a:pPr>
            <a:r>
              <a:rPr lang="uk-UA" sz="2800" b="1" dirty="0" smtClean="0"/>
              <a:t>              </a:t>
            </a:r>
            <a:r>
              <a:rPr lang="uk-UA" sz="4100" b="1" dirty="0" smtClean="0"/>
              <a:t>2</a:t>
            </a:r>
            <a:r>
              <a:rPr lang="uk-UA" sz="2800" b="1" dirty="0" smtClean="0"/>
              <a:t>KMn</a:t>
            </a:r>
            <a:r>
              <a:rPr lang="en-US" sz="2800" b="1" dirty="0" smtClean="0"/>
              <a:t>O</a:t>
            </a:r>
            <a:r>
              <a:rPr lang="uk-UA" sz="2800" b="1" dirty="0" smtClean="0"/>
              <a:t>4 </a:t>
            </a:r>
            <a:r>
              <a:rPr lang="uk-UA" sz="2800" b="1" dirty="0" smtClean="0"/>
              <a:t>= </a:t>
            </a:r>
            <a:r>
              <a:rPr lang="uk-UA" sz="2800" b="1" dirty="0" smtClean="0"/>
              <a:t>K2Mn</a:t>
            </a:r>
            <a:r>
              <a:rPr lang="en-US" sz="2800" b="1" dirty="0" smtClean="0"/>
              <a:t>O</a:t>
            </a:r>
            <a:r>
              <a:rPr lang="uk-UA" sz="2800" b="1" dirty="0" smtClean="0"/>
              <a:t>4 </a:t>
            </a:r>
            <a:r>
              <a:rPr lang="uk-UA" sz="2800" b="1" dirty="0" smtClean="0"/>
              <a:t>+ </a:t>
            </a:r>
            <a:r>
              <a:rPr lang="uk-UA" sz="2800" b="1" dirty="0" err="1" smtClean="0"/>
              <a:t>Mn</a:t>
            </a:r>
            <a:r>
              <a:rPr lang="en-US" sz="2800" b="1" dirty="0" smtClean="0"/>
              <a:t>O</a:t>
            </a:r>
            <a:r>
              <a:rPr lang="uk-UA" sz="2800" b="1" dirty="0" smtClean="0"/>
              <a:t>2 </a:t>
            </a:r>
            <a:r>
              <a:rPr lang="uk-UA" sz="2800" b="1" dirty="0" smtClean="0"/>
              <a:t>+ O2.</a:t>
            </a:r>
          </a:p>
          <a:p>
            <a:pPr>
              <a:buNone/>
            </a:pPr>
            <a:r>
              <a:rPr lang="uk-UA" sz="2800" dirty="0" smtClean="0"/>
              <a:t>      Більш чистий кисень одержують розкладанням пероксиду водню Н2O2 у присутності каталітичних кількостей твердого </a:t>
            </a:r>
            <a:r>
              <a:rPr lang="uk-UA" sz="2800" dirty="0" err="1" smtClean="0"/>
              <a:t>діоксиду</a:t>
            </a:r>
            <a:r>
              <a:rPr lang="uk-UA" sz="2800" dirty="0" smtClean="0"/>
              <a:t> </a:t>
            </a:r>
            <a:r>
              <a:rPr lang="uk-UA" sz="2800" dirty="0" smtClean="0"/>
              <a:t>марганцю Mn2:</a:t>
            </a:r>
          </a:p>
          <a:p>
            <a:pPr>
              <a:buNone/>
            </a:pPr>
            <a:r>
              <a:rPr lang="uk-UA" sz="2800" b="1" dirty="0" smtClean="0"/>
              <a:t>              </a:t>
            </a:r>
            <a:r>
              <a:rPr lang="uk-UA" sz="4100" b="1" dirty="0" smtClean="0"/>
              <a:t>2</a:t>
            </a:r>
            <a:r>
              <a:rPr lang="uk-UA" sz="2800" b="1" dirty="0" smtClean="0"/>
              <a:t>Н2O2 = </a:t>
            </a:r>
            <a:r>
              <a:rPr lang="uk-UA" sz="4100" b="1" dirty="0" smtClean="0"/>
              <a:t>2</a:t>
            </a:r>
            <a:r>
              <a:rPr lang="uk-UA" sz="2800" b="1" dirty="0" smtClean="0"/>
              <a:t>Н2O + O2.</a:t>
            </a:r>
          </a:p>
          <a:p>
            <a:pPr>
              <a:buNone/>
            </a:pPr>
            <a:r>
              <a:rPr lang="uk-UA" sz="2800" dirty="0" smtClean="0"/>
              <a:t>      Кисень утвориться при сильному (вище 600°C) прожарюванні нітрату натрію NaNO3:</a:t>
            </a:r>
          </a:p>
          <a:p>
            <a:pPr>
              <a:buNone/>
            </a:pPr>
            <a:r>
              <a:rPr lang="uk-UA" sz="2800" b="1" dirty="0" smtClean="0"/>
              <a:t>              </a:t>
            </a:r>
            <a:r>
              <a:rPr lang="uk-UA" sz="4100" b="1" dirty="0" smtClean="0"/>
              <a:t>2</a:t>
            </a:r>
            <a:r>
              <a:rPr lang="uk-UA" sz="2800" b="1" dirty="0" smtClean="0"/>
              <a:t>NaNO3 =</a:t>
            </a:r>
            <a:r>
              <a:rPr lang="uk-UA" sz="4100" b="1" dirty="0" smtClean="0"/>
              <a:t>2</a:t>
            </a:r>
            <a:r>
              <a:rPr lang="uk-UA" sz="2800" b="1" dirty="0" smtClean="0"/>
              <a:t>NaNO2 + O2,</a:t>
            </a:r>
          </a:p>
          <a:p>
            <a:pPr>
              <a:buNone/>
            </a:pPr>
            <a:r>
              <a:rPr lang="uk-UA" sz="2800" dirty="0" smtClean="0"/>
              <a:t>           при нагріванні деяких </a:t>
            </a:r>
            <a:r>
              <a:rPr lang="uk-UA" sz="2800" dirty="0" smtClean="0"/>
              <a:t>оксидів</a:t>
            </a:r>
            <a:r>
              <a:rPr lang="uk-UA" sz="2800" dirty="0" smtClean="0"/>
              <a:t>:</a:t>
            </a:r>
          </a:p>
          <a:p>
            <a:pPr>
              <a:buNone/>
            </a:pPr>
            <a:r>
              <a:rPr lang="uk-UA" sz="2800" b="1" dirty="0" smtClean="0"/>
              <a:t>              </a:t>
            </a:r>
            <a:r>
              <a:rPr lang="uk-UA" sz="4600" b="1" dirty="0" smtClean="0"/>
              <a:t>4</a:t>
            </a:r>
            <a:r>
              <a:rPr lang="uk-UA" sz="2800" b="1" dirty="0" smtClean="0"/>
              <a:t>Cr</a:t>
            </a:r>
            <a:r>
              <a:rPr lang="en-US" sz="2800" b="1" dirty="0" smtClean="0"/>
              <a:t>O</a:t>
            </a:r>
            <a:r>
              <a:rPr lang="uk-UA" sz="2800" b="1" dirty="0" smtClean="0"/>
              <a:t>3</a:t>
            </a:r>
            <a:r>
              <a:rPr lang="uk-UA" sz="2800" b="1" dirty="0" smtClean="0"/>
              <a:t>= </a:t>
            </a:r>
            <a:r>
              <a:rPr lang="uk-UA" sz="4600" b="1" dirty="0" smtClean="0"/>
              <a:t>2</a:t>
            </a:r>
            <a:r>
              <a:rPr lang="uk-UA" sz="2800" b="1" dirty="0" smtClean="0"/>
              <a:t>Cr2O3 + </a:t>
            </a:r>
            <a:r>
              <a:rPr lang="uk-UA" sz="4600" b="1" dirty="0" smtClean="0"/>
              <a:t>3</a:t>
            </a:r>
            <a:r>
              <a:rPr lang="uk-UA" sz="2800" b="1" dirty="0" smtClean="0"/>
              <a:t>O2;</a:t>
            </a:r>
          </a:p>
          <a:p>
            <a:pPr>
              <a:buNone/>
            </a:pPr>
            <a:r>
              <a:rPr lang="uk-UA" sz="2800" b="1" dirty="0" smtClean="0"/>
              <a:t>              </a:t>
            </a:r>
            <a:r>
              <a:rPr lang="uk-UA" sz="4600" b="1" dirty="0" smtClean="0"/>
              <a:t>2</a:t>
            </a:r>
            <a:r>
              <a:rPr lang="uk-UA" sz="2800" b="1" dirty="0" smtClean="0"/>
              <a:t>Pb</a:t>
            </a:r>
            <a:r>
              <a:rPr lang="en-US" sz="2800" b="1" dirty="0" smtClean="0"/>
              <a:t>O</a:t>
            </a:r>
            <a:r>
              <a:rPr lang="uk-UA" sz="2800" b="1" dirty="0" smtClean="0"/>
              <a:t> </a:t>
            </a:r>
            <a:r>
              <a:rPr lang="uk-UA" sz="2800" b="1" dirty="0" smtClean="0"/>
              <a:t>= </a:t>
            </a:r>
            <a:r>
              <a:rPr lang="uk-UA" sz="4600" b="1" dirty="0" smtClean="0"/>
              <a:t>2</a:t>
            </a:r>
            <a:r>
              <a:rPr lang="uk-UA" sz="2800" b="1" dirty="0" smtClean="0"/>
              <a:t>Pb + O2;</a:t>
            </a:r>
          </a:p>
          <a:p>
            <a:pPr>
              <a:buNone/>
            </a:pPr>
            <a:r>
              <a:rPr lang="uk-UA" sz="2800" b="1" dirty="0" smtClean="0"/>
              <a:t>              </a:t>
            </a:r>
            <a:r>
              <a:rPr lang="uk-UA" sz="4600" b="1" dirty="0" smtClean="0"/>
              <a:t>3</a:t>
            </a:r>
            <a:r>
              <a:rPr lang="uk-UA" sz="2800" b="1" dirty="0" smtClean="0"/>
              <a:t>Mn</a:t>
            </a:r>
            <a:r>
              <a:rPr lang="en-US" sz="2800" b="1" dirty="0" smtClean="0"/>
              <a:t>O2</a:t>
            </a:r>
            <a:r>
              <a:rPr lang="uk-UA" sz="2800" b="1" dirty="0" smtClean="0"/>
              <a:t> </a:t>
            </a:r>
            <a:r>
              <a:rPr lang="uk-UA" sz="2800" b="1" dirty="0" smtClean="0"/>
              <a:t>= Mn3O4 + O2.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2800" dirty="0" smtClean="0"/>
              <a:t>   Раніше кисень одержували розкладанням Бертолетової солі </a:t>
            </a:r>
            <a:r>
              <a:rPr lang="uk-UA" sz="2800" dirty="0" err="1" smtClean="0"/>
              <a:t>KCl</a:t>
            </a:r>
            <a:r>
              <a:rPr lang="en-US" sz="2800" dirty="0" smtClean="0"/>
              <a:t>O</a:t>
            </a:r>
            <a:r>
              <a:rPr lang="uk-UA" sz="2800" dirty="0" smtClean="0"/>
              <a:t>3 </a:t>
            </a:r>
            <a:r>
              <a:rPr lang="uk-UA" sz="2800" dirty="0" smtClean="0"/>
              <a:t>у присутності каталітичних кількостей </a:t>
            </a:r>
            <a:r>
              <a:rPr lang="uk-UA" sz="2800" dirty="0" err="1" smtClean="0"/>
              <a:t>диоксид</a:t>
            </a:r>
            <a:r>
              <a:rPr lang="ru-RU" sz="2800" dirty="0" smtClean="0"/>
              <a:t>у</a:t>
            </a:r>
            <a:r>
              <a:rPr lang="uk-UA" sz="2800" dirty="0" smtClean="0"/>
              <a:t> </a:t>
            </a:r>
            <a:r>
              <a:rPr lang="uk-UA" sz="2800" dirty="0" smtClean="0"/>
              <a:t>марганцю </a:t>
            </a:r>
            <a:r>
              <a:rPr lang="uk-UA" sz="2800" dirty="0" err="1" smtClean="0"/>
              <a:t>Mn</a:t>
            </a:r>
            <a:r>
              <a:rPr lang="en-US" sz="2800" dirty="0" smtClean="0"/>
              <a:t>O</a:t>
            </a:r>
            <a:r>
              <a:rPr lang="uk-UA" sz="2800" dirty="0" smtClean="0"/>
              <a:t>2</a:t>
            </a:r>
            <a:r>
              <a:rPr lang="uk-UA" sz="2800" dirty="0" smtClean="0"/>
              <a:t>:</a:t>
            </a:r>
          </a:p>
          <a:p>
            <a:pPr>
              <a:buNone/>
            </a:pPr>
            <a:r>
              <a:rPr lang="uk-UA" sz="2800" b="1" dirty="0" smtClean="0"/>
              <a:t>       </a:t>
            </a:r>
            <a:r>
              <a:rPr lang="uk-UA" sz="4100" b="1" dirty="0" smtClean="0"/>
              <a:t>2</a:t>
            </a:r>
            <a:r>
              <a:rPr lang="uk-UA" sz="2800" b="1" dirty="0" smtClean="0"/>
              <a:t>KCl</a:t>
            </a:r>
            <a:r>
              <a:rPr lang="en-US" sz="2800" b="1" dirty="0" smtClean="0"/>
              <a:t>O</a:t>
            </a:r>
            <a:r>
              <a:rPr lang="uk-UA" sz="2800" b="1" dirty="0" smtClean="0"/>
              <a:t>3 </a:t>
            </a:r>
            <a:r>
              <a:rPr lang="uk-UA" sz="2800" b="1" dirty="0" smtClean="0"/>
              <a:t>= </a:t>
            </a:r>
            <a:r>
              <a:rPr lang="uk-UA" sz="4100" b="1" dirty="0" smtClean="0"/>
              <a:t>2</a:t>
            </a:r>
            <a:r>
              <a:rPr lang="uk-UA" sz="2800" b="1" dirty="0" smtClean="0"/>
              <a:t>KCl + </a:t>
            </a:r>
            <a:r>
              <a:rPr lang="uk-UA" sz="4100" b="1" dirty="0" smtClean="0"/>
              <a:t>3</a:t>
            </a:r>
            <a:r>
              <a:rPr lang="uk-UA" sz="2800" b="1" dirty="0" smtClean="0"/>
              <a:t>O2.</a:t>
            </a:r>
          </a:p>
          <a:p>
            <a:pPr>
              <a:buNone/>
            </a:pPr>
            <a:r>
              <a:rPr lang="uk-UA" sz="2800" dirty="0" smtClean="0"/>
              <a:t>   Однак бертолетова сіль утворить вибухові суміші, тому її для одержання кисню в лабораторіях тепер не використовують. Зрозуміло, зараз нікому в голову не прийде використовувати для одержання кисню прожарювання оксиду ртуті </a:t>
            </a:r>
            <a:r>
              <a:rPr lang="uk-UA" sz="2800" dirty="0" err="1" smtClean="0"/>
              <a:t>Hg</a:t>
            </a:r>
            <a:r>
              <a:rPr lang="uk-UA" sz="2800" dirty="0" smtClean="0"/>
              <a:t>, тому що кисень, що утвориться в цій реакції, забруднений </a:t>
            </a:r>
            <a:r>
              <a:rPr lang="uk-UA" sz="2800" dirty="0" smtClean="0"/>
              <a:t>отруйними </a:t>
            </a:r>
            <a:r>
              <a:rPr lang="uk-UA" sz="2800" dirty="0" smtClean="0"/>
              <a:t>парами ртуті.</a:t>
            </a:r>
          </a:p>
          <a:p>
            <a:pPr>
              <a:buNone/>
            </a:pPr>
            <a:r>
              <a:rPr lang="uk-UA" sz="2800" dirty="0" smtClean="0"/>
              <a:t> Джерелом кисню в космічних кораблях, підвідних човнах і т.п.  замкнутих приміщеннях служить суміш пероксиду натрію Na2O2 і </a:t>
            </a:r>
            <a:r>
              <a:rPr lang="uk-UA" sz="2800" dirty="0" err="1" smtClean="0"/>
              <a:t>супероксиду</a:t>
            </a:r>
            <a:r>
              <a:rPr lang="uk-UA" sz="2800" dirty="0" smtClean="0"/>
              <a:t> калію KO2. При взаємодії цих з'єднань з вуглекислим газом звільняється кисень:</a:t>
            </a:r>
          </a:p>
          <a:p>
            <a:pPr>
              <a:buNone/>
            </a:pPr>
            <a:r>
              <a:rPr lang="uk-UA" sz="2800" b="1" dirty="0" smtClean="0"/>
              <a:t>        </a:t>
            </a:r>
            <a:r>
              <a:rPr lang="uk-UA" sz="4100" b="1" dirty="0" smtClean="0"/>
              <a:t>2</a:t>
            </a:r>
            <a:r>
              <a:rPr lang="uk-UA" sz="2800" b="1" dirty="0" smtClean="0"/>
              <a:t>Na2O2 + </a:t>
            </a:r>
            <a:r>
              <a:rPr lang="uk-UA" sz="4100" b="1" dirty="0" smtClean="0"/>
              <a:t>2</a:t>
            </a:r>
            <a:r>
              <a:rPr lang="uk-UA" sz="2800" b="1" dirty="0" smtClean="0"/>
              <a:t>CO2 = </a:t>
            </a:r>
            <a:r>
              <a:rPr lang="uk-UA" sz="4100" b="1" dirty="0" smtClean="0"/>
              <a:t>2</a:t>
            </a:r>
            <a:r>
              <a:rPr lang="uk-UA" sz="2800" b="1" dirty="0" smtClean="0"/>
              <a:t>Na2CO3 + O2,</a:t>
            </a:r>
          </a:p>
          <a:p>
            <a:pPr>
              <a:buNone/>
            </a:pPr>
            <a:r>
              <a:rPr lang="uk-UA" sz="2800" b="1" dirty="0" smtClean="0"/>
              <a:t>        </a:t>
            </a:r>
            <a:r>
              <a:rPr lang="uk-UA" sz="4100" b="1" dirty="0" smtClean="0"/>
              <a:t>4</a:t>
            </a:r>
            <a:r>
              <a:rPr lang="uk-UA" sz="2800" b="1" dirty="0" smtClean="0"/>
              <a:t>K</a:t>
            </a:r>
            <a:r>
              <a:rPr lang="en-US" sz="2800" b="1" dirty="0" smtClean="0"/>
              <a:t>O</a:t>
            </a:r>
            <a:r>
              <a:rPr lang="uk-UA" sz="2800" b="1" dirty="0" smtClean="0"/>
              <a:t>2 </a:t>
            </a:r>
            <a:r>
              <a:rPr lang="uk-UA" sz="2800" b="1" dirty="0" smtClean="0"/>
              <a:t>+ </a:t>
            </a:r>
            <a:r>
              <a:rPr lang="uk-UA" sz="4100" b="1" dirty="0" smtClean="0"/>
              <a:t>2</a:t>
            </a:r>
            <a:r>
              <a:rPr lang="uk-UA" sz="2800" b="1" dirty="0" smtClean="0"/>
              <a:t>CO2 = </a:t>
            </a:r>
            <a:r>
              <a:rPr lang="uk-UA" sz="4100" b="1" dirty="0" smtClean="0"/>
              <a:t>2</a:t>
            </a:r>
            <a:r>
              <a:rPr lang="uk-UA" sz="2800" b="1" dirty="0" smtClean="0"/>
              <a:t>K2CO3 + </a:t>
            </a:r>
            <a:r>
              <a:rPr lang="uk-UA" sz="4100" b="1" dirty="0" smtClean="0"/>
              <a:t>3</a:t>
            </a:r>
            <a:r>
              <a:rPr lang="uk-UA" sz="2800" b="1" dirty="0" smtClean="0"/>
              <a:t>O2.</a:t>
            </a:r>
          </a:p>
          <a:p>
            <a:pPr>
              <a:buNone/>
            </a:pPr>
            <a:r>
              <a:rPr lang="uk-UA" sz="2800" dirty="0" smtClean="0"/>
              <a:t>   Якщо використовувати суміш Na2O2 і </a:t>
            </a:r>
            <a:r>
              <a:rPr lang="uk-UA" sz="2800" dirty="0" smtClean="0"/>
              <a:t>K</a:t>
            </a:r>
            <a:r>
              <a:rPr lang="en-US" sz="2800" dirty="0" smtClean="0"/>
              <a:t>O</a:t>
            </a:r>
            <a:r>
              <a:rPr lang="uk-UA" sz="2800" dirty="0" smtClean="0"/>
              <a:t>2</a:t>
            </a:r>
            <a:r>
              <a:rPr lang="uk-UA" sz="2800" dirty="0" smtClean="0"/>
              <a:t>, узятих у молярному відношенні 1:1, то на кожен моль поглиненого з повітря вуглекислого газу буде виділятися 1 моль кисню, так що склад повітря не буде змінюватися за рахунок поглинання при подиху кисню і виділення CO2.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224714"/>
          </a:xfrm>
        </p:spPr>
        <p:txBody>
          <a:bodyPr>
            <a:normAutofit fontScale="90000"/>
          </a:bodyPr>
          <a:lstStyle/>
          <a:p>
            <a:r>
              <a:rPr lang="uk-UA" sz="4900" dirty="0" smtClean="0"/>
              <a:t>Застосування кисню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sz="3600" dirty="0" smtClean="0"/>
              <a:t>Застосування кисню дуже різноманітно. Основна кількість одержуваного з повітря кисню використовуються в металургії. Кисневе (а не повітряне) дуття в домнах дозволяє істотно підвищувати швидкість доменного процесу, заощаджувати кокс і одержувати чавун кращої якості. Кисневе дуття застосовують у кисневих конвертерах при переділі чавуна в сталь. Чистий кисень чи повітря, збагачене киснем, використовується при одержанні і багатьох інших металів (міді, нікелю, свинцю й ін.). Кисень використовують при різанні і зварюванні металів. При цьому застосовують "балонний" кисень. У балоні кисень може знаходитися під тиском до 15 </a:t>
            </a:r>
            <a:r>
              <a:rPr lang="uk-UA" sz="3600" dirty="0" err="1" smtClean="0"/>
              <a:t>Мпа</a:t>
            </a:r>
            <a:r>
              <a:rPr lang="uk-UA" sz="3600" dirty="0" smtClean="0"/>
              <a:t>. Балони з киснем пофарбовані в блакитний колір.</a:t>
            </a:r>
          </a:p>
          <a:p>
            <a:pPr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Фізичні і хімічні властивості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592933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uk-UA" sz="2400" dirty="0" smtClean="0"/>
              <a:t>Хімічний символ елемента </a:t>
            </a:r>
            <a:r>
              <a:rPr lang="uk-UA" sz="2400" dirty="0" err="1" smtClean="0"/>
              <a:t>Оксигену</a:t>
            </a:r>
            <a:r>
              <a:rPr lang="uk-UA" sz="2400" dirty="0" smtClean="0"/>
              <a:t> — O. </a:t>
            </a:r>
          </a:p>
          <a:p>
            <a:pPr>
              <a:lnSpc>
                <a:spcPct val="110000"/>
              </a:lnSpc>
              <a:buNone/>
            </a:pPr>
            <a:r>
              <a:rPr lang="uk-UA" sz="2400" dirty="0" smtClean="0"/>
              <a:t>Відносна атомна маса </a:t>
            </a:r>
            <a:r>
              <a:rPr lang="uk-UA" sz="2400" dirty="0" err="1" smtClean="0"/>
              <a:t>Оксигену</a:t>
            </a:r>
            <a:r>
              <a:rPr lang="uk-UA" sz="2400" dirty="0" smtClean="0"/>
              <a:t> — </a:t>
            </a:r>
            <a:r>
              <a:rPr lang="uk-UA" sz="2400" dirty="0" err="1" smtClean="0"/>
              <a:t>Аr</a:t>
            </a:r>
            <a:r>
              <a:rPr lang="uk-UA" sz="2400" dirty="0" smtClean="0"/>
              <a:t>(O) = 16.                  </a:t>
            </a:r>
          </a:p>
          <a:p>
            <a:pPr>
              <a:lnSpc>
                <a:spcPct val="110000"/>
              </a:lnSpc>
              <a:buNone/>
            </a:pPr>
            <a:r>
              <a:rPr lang="uk-UA" sz="2400" dirty="0" smtClean="0"/>
              <a:t>Валентність </a:t>
            </a:r>
            <a:r>
              <a:rPr lang="uk-UA" sz="2400" dirty="0" err="1" smtClean="0"/>
              <a:t>Оксигену</a:t>
            </a:r>
            <a:r>
              <a:rPr lang="uk-UA" sz="2400" dirty="0" smtClean="0"/>
              <a:t> в сполуках — 2. </a:t>
            </a:r>
          </a:p>
          <a:p>
            <a:pPr>
              <a:lnSpc>
                <a:spcPct val="110000"/>
              </a:lnSpc>
              <a:buNone/>
            </a:pPr>
            <a:r>
              <a:rPr lang="uk-UA" sz="2400" dirty="0" smtClean="0"/>
              <a:t>Хімічна формула простої речовини кисню — O2.</a:t>
            </a:r>
          </a:p>
          <a:p>
            <a:pPr>
              <a:lnSpc>
                <a:spcPct val="110000"/>
              </a:lnSpc>
              <a:buNone/>
            </a:pPr>
            <a:r>
              <a:rPr lang="uk-UA" sz="2400" dirty="0" smtClean="0"/>
              <a:t>Відносна молекулярна маса кисню — </a:t>
            </a:r>
            <a:r>
              <a:rPr lang="uk-UA" sz="2400" dirty="0" err="1" smtClean="0"/>
              <a:t>Мr</a:t>
            </a:r>
            <a:r>
              <a:rPr lang="uk-UA" sz="2400" dirty="0" smtClean="0"/>
              <a:t>(O2) = 32.</a:t>
            </a:r>
          </a:p>
          <a:p>
            <a:pPr>
              <a:lnSpc>
                <a:spcPct val="110000"/>
              </a:lnSpc>
              <a:buNone/>
            </a:pPr>
            <a:r>
              <a:rPr lang="uk-UA" sz="2400" dirty="0" smtClean="0"/>
              <a:t>У вільному виді кисень - газ без кольору, запаху і</a:t>
            </a:r>
            <a:r>
              <a:rPr lang="en-US" sz="2400" dirty="0" smtClean="0"/>
              <a:t> </a:t>
            </a:r>
            <a:r>
              <a:rPr lang="uk-UA" sz="2400" dirty="0" smtClean="0"/>
              <a:t>смаку.</a:t>
            </a:r>
            <a:endParaRPr lang="en-US" sz="2400" dirty="0" smtClean="0"/>
          </a:p>
          <a:p>
            <a:pPr>
              <a:lnSpc>
                <a:spcPct val="110000"/>
              </a:lnSpc>
              <a:buNone/>
            </a:pPr>
            <a:r>
              <a:rPr lang="uk-UA" sz="2400" dirty="0" smtClean="0"/>
              <a:t>Бінарні сполуки кисню, у яких ступінь окислювання атомів кисню</a:t>
            </a:r>
            <a:r>
              <a:rPr lang="en-US" sz="2400" dirty="0" smtClean="0"/>
              <a:t> </a:t>
            </a:r>
            <a:r>
              <a:rPr lang="uk-UA" sz="2400" dirty="0" smtClean="0"/>
              <a:t>дорівнює -2, називають оксидами (колишня назва - окисли). Приклади оксидів: оксид вуглецю (ІV) CO2,оксид сірки (VІ) SO3, оксид міді (І) Cu2O, оксид алюмінію Al2O3, оксид марганцю (VІІ) Mn2O7.</a:t>
            </a:r>
          </a:p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 </a:t>
            </a:r>
            <a:r>
              <a:rPr lang="uk-UA" sz="2400" dirty="0" smtClean="0"/>
              <a:t>Кисень утворює також сполуки, у яких його ступінь окислювання дорівнює -1. Це - пероксиди (стара назва - перекиси),наприклад, пероксид водню Н2O2, пероксид барію ВаО2, пероксид натрію Na2O2 і інші. </a:t>
            </a:r>
            <a:br>
              <a:rPr lang="uk-UA" sz="2400" dirty="0" smtClean="0"/>
            </a:br>
            <a:endParaRPr lang="uk-UA" sz="2400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0224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2800" dirty="0" smtClean="0"/>
              <a:t>    </a:t>
            </a:r>
          </a:p>
          <a:p>
            <a:pPr>
              <a:lnSpc>
                <a:spcPct val="120000"/>
              </a:lnSpc>
              <a:buNone/>
            </a:pPr>
            <a:r>
              <a:rPr lang="uk-UA" sz="2800" dirty="0" smtClean="0"/>
              <a:t>Без </a:t>
            </a:r>
            <a:r>
              <a:rPr lang="uk-UA" sz="2800" dirty="0" smtClean="0"/>
              <a:t>нагрівання кисень реагує з білим фосфором, з деякими альдегідами й іншими органічними речовинами.</a:t>
            </a:r>
            <a:endParaRPr lang="uk-UA" sz="2400" dirty="0" smtClean="0"/>
          </a:p>
          <a:p>
            <a:pPr>
              <a:lnSpc>
                <a:spcPct val="120000"/>
              </a:lnSpc>
              <a:buNone/>
            </a:pPr>
            <a:r>
              <a:rPr lang="en-US" sz="2800" dirty="0" smtClean="0"/>
              <a:t>    </a:t>
            </a:r>
            <a:r>
              <a:rPr lang="uk-UA" sz="2800" dirty="0" smtClean="0"/>
              <a:t>З активними лужними металами, наприклад, з калієм, кисень може утворювати також </a:t>
            </a:r>
            <a:r>
              <a:rPr lang="uk-UA" sz="2800" dirty="0" err="1" smtClean="0"/>
              <a:t>супероксиди</a:t>
            </a:r>
            <a:r>
              <a:rPr lang="uk-UA" sz="2800" dirty="0" smtClean="0"/>
              <a:t>, наприклад, KО2 (</a:t>
            </a:r>
            <a:r>
              <a:rPr lang="uk-UA" sz="2800" dirty="0" err="1" smtClean="0"/>
              <a:t>супероксид</a:t>
            </a:r>
            <a:r>
              <a:rPr lang="uk-UA" sz="2800" dirty="0" smtClean="0"/>
              <a:t> калію), RbО2 (</a:t>
            </a:r>
            <a:r>
              <a:rPr lang="uk-UA" sz="2800" dirty="0" err="1" smtClean="0"/>
              <a:t>супероксид</a:t>
            </a:r>
            <a:r>
              <a:rPr lang="uk-UA" sz="2800" dirty="0" smtClean="0"/>
              <a:t> рубідію). У </a:t>
            </a:r>
            <a:r>
              <a:rPr lang="uk-UA" sz="2800" dirty="0" err="1" smtClean="0"/>
              <a:t>супероксидах</a:t>
            </a:r>
            <a:r>
              <a:rPr lang="uk-UA" sz="2800" dirty="0" smtClean="0"/>
              <a:t> ступінь окислювання кисню -1/2. Можна відзначити, що часто формули </a:t>
            </a:r>
            <a:r>
              <a:rPr lang="uk-UA" sz="2800" dirty="0" err="1" smtClean="0"/>
              <a:t>супероксидів</a:t>
            </a:r>
            <a:r>
              <a:rPr lang="uk-UA" sz="2800" dirty="0" smtClean="0"/>
              <a:t> записують як K2O4, Rb2O4 і т.д.</a:t>
            </a:r>
          </a:p>
          <a:p>
            <a:pPr>
              <a:lnSpc>
                <a:spcPct val="120000"/>
              </a:lnSpc>
              <a:buNone/>
            </a:pPr>
            <a:r>
              <a:rPr lang="en-US" sz="2800" dirty="0" smtClean="0"/>
              <a:t>     </a:t>
            </a:r>
            <a:r>
              <a:rPr lang="uk-UA" sz="2800" dirty="0" smtClean="0"/>
              <a:t>Із самим активним неметалом фтором кисень утворить з'єднання в позитивних ступенях окислювання. Так, у з'єднанні O2F2 ступінь окислювання кисню +1, а в з'єднанні O2F - +2. Ці з'єднання належать не до оксидів, а до </a:t>
            </a:r>
            <a:r>
              <a:rPr lang="uk-UA" sz="2800" dirty="0" err="1" smtClean="0"/>
              <a:t>фторидам</a:t>
            </a:r>
            <a:r>
              <a:rPr lang="uk-UA" sz="2800" dirty="0" smtClean="0"/>
              <a:t>. Фториди кисню можна синтезувати тільки непрямим шляхом, наприклад, діючи фтором F2 на розведені водяні розчини </a:t>
            </a:r>
            <a:r>
              <a:rPr lang="uk-UA" sz="2800" dirty="0" err="1" smtClean="0"/>
              <a:t>КОН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17600" dirty="0" smtClean="0">
                <a:solidFill>
                  <a:schemeClr val="accent2">
                    <a:lumMod val="75000"/>
                  </a:schemeClr>
                </a:solidFill>
              </a:rPr>
              <a:t>Відкриття кисню</a:t>
            </a:r>
          </a:p>
          <a:p>
            <a:pPr>
              <a:lnSpc>
                <a:spcPct val="120000"/>
              </a:lnSpc>
              <a:buNone/>
            </a:pPr>
            <a:r>
              <a:rPr lang="uk-UA" sz="7200" dirty="0" smtClean="0"/>
              <a:t>    </a:t>
            </a:r>
            <a:r>
              <a:rPr lang="uk-UA" sz="11200" dirty="0" smtClean="0"/>
              <a:t>Історія відкриття кисню, як і азоту, зв'язана з    вивченням, що продовжувалися кілька століть, атмосферного повітря. Про те, що повітря по своїй природі не однорідний, а включає частини, одна з яких підтримує горіння і подих, а інша - ні, знав ще в VIII столітті китайський алхімік Мао </a:t>
            </a:r>
            <a:r>
              <a:rPr lang="uk-UA" sz="11200" dirty="0" err="1" smtClean="0"/>
              <a:t>Хоа</a:t>
            </a:r>
            <a:r>
              <a:rPr lang="uk-UA" sz="11200" dirty="0" smtClean="0"/>
              <a:t>, а пізніше в Європі - Леонардо </a:t>
            </a:r>
            <a:r>
              <a:rPr lang="uk-UA" sz="11200" dirty="0" err="1" smtClean="0"/>
              <a:t>Да</a:t>
            </a:r>
            <a:r>
              <a:rPr lang="uk-UA" sz="11200" dirty="0" smtClean="0"/>
              <a:t> Вінчі. У 1665 англійський натураліст Р. Гук писав, що повітря складається з газу, що міститься в селітрі, а також з неактивного газу, що складає велику частину повітря. Про те, що повітря містить елемент, що підтримує життя, у 18 столітті було відомо багатьом хімікам.</a:t>
            </a:r>
          </a:p>
          <a:p>
            <a:pPr>
              <a:buNone/>
            </a:pPr>
            <a:r>
              <a:rPr lang="uk-UA" sz="11200" dirty="0" smtClean="0"/>
              <a:t>  </a:t>
            </a:r>
            <a:br>
              <a:rPr lang="uk-UA" sz="11200" dirty="0" smtClean="0"/>
            </a:br>
            <a:endParaRPr lang="uk-UA" sz="1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Шеєле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142984"/>
            <a:ext cx="3143272" cy="500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1214422"/>
            <a:ext cx="4572000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uk-UA" sz="2200" dirty="0" smtClean="0"/>
              <a:t>Шведський аптекар і хімік Карл </a:t>
            </a:r>
            <a:r>
              <a:rPr lang="uk-UA" sz="2200" dirty="0" err="1" smtClean="0"/>
              <a:t>Шееле</a:t>
            </a:r>
            <a:r>
              <a:rPr lang="uk-UA" sz="2200" dirty="0" smtClean="0"/>
              <a:t> почав вивчати склад повітря в 1768. Протягом  трьох років він розкладав нагріванням селітри (KNO3, NaNO3) і інші речовини й одержував "вогненне повітря", що підтримує подих і горіння. У 1771 р. встановив, що повітря складається з кисню й азоту. Але результати своїх досвідів </a:t>
            </a:r>
            <a:r>
              <a:rPr lang="uk-UA" sz="2200" dirty="0" err="1" smtClean="0"/>
              <a:t>Шееле</a:t>
            </a:r>
            <a:r>
              <a:rPr lang="uk-UA" sz="2200" dirty="0" smtClean="0"/>
              <a:t> обнародував тільки в 1777 році в книзі "Хімічний трактат про повітря і вогонь". </a:t>
            </a:r>
            <a:endParaRPr lang="uk-UA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рістлі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7"/>
            <a:ext cx="2711092" cy="492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488" y="1714488"/>
            <a:ext cx="5929338" cy="5282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uk-UA" sz="2800" dirty="0" smtClean="0"/>
              <a:t>У 1774 англійський священик і натураліст Дж. </a:t>
            </a:r>
            <a:r>
              <a:rPr lang="uk-UA" sz="2800" dirty="0" err="1" smtClean="0"/>
              <a:t>Прістлі</a:t>
            </a:r>
            <a:r>
              <a:rPr lang="uk-UA" sz="2800" dirty="0" smtClean="0"/>
              <a:t> нагріванням "паленої ртуті" (оксиду ртуті </a:t>
            </a:r>
            <a:r>
              <a:rPr lang="uk-UA" sz="2800" dirty="0" err="1" smtClean="0"/>
              <a:t>Hg</a:t>
            </a:r>
            <a:r>
              <a:rPr lang="uk-UA" sz="2800" dirty="0" smtClean="0"/>
              <a:t>) одержав газ, що підтримує горіння. До цього часу був відкритий і азот. На одному з майданів міста </a:t>
            </a:r>
            <a:r>
              <a:rPr lang="uk-UA" sz="2800" dirty="0" err="1" smtClean="0"/>
              <a:t>Лідса</a:t>
            </a:r>
            <a:r>
              <a:rPr lang="uk-UA" sz="2800" dirty="0" smtClean="0"/>
              <a:t> вдячні англійці встановили бронзову скульптуру свого видатного співвітчизника. </a:t>
            </a:r>
          </a:p>
          <a:p>
            <a:pPr>
              <a:lnSpc>
                <a:spcPct val="110000"/>
              </a:lnSpc>
              <a:buNone/>
            </a:pPr>
            <a:endParaRPr lang="uk-UA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300" dirty="0" smtClean="0"/>
              <a:t> </a:t>
            </a:r>
            <a:r>
              <a:rPr lang="uk-UA" sz="2800" dirty="0" smtClean="0"/>
              <a:t>Усе ж – головні особи в історії відкриття кисню   не  К.В. </a:t>
            </a:r>
            <a:r>
              <a:rPr lang="uk-UA" sz="2800" dirty="0" err="1" smtClean="0"/>
              <a:t>Шеєле</a:t>
            </a:r>
            <a:r>
              <a:rPr lang="uk-UA" sz="2800" dirty="0" smtClean="0"/>
              <a:t> і не Дж. </a:t>
            </a:r>
            <a:r>
              <a:rPr lang="uk-UA" sz="2800" dirty="0" err="1" smtClean="0"/>
              <a:t>Прістлі</a:t>
            </a:r>
            <a:r>
              <a:rPr lang="uk-UA" sz="2800" dirty="0" smtClean="0"/>
              <a:t>. Вони відкрили новий газ – кисень, попри це і до кінця своїх років залишаючись ревними захисниками теорії флогістону, яка тривалий час гальмувала розвиток науки. Особливе значення в історії відкриття кисню мають праці А. Лавуазьє. Він  встановив, що кисень – складова частина повітря, створив кисневу теорію горіння (за 200 років вона не тільки не була спростована, а й отримала безліч підтверджень своєї правильності), яка прийшла на зміну теорії флогістону. </a:t>
            </a:r>
          </a:p>
          <a:p>
            <a:pPr>
              <a:buNone/>
            </a:pPr>
            <a:r>
              <a:rPr lang="uk-UA" sz="2800" dirty="0" smtClean="0"/>
              <a:t>       </a:t>
            </a:r>
            <a:endParaRPr lang="uk-UA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uk-UA" sz="2800" dirty="0" smtClean="0"/>
              <a:t>  У 1775 Лавуазьє прийшов до висновку, що звичайне повітря складається з двох газів - газу, необхідного для подиху і підтримуючого горіння, і газу "протилежного характеру" - азоту. Лавуазьє назвав підтримуючий горіння газ </a:t>
            </a:r>
            <a:r>
              <a:rPr lang="uk-UA" sz="2800" dirty="0" err="1" smtClean="0"/>
              <a:t>oxygene</a:t>
            </a:r>
            <a:r>
              <a:rPr lang="uk-UA" sz="2800" dirty="0" smtClean="0"/>
              <a:t> - "утворюючий кислоти" (від </a:t>
            </a:r>
            <a:r>
              <a:rPr lang="uk-UA" sz="2800" dirty="0" err="1" smtClean="0"/>
              <a:t>грецьк</a:t>
            </a:r>
            <a:r>
              <a:rPr lang="uk-UA" sz="2800" dirty="0" smtClean="0"/>
              <a:t>. </a:t>
            </a:r>
            <a:r>
              <a:rPr lang="uk-UA" sz="2800" dirty="0" err="1" smtClean="0"/>
              <a:t>oxys</a:t>
            </a:r>
            <a:r>
              <a:rPr lang="uk-UA" sz="2800" dirty="0" smtClean="0"/>
              <a:t> - кислий і </a:t>
            </a:r>
            <a:r>
              <a:rPr lang="uk-UA" sz="2800" dirty="0" err="1" smtClean="0"/>
              <a:t>gennao</a:t>
            </a:r>
            <a:r>
              <a:rPr lang="uk-UA" sz="2800" dirty="0" smtClean="0"/>
              <a:t> - народжую; звідси і російська назва "кисень"), тому що він тоді вважав, що всі кислоти містять кисень. Давно уже відомо, що кислоти бувають і </a:t>
            </a:r>
            <a:r>
              <a:rPr lang="uk-UA" sz="2800" dirty="0" err="1" smtClean="0"/>
              <a:t>безкисневими</a:t>
            </a:r>
            <a:r>
              <a:rPr lang="uk-UA" sz="2800" dirty="0" smtClean="0"/>
              <a:t>, але назва, дана елементу Лавуазьє, залишилося незмінною. </a:t>
            </a:r>
            <a:br>
              <a:rPr lang="uk-UA" sz="2800" dirty="0" smtClean="0"/>
            </a:br>
            <a:endParaRPr lang="uk-UA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/>
              <a:t>  У 1898 р. англійський вчений </a:t>
            </a:r>
            <a:r>
              <a:rPr lang="uk-UA" sz="2800" dirty="0" err="1" smtClean="0"/>
              <a:t>Томпсон</a:t>
            </a:r>
            <a:r>
              <a:rPr lang="uk-UA" sz="2800" dirty="0" smtClean="0"/>
              <a:t> лорд Кельвін твердив, що людству загрожує задуха, оскільки в повітря виділяється величезна кількість вуглекислого газу не тільки від дихання, а й від промислових підприємств. Це ствердження спростував К.А. </a:t>
            </a:r>
            <a:r>
              <a:rPr lang="uk-UA" sz="2800" dirty="0" err="1" smtClean="0"/>
              <a:t>Тимірязєв</a:t>
            </a:r>
            <a:r>
              <a:rPr lang="uk-UA" sz="2800" dirty="0" smtClean="0"/>
              <a:t>. Він довів, що людству не дадуть загинути зелені рослини.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1380</Words>
  <Application>Microsoft Office PowerPoint</Application>
  <PresentationFormat>Экран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Оксиген.Кисень</vt:lpstr>
      <vt:lpstr>Фізичні і хімічні властивості </vt:lpstr>
      <vt:lpstr> </vt:lpstr>
      <vt:lpstr>Слайд 4</vt:lpstr>
      <vt:lpstr>Слайд 5</vt:lpstr>
      <vt:lpstr>Слайд 6</vt:lpstr>
      <vt:lpstr>Слайд 7</vt:lpstr>
      <vt:lpstr>Слайд 8</vt:lpstr>
      <vt:lpstr>Слайд 9</vt:lpstr>
      <vt:lpstr>Одержання</vt:lpstr>
      <vt:lpstr>Слайд 11</vt:lpstr>
      <vt:lpstr>Слайд 12</vt:lpstr>
      <vt:lpstr>Слайд 13</vt:lpstr>
      <vt:lpstr>Застосування кисню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Оксиген.Кисень</dc:title>
  <cp:lastModifiedBy>Admin</cp:lastModifiedBy>
  <cp:revision>20</cp:revision>
  <dcterms:modified xsi:type="dcterms:W3CDTF">2013-03-18T15:23:53Z</dcterms:modified>
</cp:coreProperties>
</file>