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0" autoAdjust="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Нітрати в продуктах харчування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8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Ні</a:t>
            </a:r>
            <a:r>
              <a:rPr lang="ru-RU" dirty="0"/>
              <a:t> для кого не секрет,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 та </a:t>
            </a:r>
            <a:r>
              <a:rPr lang="ru-RU" dirty="0" err="1"/>
              <a:t>фрукти</a:t>
            </a:r>
            <a:r>
              <a:rPr lang="ru-RU" dirty="0"/>
              <a:t> - головне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людському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серйозної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. Як же </a:t>
            </a:r>
            <a:r>
              <a:rPr lang="ru-RU" dirty="0" err="1"/>
              <a:t>розпізнати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таємного</a:t>
            </a:r>
            <a:r>
              <a:rPr lang="ru-RU" dirty="0"/>
              <a:t> «ворога» і </a:t>
            </a:r>
            <a:r>
              <a:rPr lang="ru-RU" dirty="0" err="1"/>
              <a:t>знешкодити</a:t>
            </a:r>
            <a:r>
              <a:rPr lang="ru-RU" dirty="0"/>
              <a:t> до того моменту,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нищівний</a:t>
            </a:r>
            <a:r>
              <a:rPr lang="ru-RU" dirty="0"/>
              <a:t> удар по </a:t>
            </a:r>
            <a:r>
              <a:rPr lang="ru-RU" dirty="0" err="1"/>
              <a:t>здоров'ю</a:t>
            </a:r>
            <a:r>
              <a:rPr lang="ru-RU" dirty="0"/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205" y="260648"/>
            <a:ext cx="42386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205" y="3429000"/>
            <a:ext cx="4238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77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330824" cy="633670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два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розпізнати</a:t>
            </a:r>
            <a:r>
              <a:rPr lang="ru-RU" dirty="0"/>
              <a:t> </a:t>
            </a:r>
            <a:r>
              <a:rPr lang="ru-RU" dirty="0" err="1"/>
              <a:t>нітрати</a:t>
            </a:r>
            <a:r>
              <a:rPr lang="ru-RU" dirty="0"/>
              <a:t> в </a:t>
            </a:r>
            <a:r>
              <a:rPr lang="ru-RU" dirty="0" err="1"/>
              <a:t>овочах</a:t>
            </a:r>
            <a:r>
              <a:rPr lang="ru-RU" dirty="0"/>
              <a:t>: </a:t>
            </a:r>
            <a:r>
              <a:rPr lang="ru-RU" dirty="0" err="1"/>
              <a:t>власними</a:t>
            </a:r>
            <a:r>
              <a:rPr lang="ru-RU" dirty="0"/>
              <a:t> силами і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. 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нітрати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знати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нітратних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. </a:t>
            </a:r>
          </a:p>
          <a:p>
            <a:r>
              <a:rPr lang="ru-RU" dirty="0" err="1"/>
              <a:t>По-перше</a:t>
            </a:r>
            <a:r>
              <a:rPr lang="ru-RU" dirty="0"/>
              <a:t>, не </a:t>
            </a:r>
            <a:r>
              <a:rPr lang="ru-RU" dirty="0" err="1"/>
              <a:t>вибирайте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плоди </a:t>
            </a:r>
            <a:r>
              <a:rPr lang="ru-RU" dirty="0" err="1"/>
              <a:t>овочів</a:t>
            </a:r>
            <a:r>
              <a:rPr lang="ru-RU" dirty="0"/>
              <a:t>, так як «</a:t>
            </a:r>
            <a:r>
              <a:rPr lang="ru-RU" dirty="0" err="1"/>
              <a:t>гіганти</a:t>
            </a:r>
            <a:r>
              <a:rPr lang="ru-RU" dirty="0"/>
              <a:t>»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до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напханий</a:t>
            </a:r>
            <a:r>
              <a:rPr lang="ru-RU" dirty="0"/>
              <a:t> </a:t>
            </a:r>
            <a:r>
              <a:rPr lang="ru-RU" dirty="0" err="1"/>
              <a:t>нітратами</a:t>
            </a:r>
            <a:r>
              <a:rPr lang="ru-RU" dirty="0"/>
              <a:t>. </a:t>
            </a:r>
          </a:p>
          <a:p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звертайте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овочу</a:t>
            </a:r>
            <a:r>
              <a:rPr lang="ru-RU" dirty="0"/>
              <a:t> запах, </a:t>
            </a:r>
            <a:r>
              <a:rPr lang="ru-RU" dirty="0" err="1"/>
              <a:t>він</a:t>
            </a:r>
            <a:r>
              <a:rPr lang="ru-RU" dirty="0"/>
              <a:t> повинен бути і не </a:t>
            </a:r>
            <a:r>
              <a:rPr lang="ru-RU" dirty="0" err="1"/>
              <a:t>слабким</a:t>
            </a:r>
            <a:r>
              <a:rPr lang="ru-RU" dirty="0"/>
              <a:t> і не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вираженим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запах </a:t>
            </a:r>
            <a:r>
              <a:rPr lang="ru-RU" dirty="0" err="1"/>
              <a:t>помідорів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огірків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відчуваєте</a:t>
            </a:r>
            <a:r>
              <a:rPr lang="ru-RU" dirty="0"/>
              <a:t> за версту </a:t>
            </a:r>
            <a:r>
              <a:rPr lang="ru-RU" dirty="0" err="1"/>
              <a:t>краще</a:t>
            </a:r>
            <a:r>
              <a:rPr lang="ru-RU" dirty="0"/>
              <a:t> пройти </a:t>
            </a:r>
            <a:r>
              <a:rPr lang="ru-RU" dirty="0" err="1"/>
              <a:t>їх</a:t>
            </a:r>
            <a:r>
              <a:rPr lang="ru-RU" dirty="0"/>
              <a:t> мимо. </a:t>
            </a:r>
          </a:p>
          <a:p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звертайте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, особливо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м'якоть</a:t>
            </a:r>
            <a:r>
              <a:rPr lang="ru-RU" dirty="0"/>
              <a:t> </a:t>
            </a:r>
            <a:r>
              <a:rPr lang="ru-RU" dirty="0" err="1"/>
              <a:t>огірка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 зеленого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явно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схильний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. </a:t>
            </a:r>
            <a:r>
              <a:rPr lang="ru-RU" dirty="0" err="1"/>
              <a:t>Морква</a:t>
            </a:r>
            <a:r>
              <a:rPr lang="ru-RU" dirty="0"/>
              <a:t> повинна бути </a:t>
            </a:r>
            <a:r>
              <a:rPr lang="ru-RU" dirty="0" err="1"/>
              <a:t>помаранчевої</a:t>
            </a:r>
            <a:r>
              <a:rPr lang="ru-RU" dirty="0"/>
              <a:t>, без </a:t>
            </a:r>
            <a:r>
              <a:rPr lang="ru-RU" dirty="0" err="1"/>
              <a:t>зелених</a:t>
            </a:r>
            <a:r>
              <a:rPr lang="ru-RU" dirty="0"/>
              <a:t> і </a:t>
            </a:r>
            <a:r>
              <a:rPr lang="ru-RU" dirty="0" err="1"/>
              <a:t>жовтих</a:t>
            </a:r>
            <a:r>
              <a:rPr lang="ru-RU" dirty="0"/>
              <a:t> </a:t>
            </a:r>
            <a:r>
              <a:rPr lang="ru-RU" dirty="0" err="1"/>
              <a:t>вкраплень</a:t>
            </a:r>
            <a:r>
              <a:rPr lang="ru-RU" dirty="0"/>
              <a:t>, а не </a:t>
            </a:r>
            <a:r>
              <a:rPr lang="ru-RU" dirty="0" err="1"/>
              <a:t>червоною</a:t>
            </a:r>
            <a:r>
              <a:rPr lang="ru-RU" dirty="0"/>
              <a:t>, </a:t>
            </a:r>
            <a:r>
              <a:rPr lang="ru-RU" dirty="0" err="1"/>
              <a:t>картопля</a:t>
            </a:r>
            <a:r>
              <a:rPr lang="ru-RU" dirty="0"/>
              <a:t> -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м'якоть</a:t>
            </a:r>
            <a:r>
              <a:rPr lang="ru-RU" dirty="0"/>
              <a:t>, а не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жовту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спеціальний</a:t>
            </a:r>
            <a:r>
              <a:rPr lang="ru-RU" dirty="0"/>
              <a:t> сорт. «</a:t>
            </a:r>
            <a:r>
              <a:rPr lang="ru-RU" dirty="0" err="1"/>
              <a:t>Нітратна</a:t>
            </a:r>
            <a:r>
              <a:rPr lang="ru-RU" dirty="0"/>
              <a:t>» </a:t>
            </a:r>
            <a:r>
              <a:rPr lang="ru-RU" dirty="0" err="1"/>
              <a:t>гарбуз</a:t>
            </a:r>
            <a:r>
              <a:rPr lang="ru-RU" dirty="0"/>
              <a:t> </a:t>
            </a:r>
            <a:r>
              <a:rPr lang="ru-RU" dirty="0" err="1"/>
              <a:t>видасть</a:t>
            </a:r>
            <a:r>
              <a:rPr lang="ru-RU" dirty="0"/>
              <a:t> себе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нерівних</a:t>
            </a:r>
            <a:r>
              <a:rPr lang="ru-RU" dirty="0"/>
              <a:t> </a:t>
            </a:r>
            <a:r>
              <a:rPr lang="ru-RU" dirty="0" err="1"/>
              <a:t>хвилястих</a:t>
            </a:r>
            <a:r>
              <a:rPr lang="ru-RU" dirty="0"/>
              <a:t> </a:t>
            </a:r>
            <a:r>
              <a:rPr lang="ru-RU" dirty="0" err="1"/>
              <a:t>смужок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, а </a:t>
            </a:r>
            <a:r>
              <a:rPr lang="ru-RU" dirty="0" err="1"/>
              <a:t>буряк</a:t>
            </a:r>
            <a:r>
              <a:rPr lang="ru-RU" dirty="0"/>
              <a:t> - </a:t>
            </a:r>
            <a:r>
              <a:rPr lang="ru-RU" dirty="0" err="1"/>
              <a:t>закрученим</a:t>
            </a:r>
            <a:r>
              <a:rPr lang="ru-RU" dirty="0"/>
              <a:t> </a:t>
            </a:r>
            <a:r>
              <a:rPr lang="ru-RU" dirty="0" err="1"/>
              <a:t>коренем</a:t>
            </a:r>
            <a:r>
              <a:rPr lang="ru-RU" dirty="0"/>
              <a:t>. </a:t>
            </a:r>
          </a:p>
          <a:p>
            <a:r>
              <a:rPr lang="ru-RU" dirty="0" err="1" smtClean="0"/>
              <a:t>По-четверте</a:t>
            </a:r>
            <a:r>
              <a:rPr lang="ru-RU" dirty="0"/>
              <a:t>, при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</a:t>
            </a:r>
            <a:r>
              <a:rPr lang="ru-RU" dirty="0" err="1"/>
              <a:t>врахуйте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важче</a:t>
            </a:r>
            <a:r>
              <a:rPr lang="ru-RU" dirty="0"/>
              <a:t> </a:t>
            </a:r>
            <a:r>
              <a:rPr lang="ru-RU" dirty="0" err="1"/>
              <a:t>плід</a:t>
            </a:r>
            <a:r>
              <a:rPr lang="ru-RU" dirty="0"/>
              <a:t>, в </a:t>
            </a:r>
            <a:r>
              <a:rPr lang="ru-RU" dirty="0" err="1"/>
              <a:t>порівнянні</a:t>
            </a:r>
            <a:r>
              <a:rPr lang="ru-RU" dirty="0"/>
              <a:t> з плодами такого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. </a:t>
            </a:r>
          </a:p>
          <a:p>
            <a:r>
              <a:rPr lang="ru-RU" dirty="0" err="1"/>
              <a:t>По-п'яте</a:t>
            </a:r>
            <a:r>
              <a:rPr lang="ru-RU" dirty="0"/>
              <a:t>,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купуйте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 не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свіжості</a:t>
            </a:r>
            <a:r>
              <a:rPr lang="ru-RU" dirty="0"/>
              <a:t>, у них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концентратів</a:t>
            </a:r>
            <a:r>
              <a:rPr lang="ru-RU" dirty="0"/>
              <a:t> явно буде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свіжих</a:t>
            </a:r>
            <a:r>
              <a:rPr lang="ru-RU" dirty="0"/>
              <a:t> «побратимах», а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зберігайте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картоплі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889" y="3557330"/>
            <a:ext cx="3882008" cy="31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009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38"/>
            <a:ext cx="8516973" cy="643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15061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на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нітрити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широким </a:t>
            </a:r>
            <a:r>
              <a:rPr lang="ru-RU" dirty="0" err="1"/>
              <a:t>спектором</a:t>
            </a:r>
            <a:r>
              <a:rPr lang="ru-RU" dirty="0"/>
              <a:t> </a:t>
            </a:r>
            <a:r>
              <a:rPr lang="ru-RU" dirty="0" err="1"/>
              <a:t>токсичної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впливаючи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біорівнях</a:t>
            </a:r>
            <a:r>
              <a:rPr lang="ru-RU" dirty="0"/>
              <a:t>.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, </a:t>
            </a:r>
            <a:r>
              <a:rPr lang="ru-RU" dirty="0" err="1"/>
              <a:t>біологічними</a:t>
            </a:r>
            <a:r>
              <a:rPr lang="ru-RU" dirty="0"/>
              <a:t> і </a:t>
            </a:r>
            <a:r>
              <a:rPr lang="ru-RU" dirty="0" err="1"/>
              <a:t>хімічними</a:t>
            </a:r>
            <a:r>
              <a:rPr lang="ru-RU" dirty="0"/>
              <a:t> факторами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499501" cy="26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87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96950"/>
          </a:xfrm>
        </p:spPr>
        <p:txBody>
          <a:bodyPr/>
          <a:lstStyle/>
          <a:p>
            <a:r>
              <a:rPr lang="ru-RU" dirty="0"/>
              <a:t>Майте на </a:t>
            </a:r>
            <a:r>
              <a:rPr lang="ru-RU" dirty="0" err="1"/>
              <a:t>увазі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3863280" cy="5544616"/>
          </a:xfrm>
        </p:spPr>
        <p:txBody>
          <a:bodyPr>
            <a:noAutofit/>
          </a:bodyPr>
          <a:lstStyle/>
          <a:p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вміст</a:t>
            </a:r>
            <a:r>
              <a:rPr lang="ru-RU" sz="1200" dirty="0"/>
              <a:t> </a:t>
            </a:r>
            <a:r>
              <a:rPr lang="ru-RU" sz="1200" dirty="0" err="1"/>
              <a:t>нітратів</a:t>
            </a:r>
            <a:r>
              <a:rPr lang="ru-RU" sz="1200" dirty="0"/>
              <a:t> у </a:t>
            </a:r>
            <a:r>
              <a:rPr lang="ru-RU" sz="1200" dirty="0" err="1"/>
              <a:t>воді</a:t>
            </a:r>
            <a:r>
              <a:rPr lang="ru-RU" sz="1200" dirty="0"/>
              <a:t> </a:t>
            </a:r>
            <a:r>
              <a:rPr lang="ru-RU" sz="1200" dirty="0" err="1"/>
              <a:t>перевищує</a:t>
            </a:r>
            <a:r>
              <a:rPr lang="ru-RU" sz="1200" dirty="0"/>
              <a:t> </a:t>
            </a:r>
            <a:r>
              <a:rPr lang="ru-RU" sz="1200" dirty="0" err="1"/>
              <a:t>допустиму</a:t>
            </a:r>
            <a:r>
              <a:rPr lang="ru-RU" sz="1200" dirty="0"/>
              <a:t> норму (10 мг/л), не </a:t>
            </a:r>
            <a:r>
              <a:rPr lang="ru-RU" sz="1200" dirty="0" err="1"/>
              <a:t>використовуйте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для </a:t>
            </a:r>
            <a:r>
              <a:rPr lang="ru-RU" sz="1200" dirty="0" err="1"/>
              <a:t>пиття</a:t>
            </a:r>
            <a:r>
              <a:rPr lang="ru-RU" sz="1200" dirty="0"/>
              <a:t> та </a:t>
            </a:r>
            <a:r>
              <a:rPr lang="ru-RU" sz="1200" dirty="0" err="1"/>
              <a:t>приготування</a:t>
            </a:r>
            <a:r>
              <a:rPr lang="ru-RU" sz="1200" dirty="0"/>
              <a:t> </a:t>
            </a:r>
            <a:r>
              <a:rPr lang="ru-RU" sz="1200" dirty="0" err="1"/>
              <a:t>їжі</a:t>
            </a:r>
            <a:r>
              <a:rPr lang="ru-RU" sz="1200" dirty="0"/>
              <a:t>. Особливо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стосується</a:t>
            </a:r>
            <a:r>
              <a:rPr lang="ru-RU" sz="1200" dirty="0"/>
              <a:t> </a:t>
            </a:r>
            <a:r>
              <a:rPr lang="ru-RU" sz="1200" dirty="0" err="1"/>
              <a:t>дітей</a:t>
            </a:r>
            <a:r>
              <a:rPr lang="ru-RU" sz="1200" dirty="0"/>
              <a:t> і </a:t>
            </a:r>
            <a:r>
              <a:rPr lang="ru-RU" sz="1200" dirty="0" err="1"/>
              <a:t>вагітних</a:t>
            </a:r>
            <a:r>
              <a:rPr lang="ru-RU" sz="1200" dirty="0"/>
              <a:t> </a:t>
            </a:r>
            <a:r>
              <a:rPr lang="ru-RU" sz="1200" dirty="0" err="1"/>
              <a:t>жінок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 err="1"/>
              <a:t>Пам’ятайте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кип’ятіння</a:t>
            </a:r>
            <a:r>
              <a:rPr lang="ru-RU" sz="1200" dirty="0"/>
              <a:t> </a:t>
            </a:r>
            <a:r>
              <a:rPr lang="ru-RU" sz="1200" dirty="0" err="1"/>
              <a:t>забрудненої</a:t>
            </a:r>
            <a:r>
              <a:rPr lang="ru-RU" sz="1200" dirty="0"/>
              <a:t> </a:t>
            </a:r>
            <a:r>
              <a:rPr lang="ru-RU" sz="1200" dirty="0" err="1"/>
              <a:t>нітратами</a:t>
            </a:r>
            <a:r>
              <a:rPr lang="ru-RU" sz="1200" dirty="0"/>
              <a:t> води не </a:t>
            </a:r>
            <a:r>
              <a:rPr lang="ru-RU" sz="1200" dirty="0" err="1"/>
              <a:t>зменшує</a:t>
            </a:r>
            <a:r>
              <a:rPr lang="ru-RU" sz="1200" dirty="0"/>
              <a:t>, а </a:t>
            </a:r>
            <a:r>
              <a:rPr lang="ru-RU" sz="1200" dirty="0" err="1"/>
              <a:t>збільшує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токсичність</a:t>
            </a:r>
            <a:r>
              <a:rPr lang="ru-RU" sz="1200" dirty="0"/>
              <a:t> на 39—86</a:t>
            </a:r>
            <a:r>
              <a:rPr lang="ru-RU" sz="1200" dirty="0" smtClean="0"/>
              <a:t>%.</a:t>
            </a:r>
            <a:endParaRPr lang="ru-RU" sz="1200" dirty="0"/>
          </a:p>
          <a:p>
            <a:r>
              <a:rPr lang="ru-RU" sz="1200" dirty="0"/>
              <a:t>Майте на </a:t>
            </a:r>
            <a:r>
              <a:rPr lang="ru-RU" sz="1200" dirty="0" err="1"/>
              <a:t>увазі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забруднена</a:t>
            </a:r>
            <a:r>
              <a:rPr lang="ru-RU" sz="1200" dirty="0"/>
              <a:t> </a:t>
            </a:r>
            <a:r>
              <a:rPr lang="ru-RU" sz="1200" dirty="0" err="1"/>
              <a:t>нітратами</a:t>
            </a:r>
            <a:r>
              <a:rPr lang="ru-RU" sz="1200" dirty="0"/>
              <a:t> вода </a:t>
            </a:r>
            <a:r>
              <a:rPr lang="ru-RU" sz="1200" dirty="0" err="1"/>
              <a:t>навіть</a:t>
            </a:r>
            <a:r>
              <a:rPr lang="ru-RU" sz="1200" dirty="0"/>
              <a:t> у </a:t>
            </a:r>
            <a:r>
              <a:rPr lang="ru-RU" sz="1200" dirty="0" err="1"/>
              <a:t>смертельних</a:t>
            </a:r>
            <a:r>
              <a:rPr lang="ru-RU" sz="1200" dirty="0"/>
              <a:t> дозах — чиста, </a:t>
            </a:r>
            <a:r>
              <a:rPr lang="ru-RU" sz="1200" dirty="0" err="1"/>
              <a:t>прозора</a:t>
            </a:r>
            <a:r>
              <a:rPr lang="ru-RU" sz="1200" dirty="0"/>
              <a:t>, без запаху і </a:t>
            </a:r>
            <a:r>
              <a:rPr lang="ru-RU" sz="1200" dirty="0" err="1"/>
              <a:t>видимих</a:t>
            </a:r>
            <a:r>
              <a:rPr lang="ru-RU" sz="1200" dirty="0"/>
              <a:t> </a:t>
            </a:r>
            <a:r>
              <a:rPr lang="ru-RU" sz="1200" dirty="0" err="1"/>
              <a:t>домішок</a:t>
            </a:r>
            <a:r>
              <a:rPr lang="ru-RU" sz="1200" dirty="0"/>
              <a:t>, </a:t>
            </a:r>
            <a:r>
              <a:rPr lang="ru-RU" sz="1200" dirty="0" err="1"/>
              <a:t>звичайна</a:t>
            </a:r>
            <a:r>
              <a:rPr lang="ru-RU" sz="1200" dirty="0"/>
              <a:t> на смак. Нехай </a:t>
            </a:r>
            <a:r>
              <a:rPr lang="ru-RU" sz="1200" dirty="0" err="1"/>
              <a:t>це</a:t>
            </a:r>
            <a:r>
              <a:rPr lang="ru-RU" sz="1200" dirty="0"/>
              <a:t> не вводить вас в </a:t>
            </a:r>
            <a:r>
              <a:rPr lang="ru-RU" sz="1200" dirty="0" err="1"/>
              <a:t>оману</a:t>
            </a:r>
            <a:r>
              <a:rPr lang="ru-RU" sz="1200" dirty="0"/>
              <a:t>. Будьте </a:t>
            </a:r>
            <a:r>
              <a:rPr lang="ru-RU" sz="1200" dirty="0" err="1"/>
              <a:t>обережні</a:t>
            </a:r>
            <a:r>
              <a:rPr lang="ru-RU" sz="1200" dirty="0" smtClean="0"/>
              <a:t>!</a:t>
            </a:r>
            <a:endParaRPr lang="ru-RU" sz="1200" dirty="0"/>
          </a:p>
          <a:p>
            <a:r>
              <a:rPr lang="ru-RU" sz="1200" dirty="0" smtClean="0"/>
              <a:t>Не </a:t>
            </a:r>
            <a:r>
              <a:rPr lang="ru-RU" sz="1200" dirty="0" err="1"/>
              <a:t>вживайте</a:t>
            </a:r>
            <a:r>
              <a:rPr lang="ru-RU" sz="1200" dirty="0"/>
              <a:t> </a:t>
            </a:r>
            <a:r>
              <a:rPr lang="ru-RU" sz="1200" dirty="0" err="1"/>
              <a:t>ранніх</a:t>
            </a:r>
            <a:r>
              <a:rPr lang="ru-RU" sz="1200" dirty="0"/>
              <a:t> </a:t>
            </a:r>
            <a:r>
              <a:rPr lang="ru-RU" sz="1200" dirty="0" err="1"/>
              <a:t>парникових</a:t>
            </a:r>
            <a:r>
              <a:rPr lang="ru-RU" sz="1200" dirty="0"/>
              <a:t> </a:t>
            </a:r>
            <a:r>
              <a:rPr lang="ru-RU" sz="1200" dirty="0" err="1"/>
              <a:t>овочів</a:t>
            </a:r>
            <a:r>
              <a:rPr lang="ru-RU" sz="1200" dirty="0"/>
              <a:t>, на </a:t>
            </a:r>
            <a:r>
              <a:rPr lang="ru-RU" sz="1200" dirty="0" err="1"/>
              <a:t>яких</a:t>
            </a:r>
            <a:r>
              <a:rPr lang="ru-RU" sz="1200" dirty="0"/>
              <a:t> </a:t>
            </a:r>
            <a:r>
              <a:rPr lang="ru-RU" sz="1200" dirty="0" err="1"/>
              <a:t>з’явилась</a:t>
            </a:r>
            <a:r>
              <a:rPr lang="ru-RU" sz="1200" dirty="0"/>
              <a:t> гниль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цвіль</a:t>
            </a:r>
            <a:r>
              <a:rPr lang="ru-RU" sz="1200" dirty="0"/>
              <a:t>, </a:t>
            </a:r>
            <a:r>
              <a:rPr lang="ru-RU" sz="1200" dirty="0" err="1"/>
              <a:t>оскільки</a:t>
            </a:r>
            <a:r>
              <a:rPr lang="ru-RU" sz="1200" dirty="0"/>
              <a:t> </a:t>
            </a:r>
            <a:r>
              <a:rPr lang="ru-RU" sz="1200" dirty="0" err="1"/>
              <a:t>нітрати</a:t>
            </a:r>
            <a:r>
              <a:rPr lang="ru-RU" sz="1200" dirty="0"/>
              <a:t> в таких </a:t>
            </a:r>
            <a:r>
              <a:rPr lang="ru-RU" sz="1200" dirty="0" err="1"/>
              <a:t>овочах</a:t>
            </a:r>
            <a:r>
              <a:rPr lang="ru-RU" sz="1200" dirty="0"/>
              <a:t> </a:t>
            </a:r>
            <a:r>
              <a:rPr lang="ru-RU" sz="1200" dirty="0" err="1"/>
              <a:t>більше</a:t>
            </a:r>
            <a:r>
              <a:rPr lang="ru-RU" sz="1200" dirty="0"/>
              <a:t> і </a:t>
            </a:r>
            <a:r>
              <a:rPr lang="ru-RU" sz="1200" dirty="0" err="1"/>
              <a:t>швидше</a:t>
            </a:r>
            <a:r>
              <a:rPr lang="ru-RU" sz="1200" dirty="0"/>
              <a:t> </a:t>
            </a:r>
            <a:r>
              <a:rPr lang="ru-RU" sz="1200" dirty="0" err="1"/>
              <a:t>набирають</a:t>
            </a:r>
            <a:r>
              <a:rPr lang="ru-RU" sz="1200" dirty="0"/>
              <a:t>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dirty="0" err="1"/>
              <a:t>токсичнішої</a:t>
            </a:r>
            <a:r>
              <a:rPr lang="ru-RU" sz="1200" dirty="0"/>
              <a:t> </a:t>
            </a:r>
            <a:r>
              <a:rPr lang="ru-RU" sz="1200" dirty="0" err="1"/>
              <a:t>форми</a:t>
            </a:r>
            <a:r>
              <a:rPr lang="ru-RU" sz="1200" dirty="0"/>
              <a:t> — </a:t>
            </a:r>
            <a:r>
              <a:rPr lang="ru-RU" sz="1200" dirty="0" err="1"/>
              <a:t>нітритів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Категорично </a:t>
            </a:r>
            <a:r>
              <a:rPr lang="ru-RU" sz="1200" dirty="0" err="1"/>
              <a:t>забороняється</a:t>
            </a:r>
            <a:r>
              <a:rPr lang="ru-RU" sz="1200" dirty="0"/>
              <a:t> </a:t>
            </a:r>
            <a:r>
              <a:rPr lang="ru-RU" sz="1200" dirty="0" err="1"/>
              <a:t>давати</a:t>
            </a:r>
            <a:r>
              <a:rPr lang="ru-RU" sz="1200" dirty="0"/>
              <a:t> </a:t>
            </a:r>
            <a:r>
              <a:rPr lang="ru-RU" sz="1200" dirty="0" err="1"/>
              <a:t>дітям</a:t>
            </a:r>
            <a:r>
              <a:rPr lang="ru-RU" sz="1200" dirty="0"/>
              <a:t> </a:t>
            </a:r>
            <a:r>
              <a:rPr lang="ru-RU" sz="1200" dirty="0" err="1"/>
              <a:t>салати</a:t>
            </a:r>
            <a:r>
              <a:rPr lang="ru-RU" sz="1200" dirty="0"/>
              <a:t> </a:t>
            </a:r>
            <a:r>
              <a:rPr lang="ru-RU" sz="1200" dirty="0" err="1"/>
              <a:t>зі</a:t>
            </a:r>
            <a:r>
              <a:rPr lang="ru-RU" sz="1200" dirty="0"/>
              <a:t> </a:t>
            </a:r>
            <a:r>
              <a:rPr lang="ru-RU" sz="1200" dirty="0" err="1"/>
              <a:t>свіжих</a:t>
            </a:r>
            <a:r>
              <a:rPr lang="ru-RU" sz="1200" dirty="0"/>
              <a:t> </a:t>
            </a:r>
            <a:r>
              <a:rPr lang="ru-RU" sz="1200" dirty="0" err="1"/>
              <a:t>овочів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простояли при </a:t>
            </a:r>
            <a:r>
              <a:rPr lang="ru-RU" sz="1200" dirty="0" err="1"/>
              <a:t>кімнатній</a:t>
            </a:r>
            <a:r>
              <a:rPr lang="ru-RU" sz="1200" dirty="0"/>
              <a:t> </a:t>
            </a:r>
            <a:r>
              <a:rPr lang="ru-RU" sz="1200" dirty="0" err="1"/>
              <a:t>температурі</a:t>
            </a:r>
            <a:r>
              <a:rPr lang="ru-RU" sz="1200" dirty="0"/>
              <a:t> 6—8 годин, </a:t>
            </a:r>
            <a:r>
              <a:rPr lang="ru-RU" sz="1200" dirty="0" err="1"/>
              <a:t>оскільки</a:t>
            </a:r>
            <a:r>
              <a:rPr lang="ru-RU" sz="1200" dirty="0"/>
              <a:t> в них за </a:t>
            </a:r>
            <a:r>
              <a:rPr lang="ru-RU" sz="1200" dirty="0" err="1"/>
              <a:t>цих</a:t>
            </a:r>
            <a:r>
              <a:rPr lang="ru-RU" sz="1200" dirty="0"/>
              <a:t> умов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відбувається</a:t>
            </a:r>
            <a:r>
              <a:rPr lang="ru-RU" sz="1200" dirty="0"/>
              <a:t> </a:t>
            </a:r>
            <a:r>
              <a:rPr lang="ru-RU" sz="1200" dirty="0" err="1"/>
              <a:t>перетворення</a:t>
            </a:r>
            <a:r>
              <a:rPr lang="ru-RU" sz="1200" dirty="0"/>
              <a:t> </a:t>
            </a:r>
            <a:r>
              <a:rPr lang="ru-RU" sz="1200" dirty="0" err="1"/>
              <a:t>нітратів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впливом</a:t>
            </a:r>
            <a:r>
              <a:rPr lang="ru-RU" sz="1200" dirty="0"/>
              <a:t> </a:t>
            </a:r>
            <a:r>
              <a:rPr lang="ru-RU" sz="1200" dirty="0" err="1"/>
              <a:t>специфічної</a:t>
            </a:r>
            <a:r>
              <a:rPr lang="ru-RU" sz="1200" dirty="0"/>
              <a:t> </a:t>
            </a:r>
            <a:r>
              <a:rPr lang="ru-RU" sz="1200" dirty="0" err="1"/>
              <a:t>мікрофлори</a:t>
            </a:r>
            <a:r>
              <a:rPr lang="ru-RU" sz="1200" dirty="0"/>
              <a:t> в </a:t>
            </a:r>
            <a:r>
              <a:rPr lang="ru-RU" sz="1200" dirty="0" err="1"/>
              <a:t>нітрити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76376"/>
            <a:ext cx="4661503" cy="27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083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у </a:t>
            </a:r>
            <a:r>
              <a:rPr lang="ru-RU" dirty="0" err="1"/>
              <a:t>харчових</a:t>
            </a:r>
            <a:r>
              <a:rPr lang="ru-RU" dirty="0"/>
              <a:t> продуктах.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Контроль 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у </a:t>
            </a:r>
            <a:r>
              <a:rPr lang="ru-RU" dirty="0" err="1"/>
              <a:t>харчових</a:t>
            </a:r>
            <a:r>
              <a:rPr lang="ru-RU" dirty="0"/>
              <a:t> продуктах 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гарантованої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(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) контроль </a:t>
            </a:r>
            <a:r>
              <a:rPr lang="ru-RU" dirty="0" err="1"/>
              <a:t>здійснюється</a:t>
            </a:r>
            <a:r>
              <a:rPr lang="ru-RU" dirty="0"/>
              <a:t> в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контроль </a:t>
            </a:r>
            <a:r>
              <a:rPr lang="ru-RU" dirty="0" err="1"/>
              <a:t>виробника</a:t>
            </a:r>
            <a:r>
              <a:rPr lang="ru-RU" dirty="0"/>
              <a:t> за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530080" cy="33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50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04664"/>
            <a:ext cx="7834064" cy="60121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 1989 року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впроваджена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НДІ </a:t>
            </a:r>
            <a:r>
              <a:rPr lang="ru-RU" dirty="0" err="1"/>
              <a:t>харчування</a:t>
            </a:r>
            <a:r>
              <a:rPr lang="ru-RU" dirty="0"/>
              <a:t> “</a:t>
            </a:r>
            <a:r>
              <a:rPr lang="ru-RU" dirty="0" err="1"/>
              <a:t>Уніфікована</a:t>
            </a:r>
            <a:r>
              <a:rPr lang="ru-RU" dirty="0"/>
              <a:t> система </a:t>
            </a:r>
            <a:r>
              <a:rPr lang="ru-RU" dirty="0" err="1"/>
              <a:t>гігієнічного</a:t>
            </a:r>
            <a:r>
              <a:rPr lang="ru-RU" dirty="0"/>
              <a:t> контролю 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у </a:t>
            </a:r>
            <a:r>
              <a:rPr lang="ru-RU" dirty="0" err="1"/>
              <a:t>харчових</a:t>
            </a:r>
            <a:r>
              <a:rPr lang="ru-RU" dirty="0"/>
              <a:t> продуктах” з </a:t>
            </a:r>
            <a:r>
              <a:rPr lang="ru-RU" dirty="0" err="1"/>
              <a:t>обробкою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на ЕОМ. Вона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з </a:t>
            </a:r>
            <a:r>
              <a:rPr lang="ru-RU" dirty="0" err="1"/>
              <a:t>забрудненням</a:t>
            </a:r>
            <a:r>
              <a:rPr lang="ru-RU" dirty="0"/>
              <a:t> </a:t>
            </a:r>
            <a:r>
              <a:rPr lang="ru-RU" dirty="0" err="1"/>
              <a:t>нітратами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а й як </a:t>
            </a:r>
            <a:r>
              <a:rPr lang="ru-RU" dirty="0" err="1"/>
              <a:t>справжня</a:t>
            </a:r>
            <a:r>
              <a:rPr lang="ru-RU" dirty="0"/>
              <a:t> система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.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бракування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з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, </a:t>
            </a:r>
            <a:r>
              <a:rPr lang="ru-RU" dirty="0" err="1"/>
              <a:t>більшим</a:t>
            </a:r>
            <a:r>
              <a:rPr lang="ru-RU" dirty="0"/>
              <a:t> за </a:t>
            </a:r>
            <a:r>
              <a:rPr lang="ru-RU" dirty="0" err="1"/>
              <a:t>допустимий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причин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в </a:t>
            </a:r>
            <a:r>
              <a:rPr lang="ru-RU" dirty="0" err="1"/>
              <a:t>обігу</a:t>
            </a:r>
            <a:r>
              <a:rPr lang="ru-RU" dirty="0"/>
              <a:t> та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до </a:t>
            </a:r>
            <a:r>
              <a:rPr lang="ru-RU" dirty="0" err="1"/>
              <a:t>винних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мало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</a:t>
            </a:r>
            <a:r>
              <a:rPr lang="ru-RU" dirty="0" err="1"/>
              <a:t>Відсоток</a:t>
            </a:r>
            <a:r>
              <a:rPr lang="ru-RU" dirty="0"/>
              <a:t> проб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</a:t>
            </a:r>
            <a:r>
              <a:rPr lang="ru-RU" dirty="0" err="1"/>
              <a:t>перевищував</a:t>
            </a:r>
            <a:r>
              <a:rPr lang="ru-RU" dirty="0"/>
              <a:t> </a:t>
            </a:r>
            <a:r>
              <a:rPr lang="ru-RU" dirty="0" err="1"/>
              <a:t>допустимий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1998 – 2000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знизився</a:t>
            </a:r>
            <a:r>
              <a:rPr lang="ru-RU" dirty="0"/>
              <a:t> </a:t>
            </a:r>
            <a:r>
              <a:rPr lang="ru-RU" dirty="0" err="1"/>
              <a:t>удвічі</a:t>
            </a:r>
            <a:r>
              <a:rPr lang="ru-RU" dirty="0"/>
              <a:t>, а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і у </a:t>
            </a:r>
            <a:r>
              <a:rPr lang="ru-RU" dirty="0" err="1"/>
              <a:t>тричі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санітарно</a:t>
            </a:r>
            <a:r>
              <a:rPr lang="ru-RU" dirty="0"/>
              <a:t> – </a:t>
            </a:r>
            <a:r>
              <a:rPr lang="ru-RU" dirty="0" err="1"/>
              <a:t>епідеміологічними</a:t>
            </a:r>
            <a:r>
              <a:rPr lang="ru-RU" dirty="0"/>
              <a:t> </a:t>
            </a:r>
            <a:r>
              <a:rPr lang="ru-RU" dirty="0" err="1"/>
              <a:t>станціями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проводиться </a:t>
            </a:r>
            <a:r>
              <a:rPr lang="ru-RU" dirty="0" err="1"/>
              <a:t>близько</a:t>
            </a:r>
            <a:r>
              <a:rPr lang="ru-RU" dirty="0"/>
              <a:t> 30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аналізів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Продукція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, </a:t>
            </a:r>
            <a:r>
              <a:rPr lang="ru-RU" dirty="0" err="1"/>
              <a:t>вибраковується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9551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err="1" smtClean="0"/>
              <a:t>Висновок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700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Проаналізувавши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та </a:t>
            </a:r>
            <a:r>
              <a:rPr lang="ru-RU" dirty="0" err="1"/>
              <a:t>нітритів</a:t>
            </a:r>
            <a:r>
              <a:rPr lang="ru-RU" dirty="0"/>
              <a:t> як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токсикантів</a:t>
            </a:r>
            <a:r>
              <a:rPr lang="ru-RU" dirty="0"/>
              <a:t>, стан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ними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токсичного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 та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фактичного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дійти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не треба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драматизувати</a:t>
            </a:r>
            <a:r>
              <a:rPr lang="ru-RU" dirty="0"/>
              <a:t>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нехтувати</a:t>
            </a:r>
            <a:r>
              <a:rPr lang="ru-RU" dirty="0"/>
              <a:t> нею. Для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не </a:t>
            </a:r>
            <a:r>
              <a:rPr lang="ru-RU" dirty="0" err="1"/>
              <a:t>страшні</a:t>
            </a:r>
            <a:r>
              <a:rPr lang="ru-RU" dirty="0"/>
              <a:t>, але проблема </a:t>
            </a:r>
            <a:r>
              <a:rPr lang="ru-RU" dirty="0" err="1"/>
              <a:t>існує</a:t>
            </a:r>
            <a:r>
              <a:rPr lang="ru-RU" dirty="0"/>
              <a:t> для </a:t>
            </a:r>
            <a:r>
              <a:rPr lang="ru-RU" dirty="0" err="1"/>
              <a:t>вагітних</a:t>
            </a:r>
            <a:r>
              <a:rPr lang="ru-RU" dirty="0"/>
              <a:t>, </a:t>
            </a:r>
            <a:r>
              <a:rPr lang="ru-RU" dirty="0" err="1"/>
              <a:t>немовлят</a:t>
            </a:r>
            <a:r>
              <a:rPr lang="ru-RU" dirty="0"/>
              <a:t>,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 до 7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 людей.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872" y="1571625"/>
            <a:ext cx="4633656" cy="358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556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11960" y="476672"/>
            <a:ext cx="4449688" cy="59046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Таким чином, </a:t>
            </a:r>
            <a:r>
              <a:rPr lang="ru-RU" dirty="0" err="1"/>
              <a:t>винні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- </a:t>
            </a:r>
            <a:r>
              <a:rPr lang="ru-RU" dirty="0" err="1"/>
              <a:t>єдина</a:t>
            </a:r>
            <a:r>
              <a:rPr lang="ru-RU" dirty="0"/>
              <a:t> причина хвороб.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ми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хочемо</a:t>
            </a:r>
            <a:r>
              <a:rPr lang="ru-RU" dirty="0"/>
              <a:t> бути </a:t>
            </a:r>
            <a:r>
              <a:rPr lang="ru-RU" dirty="0" err="1"/>
              <a:t>здоровими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знати, </a:t>
            </a:r>
            <a:r>
              <a:rPr lang="ru-RU" dirty="0" err="1"/>
              <a:t>що</a:t>
            </a:r>
            <a:r>
              <a:rPr lang="ru-RU" dirty="0"/>
              <a:t> треба </a:t>
            </a:r>
            <a:r>
              <a:rPr lang="ru-RU" dirty="0" err="1"/>
              <a:t>робити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наражатися</a:t>
            </a:r>
            <a:r>
              <a:rPr lang="ru-RU" dirty="0"/>
              <a:t> на </a:t>
            </a:r>
            <a:r>
              <a:rPr lang="ru-RU" dirty="0" err="1"/>
              <a:t>небезпеку</a:t>
            </a:r>
            <a:r>
              <a:rPr lang="ru-RU" dirty="0"/>
              <a:t>, </a:t>
            </a:r>
            <a:r>
              <a:rPr lang="ru-RU" dirty="0" err="1"/>
              <a:t>пов'язану</a:t>
            </a:r>
            <a:r>
              <a:rPr lang="ru-RU" dirty="0"/>
              <a:t> з </a:t>
            </a:r>
            <a:r>
              <a:rPr lang="ru-RU" dirty="0" err="1"/>
              <a:t>отруєнням</a:t>
            </a:r>
            <a:r>
              <a:rPr lang="ru-RU" dirty="0"/>
              <a:t> </a:t>
            </a:r>
            <a:r>
              <a:rPr lang="ru-RU" dirty="0" err="1"/>
              <a:t>нітратами</a:t>
            </a:r>
            <a:r>
              <a:rPr lang="ru-RU" dirty="0"/>
              <a:t> та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правил </a:t>
            </a:r>
            <a:r>
              <a:rPr lang="ru-RU" dirty="0" err="1"/>
              <a:t>агротехніки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 та не </a:t>
            </a:r>
            <a:r>
              <a:rPr lang="ru-RU" dirty="0" err="1"/>
              <a:t>зловживати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добрив.</a:t>
            </a:r>
          </a:p>
          <a:p>
            <a:endParaRPr lang="ru-RU" dirty="0"/>
          </a:p>
          <a:p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заборонити</a:t>
            </a:r>
            <a:r>
              <a:rPr lang="ru-RU" dirty="0"/>
              <a:t>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сумішей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 з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По-третє</a:t>
            </a:r>
            <a:r>
              <a:rPr lang="ru-RU" dirty="0"/>
              <a:t>, треба </a:t>
            </a:r>
            <a:r>
              <a:rPr lang="ru-RU" dirty="0" err="1"/>
              <a:t>вилучити</a:t>
            </a:r>
            <a:r>
              <a:rPr lang="ru-RU" dirty="0"/>
              <a:t> з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тепличні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І коли 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, то </a:t>
            </a:r>
            <a:r>
              <a:rPr lang="ru-RU" dirty="0" err="1"/>
              <a:t>може</a:t>
            </a:r>
            <a:r>
              <a:rPr lang="ru-RU" dirty="0"/>
              <a:t>, буде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отруєнь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нітратами</a:t>
            </a:r>
            <a:r>
              <a:rPr lang="ru-RU" dirty="0"/>
              <a:t> та </a:t>
            </a:r>
            <a:r>
              <a:rPr lang="ru-RU" dirty="0" err="1"/>
              <a:t>нітритами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і буде, як я </a:t>
            </a:r>
            <a:r>
              <a:rPr lang="ru-RU" dirty="0" err="1"/>
              <a:t>вважаю</a:t>
            </a:r>
            <a:r>
              <a:rPr lang="ru-RU" dirty="0"/>
              <a:t>, фундаментом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з вами </a:t>
            </a:r>
            <a:r>
              <a:rPr lang="ru-RU" dirty="0" err="1"/>
              <a:t>здоров'я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3456384" cy="297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24064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154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з метою </a:t>
            </a:r>
            <a:r>
              <a:rPr lang="ru-RU" dirty="0" err="1"/>
              <a:t>подовження</a:t>
            </a:r>
            <a:r>
              <a:rPr lang="ru-RU" dirty="0"/>
              <a:t> строку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харчовими</a:t>
            </a:r>
            <a:r>
              <a:rPr lang="ru-RU" dirty="0"/>
              <a:t> добавками. </a:t>
            </a:r>
            <a:r>
              <a:rPr lang="ru-RU" dirty="0" err="1"/>
              <a:t>Нітрити</a:t>
            </a:r>
            <a:r>
              <a:rPr lang="ru-RU" dirty="0"/>
              <a:t> та </a:t>
            </a:r>
            <a:r>
              <a:rPr lang="ru-RU" dirty="0" err="1"/>
              <a:t>нітрати</a:t>
            </a:r>
            <a:r>
              <a:rPr lang="ru-RU" dirty="0"/>
              <a:t> -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харчових</a:t>
            </a:r>
            <a:r>
              <a:rPr lang="ru-RU" dirty="0"/>
              <a:t> добавок.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3960440" cy="324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944" y="3645024"/>
            <a:ext cx="37650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429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581" y="2967335"/>
            <a:ext cx="7330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76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Нітрати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азотної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сполуками</a:t>
            </a:r>
            <a:r>
              <a:rPr lang="ru-RU" dirty="0"/>
              <a:t> і добре </a:t>
            </a:r>
            <a:r>
              <a:rPr lang="ru-RU" dirty="0" err="1"/>
              <a:t>розчиняються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а при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у </a:t>
            </a:r>
            <a:r>
              <a:rPr lang="ru-RU" dirty="0" err="1"/>
              <a:t>нітрити</a:t>
            </a:r>
            <a:r>
              <a:rPr lang="ru-RU" dirty="0"/>
              <a:t> з </a:t>
            </a:r>
            <a:r>
              <a:rPr lang="ru-RU" dirty="0" err="1"/>
              <a:t>виділенням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Вони </a:t>
            </a:r>
            <a:r>
              <a:rPr lang="ru-RU" dirty="0" err="1"/>
              <a:t>входять</a:t>
            </a:r>
            <a:r>
              <a:rPr lang="ru-RU" dirty="0"/>
              <a:t> в склад </a:t>
            </a:r>
            <a:r>
              <a:rPr lang="ru-RU" dirty="0" err="1"/>
              <a:t>мінеральних</a:t>
            </a:r>
            <a:r>
              <a:rPr lang="ru-RU" dirty="0"/>
              <a:t> добрив,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натуральним</a:t>
            </a:r>
            <a:r>
              <a:rPr lang="ru-RU" dirty="0"/>
              <a:t> компонентом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У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нітрати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з </a:t>
            </a:r>
            <a:r>
              <a:rPr lang="ru-RU" dirty="0" err="1"/>
              <a:t>ґрунту</a:t>
            </a:r>
            <a:r>
              <a:rPr lang="ru-RU" dirty="0"/>
              <a:t>.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в продуктах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в основному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неконтрольованого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азотних</a:t>
            </a:r>
            <a:r>
              <a:rPr lang="ru-RU" dirty="0"/>
              <a:t> добрив.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у </a:t>
            </a:r>
            <a:r>
              <a:rPr lang="ru-RU" dirty="0" err="1"/>
              <a:t>сировині</a:t>
            </a:r>
            <a:r>
              <a:rPr lang="ru-RU" dirty="0"/>
              <a:t> та продуктах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азотовмісних</a:t>
            </a:r>
            <a:r>
              <a:rPr lang="ru-RU" dirty="0"/>
              <a:t> </a:t>
            </a:r>
            <a:r>
              <a:rPr lang="ru-RU" dirty="0" err="1"/>
              <a:t>з’єднань</a:t>
            </a:r>
            <a:r>
              <a:rPr lang="ru-RU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нітратні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добавки,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у </a:t>
            </a:r>
            <a:r>
              <a:rPr lang="ru-RU" dirty="0" err="1"/>
              <a:t>м’ясні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і </a:t>
            </a:r>
            <a:r>
              <a:rPr lang="ru-RU" dirty="0" err="1"/>
              <a:t>подавлення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527947" cy="30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639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467600" cy="1143000"/>
          </a:xfrm>
        </p:spPr>
        <p:txBody>
          <a:bodyPr/>
          <a:lstStyle/>
          <a:p>
            <a:r>
              <a:rPr lang="uk-UA" dirty="0" smtClean="0"/>
              <a:t>Вміст нітратів в харчових продуктах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69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Утворення</a:t>
            </a:r>
            <a:r>
              <a:rPr lang="ru-RU" dirty="0"/>
              <a:t> та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у продуктах </a:t>
            </a:r>
            <a:r>
              <a:rPr lang="ru-RU" dirty="0" err="1"/>
              <a:t>харчування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біологічно-активних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харчову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(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, </a:t>
            </a:r>
            <a:r>
              <a:rPr lang="ru-RU" dirty="0" err="1"/>
              <a:t>вуглеводів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: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нітрати</a:t>
            </a:r>
            <a:r>
              <a:rPr lang="ru-RU" dirty="0"/>
              <a:t>, </a:t>
            </a:r>
            <a:r>
              <a:rPr lang="ru-RU" dirty="0" err="1"/>
              <a:t>нітрити</a:t>
            </a:r>
            <a:r>
              <a:rPr lang="ru-RU" dirty="0"/>
              <a:t>, </a:t>
            </a:r>
            <a:r>
              <a:rPr lang="en-US" dirty="0"/>
              <a:t>N-</a:t>
            </a:r>
            <a:r>
              <a:rPr lang="ru-RU" dirty="0" err="1"/>
              <a:t>нітрозосполуки</a:t>
            </a:r>
            <a:r>
              <a:rPr lang="ru-RU" dirty="0"/>
              <a:t>, </a:t>
            </a:r>
            <a:r>
              <a:rPr lang="ru-RU" dirty="0" err="1"/>
              <a:t>мікотоксини</a:t>
            </a:r>
            <a:r>
              <a:rPr lang="ru-RU" dirty="0"/>
              <a:t>, </a:t>
            </a:r>
            <a:r>
              <a:rPr lang="ru-RU" dirty="0" err="1"/>
              <a:t>пестициди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490" y="1412776"/>
            <a:ext cx="406350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098032" cy="25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34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у </a:t>
            </a:r>
            <a:r>
              <a:rPr lang="ru-RU" dirty="0" err="1"/>
              <a:t>рослинних</a:t>
            </a:r>
            <a:r>
              <a:rPr lang="ru-RU" dirty="0"/>
              <a:t> продуктах.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5141168"/>
          </a:xfrm>
        </p:spPr>
        <p:txBody>
          <a:bodyPr>
            <a:normAutofit/>
          </a:bodyPr>
          <a:lstStyle/>
          <a:p>
            <a:r>
              <a:rPr lang="ru-RU" sz="1130" dirty="0" err="1"/>
              <a:t>Нітрати</a:t>
            </a:r>
            <a:r>
              <a:rPr lang="ru-RU" sz="1130" dirty="0"/>
              <a:t> — </a:t>
            </a:r>
            <a:r>
              <a:rPr lang="ru-RU" sz="1130" dirty="0" err="1"/>
              <a:t>це</a:t>
            </a:r>
            <a:r>
              <a:rPr lang="ru-RU" sz="1130" dirty="0"/>
              <a:t> </a:t>
            </a:r>
            <a:r>
              <a:rPr lang="ru-RU" sz="1130" dirty="0" err="1"/>
              <a:t>природні</a:t>
            </a:r>
            <a:r>
              <a:rPr lang="ru-RU" sz="1130" dirty="0"/>
              <a:t> </a:t>
            </a:r>
            <a:r>
              <a:rPr lang="ru-RU" sz="1130" dirty="0" err="1"/>
              <a:t>продукти</a:t>
            </a:r>
            <a:r>
              <a:rPr lang="ru-RU" sz="1130" dirty="0"/>
              <a:t> </a:t>
            </a:r>
            <a:r>
              <a:rPr lang="ru-RU" sz="1130" dirty="0" err="1"/>
              <a:t>обміну</a:t>
            </a:r>
            <a:r>
              <a:rPr lang="ru-RU" sz="1130" dirty="0"/>
              <a:t> </a:t>
            </a:r>
            <a:r>
              <a:rPr lang="ru-RU" sz="1130" dirty="0" err="1"/>
              <a:t>всіх</a:t>
            </a:r>
            <a:r>
              <a:rPr lang="ru-RU" sz="1130" dirty="0"/>
              <a:t> </a:t>
            </a:r>
            <a:r>
              <a:rPr lang="ru-RU" sz="1130" dirty="0" err="1"/>
              <a:t>рослин</a:t>
            </a:r>
            <a:r>
              <a:rPr lang="ru-RU" sz="1130" dirty="0"/>
              <a:t> (так само, як </a:t>
            </a:r>
            <a:r>
              <a:rPr lang="ru-RU" sz="1130" dirty="0" err="1"/>
              <a:t>сульфати</a:t>
            </a:r>
            <a:r>
              <a:rPr lang="ru-RU" sz="1130" dirty="0"/>
              <a:t>, </a:t>
            </a:r>
            <a:r>
              <a:rPr lang="ru-RU" sz="1130" dirty="0" err="1"/>
              <a:t>хлориди</a:t>
            </a:r>
            <a:r>
              <a:rPr lang="ru-RU" sz="1130" dirty="0"/>
              <a:t>, </a:t>
            </a:r>
            <a:r>
              <a:rPr lang="ru-RU" sz="1130" dirty="0" err="1"/>
              <a:t>карбонати</a:t>
            </a:r>
            <a:r>
              <a:rPr lang="ru-RU" sz="1130" dirty="0"/>
              <a:t> та </a:t>
            </a:r>
            <a:r>
              <a:rPr lang="ru-RU" sz="1130" dirty="0" err="1"/>
              <a:t>ін</a:t>
            </a:r>
            <a:r>
              <a:rPr lang="ru-RU" sz="1130" dirty="0"/>
              <a:t>.) </a:t>
            </a:r>
            <a:r>
              <a:rPr lang="ru-RU" sz="1130" dirty="0" err="1"/>
              <a:t>Нітрати</a:t>
            </a:r>
            <a:r>
              <a:rPr lang="ru-RU" sz="1130" dirty="0"/>
              <a:t> </a:t>
            </a:r>
            <a:r>
              <a:rPr lang="ru-RU" sz="1130" dirty="0" err="1"/>
              <a:t>життєво</a:t>
            </a:r>
            <a:r>
              <a:rPr lang="ru-RU" sz="1130" dirty="0"/>
              <a:t> </a:t>
            </a:r>
            <a:r>
              <a:rPr lang="ru-RU" sz="1130" dirty="0" err="1"/>
              <a:t>необхідні</a:t>
            </a:r>
            <a:r>
              <a:rPr lang="ru-RU" sz="1130" dirty="0"/>
              <a:t> </a:t>
            </a:r>
            <a:r>
              <a:rPr lang="ru-RU" sz="1130" dirty="0" err="1"/>
              <a:t>рослинам</a:t>
            </a:r>
            <a:r>
              <a:rPr lang="ru-RU" sz="1130" dirty="0"/>
              <a:t> — без них </a:t>
            </a:r>
            <a:r>
              <a:rPr lang="ru-RU" sz="1130" dirty="0" err="1"/>
              <a:t>неможливий</a:t>
            </a:r>
            <a:r>
              <a:rPr lang="ru-RU" sz="1130" dirty="0"/>
              <a:t> </a:t>
            </a:r>
            <a:r>
              <a:rPr lang="ru-RU" sz="1130" dirty="0" err="1"/>
              <a:t>їхній</a:t>
            </a:r>
            <a:r>
              <a:rPr lang="ru-RU" sz="1130" dirty="0"/>
              <a:t> </a:t>
            </a:r>
            <a:r>
              <a:rPr lang="ru-RU" sz="1130" dirty="0" err="1"/>
              <a:t>нормальний</a:t>
            </a:r>
            <a:r>
              <a:rPr lang="ru-RU" sz="1130" dirty="0"/>
              <a:t> </a:t>
            </a:r>
            <a:r>
              <a:rPr lang="ru-RU" sz="1130" dirty="0" err="1"/>
              <a:t>ріст</a:t>
            </a:r>
            <a:r>
              <a:rPr lang="ru-RU" sz="1130" dirty="0"/>
              <a:t> і </a:t>
            </a:r>
            <a:r>
              <a:rPr lang="ru-RU" sz="1130" dirty="0" err="1"/>
              <a:t>розвиток</a:t>
            </a:r>
            <a:r>
              <a:rPr lang="ru-RU" sz="1130" dirty="0"/>
              <a:t>. </a:t>
            </a:r>
            <a:r>
              <a:rPr lang="ru-RU" sz="1130" dirty="0" err="1"/>
              <a:t>Однак</a:t>
            </a:r>
            <a:r>
              <a:rPr lang="ru-RU" sz="1130" dirty="0"/>
              <a:t> </a:t>
            </a:r>
            <a:r>
              <a:rPr lang="ru-RU" sz="1130" dirty="0" err="1"/>
              <a:t>неконтрольоване</a:t>
            </a:r>
            <a:r>
              <a:rPr lang="ru-RU" sz="1130" dirty="0"/>
              <a:t> </a:t>
            </a:r>
            <a:r>
              <a:rPr lang="ru-RU" sz="1130" dirty="0" err="1"/>
              <a:t>використання</a:t>
            </a:r>
            <a:r>
              <a:rPr lang="ru-RU" sz="1130" dirty="0"/>
              <a:t> </a:t>
            </a:r>
            <a:r>
              <a:rPr lang="ru-RU" sz="1130" dirty="0" err="1"/>
              <a:t>азотних</a:t>
            </a:r>
            <a:r>
              <a:rPr lang="ru-RU" sz="1130" dirty="0"/>
              <a:t> добрив (в </a:t>
            </a:r>
            <a:r>
              <a:rPr lang="ru-RU" sz="1130" dirty="0" err="1"/>
              <a:t>Україні</a:t>
            </a:r>
            <a:r>
              <a:rPr lang="ru-RU" sz="1130" dirty="0"/>
              <a:t> </a:t>
            </a:r>
            <a:r>
              <a:rPr lang="ru-RU" sz="1130" dirty="0" err="1"/>
              <a:t>близько</a:t>
            </a:r>
            <a:r>
              <a:rPr lang="ru-RU" sz="1130" dirty="0"/>
              <a:t> 20 млн. т. на </a:t>
            </a:r>
            <a:r>
              <a:rPr lang="ru-RU" sz="1130" dirty="0" err="1"/>
              <a:t>рік</a:t>
            </a:r>
            <a:r>
              <a:rPr lang="ru-RU" sz="1130" dirty="0"/>
              <a:t>) </a:t>
            </a:r>
            <a:r>
              <a:rPr lang="ru-RU" sz="1130" dirty="0" err="1"/>
              <a:t>призвело</a:t>
            </a:r>
            <a:r>
              <a:rPr lang="ru-RU" sz="1130" dirty="0"/>
              <a:t> до </a:t>
            </a:r>
            <a:r>
              <a:rPr lang="ru-RU" sz="1130" dirty="0" err="1"/>
              <a:t>накопичення</a:t>
            </a:r>
            <a:r>
              <a:rPr lang="ru-RU" sz="1130" dirty="0"/>
              <a:t> </a:t>
            </a:r>
            <a:r>
              <a:rPr lang="ru-RU" sz="1130" dirty="0" err="1"/>
              <a:t>необмеженого</a:t>
            </a:r>
            <a:r>
              <a:rPr lang="ru-RU" sz="1130" dirty="0"/>
              <a:t> </a:t>
            </a:r>
            <a:r>
              <a:rPr lang="ru-RU" sz="1130" dirty="0" err="1"/>
              <a:t>рівня</a:t>
            </a:r>
            <a:r>
              <a:rPr lang="ru-RU" sz="1130" dirty="0"/>
              <a:t> </a:t>
            </a:r>
            <a:r>
              <a:rPr lang="ru-RU" sz="1130" dirty="0" err="1"/>
              <a:t>їх</a:t>
            </a:r>
            <a:r>
              <a:rPr lang="ru-RU" sz="1130" dirty="0"/>
              <a:t> у продуктах </a:t>
            </a:r>
            <a:r>
              <a:rPr lang="ru-RU" sz="1130" dirty="0" err="1"/>
              <a:t>рослинного</a:t>
            </a:r>
            <a:r>
              <a:rPr lang="ru-RU" sz="1130" dirty="0"/>
              <a:t> </a:t>
            </a:r>
            <a:r>
              <a:rPr lang="ru-RU" sz="1130" dirty="0" err="1"/>
              <a:t>походження</a:t>
            </a:r>
            <a:r>
              <a:rPr lang="ru-RU" sz="1130" dirty="0" smtClean="0"/>
              <a:t>.</a:t>
            </a:r>
            <a:endParaRPr lang="ru-RU" sz="1130" dirty="0"/>
          </a:p>
          <a:p>
            <a:r>
              <a:rPr lang="ru-RU" sz="1130" dirty="0" err="1"/>
              <a:t>Сільськогосподарської</a:t>
            </a:r>
            <a:r>
              <a:rPr lang="ru-RU" sz="1130" dirty="0"/>
              <a:t> </a:t>
            </a:r>
            <a:r>
              <a:rPr lang="ru-RU" sz="1130" dirty="0" err="1"/>
              <a:t>продукції</a:t>
            </a:r>
            <a:r>
              <a:rPr lang="ru-RU" sz="1130" dirty="0"/>
              <a:t> без </a:t>
            </a:r>
            <a:r>
              <a:rPr lang="ru-RU" sz="1130" dirty="0" err="1"/>
              <a:t>нітратів</a:t>
            </a:r>
            <a:r>
              <a:rPr lang="ru-RU" sz="1130" dirty="0"/>
              <a:t> не </a:t>
            </a:r>
            <a:r>
              <a:rPr lang="ru-RU" sz="1130" dirty="0" err="1"/>
              <a:t>буває</a:t>
            </a:r>
            <a:r>
              <a:rPr lang="ru-RU" sz="1130" dirty="0"/>
              <a:t> </a:t>
            </a:r>
            <a:r>
              <a:rPr lang="ru-RU" sz="1130" dirty="0" err="1"/>
              <a:t>оскільки</a:t>
            </a:r>
            <a:r>
              <a:rPr lang="ru-RU" sz="1130" dirty="0"/>
              <a:t> вони є </a:t>
            </a:r>
            <a:r>
              <a:rPr lang="ru-RU" sz="1130" dirty="0" err="1"/>
              <a:t>основним</a:t>
            </a:r>
            <a:r>
              <a:rPr lang="ru-RU" sz="1130" dirty="0"/>
              <a:t> </a:t>
            </a:r>
            <a:r>
              <a:rPr lang="ru-RU" sz="1130" dirty="0" err="1"/>
              <a:t>джерелом</a:t>
            </a:r>
            <a:r>
              <a:rPr lang="ru-RU" sz="1130" dirty="0"/>
              <a:t> азоту в </a:t>
            </a:r>
            <a:r>
              <a:rPr lang="ru-RU" sz="1130" dirty="0" err="1"/>
              <a:t>живленні</a:t>
            </a:r>
            <a:r>
              <a:rPr lang="ru-RU" sz="1130" dirty="0"/>
              <a:t> </a:t>
            </a:r>
            <a:r>
              <a:rPr lang="ru-RU" sz="1130" dirty="0" err="1"/>
              <a:t>рослині</a:t>
            </a:r>
            <a:r>
              <a:rPr lang="ru-RU" sz="1130" dirty="0"/>
              <a:t>. Тому для </a:t>
            </a:r>
            <a:r>
              <a:rPr lang="ru-RU" sz="1130" dirty="0" err="1"/>
              <a:t>отримання</a:t>
            </a:r>
            <a:r>
              <a:rPr lang="ru-RU" sz="1130" dirty="0"/>
              <a:t> не </a:t>
            </a:r>
            <a:r>
              <a:rPr lang="ru-RU" sz="1130" dirty="0" err="1"/>
              <a:t>лише</a:t>
            </a:r>
            <a:r>
              <a:rPr lang="ru-RU" sz="1130" dirty="0"/>
              <a:t> </a:t>
            </a:r>
            <a:r>
              <a:rPr lang="ru-RU" sz="1130" dirty="0" err="1"/>
              <a:t>високих</a:t>
            </a:r>
            <a:r>
              <a:rPr lang="ru-RU" sz="1130" dirty="0"/>
              <a:t>, але і </a:t>
            </a:r>
            <a:r>
              <a:rPr lang="ru-RU" sz="1130" dirty="0" err="1"/>
              <a:t>високоякісних</a:t>
            </a:r>
            <a:r>
              <a:rPr lang="ru-RU" sz="1130" dirty="0"/>
              <a:t> </a:t>
            </a:r>
            <a:r>
              <a:rPr lang="ru-RU" sz="1130" dirty="0" err="1"/>
              <a:t>урожаїв</a:t>
            </a:r>
            <a:r>
              <a:rPr lang="ru-RU" sz="1130" dirty="0"/>
              <a:t> </a:t>
            </a:r>
            <a:r>
              <a:rPr lang="ru-RU" sz="1130" dirty="0" err="1"/>
              <a:t>необхідно</a:t>
            </a:r>
            <a:r>
              <a:rPr lang="ru-RU" sz="1130" dirty="0"/>
              <a:t> </a:t>
            </a:r>
            <a:r>
              <a:rPr lang="ru-RU" sz="1130" dirty="0" err="1"/>
              <a:t>вносити</a:t>
            </a:r>
            <a:r>
              <a:rPr lang="ru-RU" sz="1130" dirty="0"/>
              <a:t> до </a:t>
            </a:r>
            <a:r>
              <a:rPr lang="ru-RU" sz="1130" dirty="0" err="1"/>
              <a:t>ґрунту</a:t>
            </a:r>
            <a:r>
              <a:rPr lang="ru-RU" sz="1130" dirty="0"/>
              <a:t> </a:t>
            </a:r>
            <a:r>
              <a:rPr lang="ru-RU" sz="1130" dirty="0" err="1"/>
              <a:t>мінеральні</a:t>
            </a:r>
            <a:r>
              <a:rPr lang="ru-RU" sz="1130" dirty="0"/>
              <a:t> і </a:t>
            </a:r>
            <a:r>
              <a:rPr lang="ru-RU" sz="1130" dirty="0" err="1"/>
              <a:t>органічні</a:t>
            </a:r>
            <a:r>
              <a:rPr lang="ru-RU" sz="1130" dirty="0"/>
              <a:t> </a:t>
            </a:r>
            <a:r>
              <a:rPr lang="ru-RU" sz="1130" dirty="0" err="1"/>
              <a:t>азотні</a:t>
            </a:r>
            <a:r>
              <a:rPr lang="ru-RU" sz="1130" dirty="0"/>
              <a:t> </a:t>
            </a:r>
            <a:r>
              <a:rPr lang="ru-RU" sz="1130" dirty="0" err="1"/>
              <a:t>добрива</a:t>
            </a:r>
            <a:r>
              <a:rPr lang="ru-RU" sz="1130" dirty="0" smtClean="0"/>
              <a:t>.</a:t>
            </a:r>
            <a:endParaRPr lang="ru-RU" sz="1130" dirty="0"/>
          </a:p>
          <a:p>
            <a:r>
              <a:rPr lang="ru-RU" sz="1130" dirty="0" err="1" smtClean="0"/>
              <a:t>Концентрація</a:t>
            </a:r>
            <a:r>
              <a:rPr lang="ru-RU" sz="1130" dirty="0" smtClean="0"/>
              <a:t> </a:t>
            </a:r>
            <a:r>
              <a:rPr lang="ru-RU" sz="1130" dirty="0" err="1"/>
              <a:t>цих</a:t>
            </a:r>
            <a:r>
              <a:rPr lang="ru-RU" sz="1130" dirty="0"/>
              <a:t> </a:t>
            </a:r>
            <a:r>
              <a:rPr lang="ru-RU" sz="1130" dirty="0" err="1"/>
              <a:t>хімічних</a:t>
            </a:r>
            <a:r>
              <a:rPr lang="ru-RU" sz="1130" dirty="0"/>
              <a:t> </a:t>
            </a:r>
            <a:r>
              <a:rPr lang="ru-RU" sz="1130" dirty="0" err="1"/>
              <a:t>забруднювачів</a:t>
            </a:r>
            <a:r>
              <a:rPr lang="ru-RU" sz="1130" dirty="0"/>
              <a:t> у продуктах </a:t>
            </a:r>
            <a:r>
              <a:rPr lang="ru-RU" sz="1130" dirty="0" err="1"/>
              <a:t>може</a:t>
            </a:r>
            <a:r>
              <a:rPr lang="ru-RU" sz="1130" dirty="0"/>
              <a:t> бути </a:t>
            </a:r>
            <a:r>
              <a:rPr lang="ru-RU" sz="1130" dirty="0" err="1"/>
              <a:t>безпечною</a:t>
            </a:r>
            <a:r>
              <a:rPr lang="ru-RU" sz="1130" dirty="0"/>
              <a:t> для </a:t>
            </a:r>
            <a:r>
              <a:rPr lang="ru-RU" sz="1130" dirty="0" err="1"/>
              <a:t>людини</a:t>
            </a:r>
            <a:r>
              <a:rPr lang="ru-RU" sz="1130" dirty="0"/>
              <a:t> та </a:t>
            </a:r>
            <a:r>
              <a:rPr lang="ru-RU" sz="1130" dirty="0" err="1"/>
              <a:t>небезпечною</a:t>
            </a:r>
            <a:r>
              <a:rPr lang="ru-RU" sz="1130" dirty="0"/>
              <a:t>. Як </a:t>
            </a:r>
            <a:r>
              <a:rPr lang="ru-RU" sz="1130" dirty="0" err="1"/>
              <a:t>вже</a:t>
            </a:r>
            <a:r>
              <a:rPr lang="ru-RU" sz="1130" dirty="0"/>
              <a:t> </a:t>
            </a:r>
            <a:r>
              <a:rPr lang="ru-RU" sz="1130" dirty="0" err="1"/>
              <a:t>раніше</a:t>
            </a:r>
            <a:r>
              <a:rPr lang="ru-RU" sz="1130" dirty="0"/>
              <a:t> </a:t>
            </a:r>
            <a:r>
              <a:rPr lang="ru-RU" sz="1130" dirty="0" err="1"/>
              <a:t>згадувалось</a:t>
            </a:r>
            <a:r>
              <a:rPr lang="ru-RU" sz="1130" dirty="0"/>
              <a:t>, </a:t>
            </a:r>
            <a:r>
              <a:rPr lang="ru-RU" sz="1130" dirty="0" err="1"/>
              <a:t>нітрати</a:t>
            </a:r>
            <a:r>
              <a:rPr lang="ru-RU" sz="1130" dirty="0"/>
              <a:t> </a:t>
            </a:r>
            <a:r>
              <a:rPr lang="ru-RU" sz="1130" dirty="0" err="1"/>
              <a:t>небезпечні</a:t>
            </a:r>
            <a:r>
              <a:rPr lang="ru-RU" sz="1130" dirty="0"/>
              <a:t> для </a:t>
            </a:r>
            <a:r>
              <a:rPr lang="ru-RU" sz="1130" dirty="0" err="1"/>
              <a:t>здоров'я</a:t>
            </a:r>
            <a:r>
              <a:rPr lang="ru-RU" sz="1130" dirty="0"/>
              <a:t> </a:t>
            </a:r>
            <a:r>
              <a:rPr lang="ru-RU" sz="1130" dirty="0" err="1"/>
              <a:t>людини</a:t>
            </a:r>
            <a:r>
              <a:rPr lang="ru-RU" sz="1130" dirty="0"/>
              <a:t>. </a:t>
            </a:r>
            <a:r>
              <a:rPr lang="ru-RU" sz="1130" dirty="0" err="1"/>
              <a:t>Однак</a:t>
            </a:r>
            <a:r>
              <a:rPr lang="ru-RU" sz="1130" dirty="0"/>
              <a:t> 80 % </a:t>
            </a:r>
            <a:r>
              <a:rPr lang="ru-RU" sz="1130" dirty="0" err="1"/>
              <a:t>їх</a:t>
            </a:r>
            <a:r>
              <a:rPr lang="ru-RU" sz="1130" dirty="0"/>
              <a:t> </a:t>
            </a:r>
            <a:r>
              <a:rPr lang="ru-RU" sz="1130" dirty="0" err="1"/>
              <a:t>надходять</a:t>
            </a:r>
            <a:r>
              <a:rPr lang="ru-RU" sz="1130" dirty="0"/>
              <a:t> до </a:t>
            </a:r>
            <a:r>
              <a:rPr lang="ru-RU" sz="1130" dirty="0" err="1"/>
              <a:t>організму</a:t>
            </a:r>
            <a:r>
              <a:rPr lang="ru-RU" sz="1130" dirty="0"/>
              <a:t> </a:t>
            </a:r>
            <a:r>
              <a:rPr lang="ru-RU" sz="1130" dirty="0" err="1"/>
              <a:t>людини</a:t>
            </a:r>
            <a:r>
              <a:rPr lang="ru-RU" sz="1130" dirty="0"/>
              <a:t> з </a:t>
            </a:r>
            <a:r>
              <a:rPr lang="ru-RU" sz="1130" dirty="0" err="1"/>
              <a:t>харчовими</a:t>
            </a:r>
            <a:r>
              <a:rPr lang="ru-RU" sz="1130" dirty="0"/>
              <a:t> продуктами, в основному з </a:t>
            </a:r>
            <a:r>
              <a:rPr lang="ru-RU" sz="1130" dirty="0" err="1"/>
              <a:t>рослинними</a:t>
            </a:r>
            <a:r>
              <a:rPr lang="ru-RU" sz="1130" dirty="0"/>
              <a:t>. </a:t>
            </a:r>
            <a:r>
              <a:rPr lang="ru-RU" sz="1130" dirty="0" err="1"/>
              <a:t>Нітрати</a:t>
            </a:r>
            <a:r>
              <a:rPr lang="ru-RU" sz="1130" dirty="0"/>
              <a:t> </a:t>
            </a:r>
            <a:r>
              <a:rPr lang="ru-RU" sz="1130" dirty="0" err="1"/>
              <a:t>асимілюються</a:t>
            </a:r>
            <a:r>
              <a:rPr lang="ru-RU" sz="1130" dirty="0"/>
              <a:t> в </a:t>
            </a:r>
            <a:r>
              <a:rPr lang="ru-RU" sz="1130" dirty="0" err="1"/>
              <a:t>різних</a:t>
            </a:r>
            <a:r>
              <a:rPr lang="ru-RU" sz="1130" dirty="0"/>
              <a:t> </a:t>
            </a:r>
            <a:r>
              <a:rPr lang="ru-RU" sz="1130" dirty="0" err="1"/>
              <a:t>частинах</a:t>
            </a:r>
            <a:r>
              <a:rPr lang="ru-RU" sz="1130" dirty="0"/>
              <a:t> </a:t>
            </a:r>
            <a:r>
              <a:rPr lang="ru-RU" sz="1130" dirty="0" err="1"/>
              <a:t>рослин</a:t>
            </a:r>
            <a:r>
              <a:rPr lang="ru-RU" sz="1130" dirty="0"/>
              <a:t>. </a:t>
            </a:r>
            <a:r>
              <a:rPr lang="ru-RU" sz="1130" dirty="0" err="1"/>
              <a:t>Цей</a:t>
            </a:r>
            <a:r>
              <a:rPr lang="ru-RU" sz="1130" dirty="0"/>
              <a:t> </a:t>
            </a:r>
            <a:r>
              <a:rPr lang="ru-RU" sz="1130" dirty="0" err="1"/>
              <a:t>процес</a:t>
            </a:r>
            <a:r>
              <a:rPr lang="ru-RU" sz="1130" dirty="0"/>
              <a:t> </a:t>
            </a:r>
            <a:r>
              <a:rPr lang="ru-RU" sz="1130" dirty="0" err="1"/>
              <a:t>відбувається</a:t>
            </a:r>
            <a:r>
              <a:rPr lang="ru-RU" sz="1130" dirty="0"/>
              <a:t> в три </a:t>
            </a:r>
            <a:r>
              <a:rPr lang="ru-RU" sz="1130" dirty="0" err="1"/>
              <a:t>етапи</a:t>
            </a:r>
            <a:r>
              <a:rPr lang="ru-RU" sz="1130" dirty="0" smtClean="0"/>
              <a:t>:</a:t>
            </a:r>
            <a:endParaRPr lang="ru-RU" sz="1130" dirty="0"/>
          </a:p>
          <a:p>
            <a:r>
              <a:rPr lang="ru-RU" sz="1130" dirty="0"/>
              <a:t>1)	</a:t>
            </a:r>
            <a:r>
              <a:rPr lang="ru-RU" sz="1130" dirty="0" err="1"/>
              <a:t>надходження</a:t>
            </a:r>
            <a:r>
              <a:rPr lang="ru-RU" sz="1130" dirty="0"/>
              <a:t> </a:t>
            </a:r>
            <a:r>
              <a:rPr lang="ru-RU" sz="1130" dirty="0" err="1"/>
              <a:t>нітратів</a:t>
            </a:r>
            <a:r>
              <a:rPr lang="ru-RU" sz="1130" dirty="0"/>
              <a:t> у </a:t>
            </a:r>
            <a:r>
              <a:rPr lang="ru-RU" sz="1130" dirty="0" err="1"/>
              <a:t>рослинну</a:t>
            </a:r>
            <a:r>
              <a:rPr lang="ru-RU" sz="1130" dirty="0"/>
              <a:t> </a:t>
            </a:r>
            <a:r>
              <a:rPr lang="ru-RU" sz="1130" dirty="0" err="1"/>
              <a:t>клітину</a:t>
            </a:r>
            <a:r>
              <a:rPr lang="ru-RU" sz="1130" dirty="0" smtClean="0"/>
              <a:t>;</a:t>
            </a:r>
            <a:endParaRPr lang="ru-RU" sz="1130" dirty="0"/>
          </a:p>
          <a:p>
            <a:r>
              <a:rPr lang="ru-RU" sz="1130" dirty="0" smtClean="0"/>
              <a:t>2)</a:t>
            </a:r>
            <a:r>
              <a:rPr lang="ru-RU" sz="1130" dirty="0" err="1" smtClean="0"/>
              <a:t>відновлення</a:t>
            </a:r>
            <a:r>
              <a:rPr lang="ru-RU" sz="1130" dirty="0" smtClean="0"/>
              <a:t> </a:t>
            </a:r>
            <a:r>
              <a:rPr lang="en-US" sz="1130" dirty="0"/>
              <a:t>NO3? </a:t>
            </a:r>
            <a:r>
              <a:rPr lang="ru-RU" sz="1130" dirty="0"/>
              <a:t>до </a:t>
            </a:r>
            <a:r>
              <a:rPr lang="en-US" sz="1130" dirty="0"/>
              <a:t>NH4</a:t>
            </a:r>
            <a:r>
              <a:rPr lang="en-US" sz="1130" dirty="0" smtClean="0"/>
              <a:t>?;</a:t>
            </a:r>
            <a:endParaRPr lang="en-US" sz="1130" dirty="0"/>
          </a:p>
          <a:p>
            <a:r>
              <a:rPr lang="en-US" sz="1130" dirty="0" smtClean="0"/>
              <a:t>3)</a:t>
            </a:r>
            <a:r>
              <a:rPr lang="ru-RU" sz="1130" dirty="0" err="1" smtClean="0"/>
              <a:t>включення</a:t>
            </a:r>
            <a:r>
              <a:rPr lang="ru-RU" sz="1130" dirty="0" smtClean="0"/>
              <a:t> </a:t>
            </a:r>
            <a:r>
              <a:rPr lang="ru-RU" sz="1130" dirty="0" err="1"/>
              <a:t>нітрогену</a:t>
            </a:r>
            <a:r>
              <a:rPr lang="ru-RU" sz="1130" dirty="0"/>
              <a:t> у </a:t>
            </a:r>
            <a:r>
              <a:rPr lang="ru-RU" sz="1130" dirty="0" err="1"/>
              <a:t>відновленій</a:t>
            </a:r>
            <a:r>
              <a:rPr lang="ru-RU" sz="1130" dirty="0"/>
              <a:t> </a:t>
            </a:r>
            <a:r>
              <a:rPr lang="ru-RU" sz="1130" dirty="0" err="1"/>
              <a:t>формі</a:t>
            </a:r>
            <a:r>
              <a:rPr lang="ru-RU" sz="1130" dirty="0"/>
              <a:t> до складу </a:t>
            </a:r>
            <a:r>
              <a:rPr lang="ru-RU" sz="1130" dirty="0" err="1"/>
              <a:t>амінокислот</a:t>
            </a:r>
            <a:r>
              <a:rPr lang="ru-RU" sz="1130" dirty="0"/>
              <a:t>, з </a:t>
            </a:r>
            <a:r>
              <a:rPr lang="ru-RU" sz="1130" dirty="0" err="1"/>
              <a:t>яких</a:t>
            </a:r>
            <a:r>
              <a:rPr lang="ru-RU" sz="1130" dirty="0"/>
              <a:t> </a:t>
            </a:r>
            <a:r>
              <a:rPr lang="ru-RU" sz="1130" dirty="0" err="1"/>
              <a:t>далі</a:t>
            </a:r>
            <a:r>
              <a:rPr lang="ru-RU" sz="1130" dirty="0"/>
              <a:t> </a:t>
            </a:r>
            <a:r>
              <a:rPr lang="ru-RU" sz="1130" dirty="0" err="1"/>
              <a:t>утворюються</a:t>
            </a:r>
            <a:r>
              <a:rPr lang="ru-RU" sz="1130" dirty="0"/>
              <a:t> </a:t>
            </a:r>
            <a:r>
              <a:rPr lang="ru-RU" sz="1130" dirty="0" err="1"/>
              <a:t>білкові</a:t>
            </a:r>
            <a:r>
              <a:rPr lang="ru-RU" sz="1130" dirty="0"/>
              <a:t> </a:t>
            </a:r>
            <a:r>
              <a:rPr lang="ru-RU" sz="1130" dirty="0" err="1"/>
              <a:t>сполуки</a:t>
            </a:r>
            <a:r>
              <a:rPr lang="ru-RU" sz="113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0" r="24952" b="1262"/>
          <a:stretch/>
        </p:blipFill>
        <p:spPr bwMode="auto">
          <a:xfrm>
            <a:off x="4932041" y="1196752"/>
            <a:ext cx="3456384" cy="514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261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3657600" cy="53354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у </a:t>
            </a:r>
            <a:r>
              <a:rPr lang="ru-RU" dirty="0" err="1"/>
              <a:t>рослинах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  <a:r>
              <a:rPr lang="ru-RU" dirty="0" err="1"/>
              <a:t>Овочеві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(зелень: салат, петрушка, </a:t>
            </a:r>
            <a:r>
              <a:rPr lang="ru-RU" dirty="0" err="1"/>
              <a:t>кріп</a:t>
            </a:r>
            <a:r>
              <a:rPr lang="ru-RU" dirty="0"/>
              <a:t>, шпинат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до 200-300 мг % </a:t>
            </a:r>
            <a:r>
              <a:rPr lang="ru-RU" dirty="0" err="1"/>
              <a:t>нітратів</a:t>
            </a:r>
            <a:r>
              <a:rPr lang="ru-RU" dirty="0"/>
              <a:t>. </a:t>
            </a:r>
            <a:r>
              <a:rPr lang="ru-RU" dirty="0" err="1"/>
              <a:t>Корнеплоди</a:t>
            </a:r>
            <a:r>
              <a:rPr lang="ru-RU" dirty="0"/>
              <a:t> - </a:t>
            </a:r>
            <a:r>
              <a:rPr lang="ru-RU" dirty="0" err="1"/>
              <a:t>менше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буряк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140 мг % </a:t>
            </a:r>
            <a:r>
              <a:rPr lang="ru-RU" dirty="0" err="1"/>
              <a:t>нітратів</a:t>
            </a:r>
            <a:r>
              <a:rPr lang="ru-RU" dirty="0"/>
              <a:t>, </a:t>
            </a:r>
            <a:r>
              <a:rPr lang="ru-RU" dirty="0" err="1"/>
              <a:t>морква</a:t>
            </a:r>
            <a:r>
              <a:rPr lang="ru-RU" dirty="0"/>
              <a:t> - 103 мг %. </a:t>
            </a:r>
            <a:r>
              <a:rPr lang="ru-RU" dirty="0" err="1"/>
              <a:t>Порівняно</a:t>
            </a:r>
            <a:r>
              <a:rPr lang="ru-RU" dirty="0"/>
              <a:t> мало </a:t>
            </a:r>
            <a:r>
              <a:rPr lang="ru-RU" dirty="0" err="1"/>
              <a:t>накопичують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</a:t>
            </a:r>
            <a:r>
              <a:rPr lang="ru-RU" dirty="0" err="1"/>
              <a:t>томати</a:t>
            </a:r>
            <a:r>
              <a:rPr lang="ru-RU" dirty="0"/>
              <a:t> (20 мг %), </a:t>
            </a:r>
            <a:r>
              <a:rPr lang="ru-RU" dirty="0" err="1"/>
              <a:t>картопля</a:t>
            </a:r>
            <a:r>
              <a:rPr lang="ru-RU" dirty="0"/>
              <a:t> (25 мг %). 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пізні</a:t>
            </a:r>
            <a:r>
              <a:rPr lang="ru-RU" dirty="0"/>
              <a:t>. </a:t>
            </a:r>
            <a:r>
              <a:rPr lang="ru-RU" dirty="0" err="1"/>
              <a:t>Фрукти</a:t>
            </a:r>
            <a:r>
              <a:rPr lang="ru-RU" dirty="0"/>
              <a:t> та </a:t>
            </a:r>
            <a:r>
              <a:rPr lang="ru-RU" dirty="0" err="1"/>
              <a:t>ягоди</a:t>
            </a:r>
            <a:r>
              <a:rPr lang="ru-RU" dirty="0"/>
              <a:t> </a:t>
            </a:r>
            <a:r>
              <a:rPr lang="ru-RU" dirty="0" err="1"/>
              <a:t>накопичують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мало (меньше 10 мг %).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082901" cy="273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1902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98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Вміст нітратів в продуктах тваринного походження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то </a:t>
            </a:r>
            <a:r>
              <a:rPr lang="ru-RU" dirty="0" err="1"/>
              <a:t>нітрати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молоці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В молоко </a:t>
            </a:r>
            <a:r>
              <a:rPr lang="ru-RU" dirty="0" err="1"/>
              <a:t>нітрати</a:t>
            </a:r>
            <a:r>
              <a:rPr lang="ru-RU" dirty="0"/>
              <a:t> </a:t>
            </a:r>
            <a:r>
              <a:rPr lang="ru-RU" dirty="0" err="1"/>
              <a:t>попадають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забрудненими</a:t>
            </a:r>
            <a:r>
              <a:rPr lang="ru-RU" dirty="0"/>
              <a:t> </a:t>
            </a:r>
            <a:r>
              <a:rPr lang="ru-RU" dirty="0" err="1"/>
              <a:t>нітратами</a:t>
            </a:r>
            <a:r>
              <a:rPr lang="ru-RU" dirty="0"/>
              <a:t> кормами і </a:t>
            </a:r>
            <a:r>
              <a:rPr lang="ru-RU" dirty="0" err="1"/>
              <a:t>питною</a:t>
            </a:r>
            <a:r>
              <a:rPr lang="ru-RU" dirty="0"/>
              <a:t> водою. В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нітрати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м'ясі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508870" cy="25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3284"/>
            <a:ext cx="4165054" cy="277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381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467600" cy="1143000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розпізнати</a:t>
            </a:r>
            <a:r>
              <a:rPr lang="ru-RU" dirty="0"/>
              <a:t> - </a:t>
            </a:r>
            <a:r>
              <a:rPr lang="ru-RU" dirty="0" err="1"/>
              <a:t>чи</a:t>
            </a:r>
            <a:r>
              <a:rPr lang="ru-RU" dirty="0"/>
              <a:t> є в </a:t>
            </a:r>
            <a:r>
              <a:rPr lang="ru-RU" dirty="0" err="1"/>
              <a:t>овочах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фруктах </a:t>
            </a:r>
            <a:r>
              <a:rPr lang="ru-RU" dirty="0" err="1"/>
              <a:t>нітрати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66461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1378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Нітрати в продуктах харчування</vt:lpstr>
      <vt:lpstr>Слайд 2</vt:lpstr>
      <vt:lpstr>Слайд 3</vt:lpstr>
      <vt:lpstr>Вміст нітратів в харчових продуктах</vt:lpstr>
      <vt:lpstr>Утворення та накопичення нітратів у продуктах харчування</vt:lpstr>
      <vt:lpstr>Вміст нітратів у рослинних продуктах.</vt:lpstr>
      <vt:lpstr>Слайд 7</vt:lpstr>
      <vt:lpstr>Вміст нітратів в продуктах тваринного походження</vt:lpstr>
      <vt:lpstr>Як розпізнати - чи є в овочах або фруктах нітрати?</vt:lpstr>
      <vt:lpstr>Слайд 10</vt:lpstr>
      <vt:lpstr>Слайд 11</vt:lpstr>
      <vt:lpstr>Слайд 12</vt:lpstr>
      <vt:lpstr>Вплив нітратів на здоров'я людини</vt:lpstr>
      <vt:lpstr>Майте на увазі</vt:lpstr>
      <vt:lpstr>Контроль за вмістом нітратів у харчових продуктах.</vt:lpstr>
      <vt:lpstr>Слайд 16</vt:lpstr>
      <vt:lpstr>                        Висновок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8</cp:revision>
  <dcterms:created xsi:type="dcterms:W3CDTF">2012-12-13T20:14:01Z</dcterms:created>
  <dcterms:modified xsi:type="dcterms:W3CDTF">2012-12-14T07:23:08Z</dcterms:modified>
</cp:coreProperties>
</file>