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7" r:id="rId10"/>
    <p:sldId id="268" r:id="rId11"/>
    <p:sldId id="269" r:id="rId12"/>
    <p:sldId id="270" r:id="rId13"/>
    <p:sldId id="272" r:id="rId14"/>
    <p:sldId id="273" r:id="rId15"/>
    <p:sldId id="275" r:id="rId16"/>
    <p:sldId id="276" r:id="rId17"/>
    <p:sldId id="274" r:id="rId18"/>
    <p:sldId id="289" r:id="rId19"/>
    <p:sldId id="297" r:id="rId20"/>
    <p:sldId id="290" r:id="rId21"/>
    <p:sldId id="291" r:id="rId22"/>
    <p:sldId id="298" r:id="rId23"/>
    <p:sldId id="299" r:id="rId24"/>
    <p:sldId id="300" r:id="rId25"/>
    <p:sldId id="301" r:id="rId26"/>
    <p:sldId id="292" r:id="rId27"/>
    <p:sldId id="281" r:id="rId28"/>
    <p:sldId id="280" r:id="rId29"/>
    <p:sldId id="302" r:id="rId30"/>
    <p:sldId id="282" r:id="rId31"/>
    <p:sldId id="286" r:id="rId32"/>
    <p:sldId id="265" r:id="rId33"/>
    <p:sldId id="266" r:id="rId34"/>
    <p:sldId id="303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DDF7E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45" autoAdjust="0"/>
    <p:restoredTop sz="94660"/>
  </p:normalViewPr>
  <p:slideViewPr>
    <p:cSldViewPr>
      <p:cViewPr>
        <p:scale>
          <a:sx n="60" d="100"/>
          <a:sy n="60" d="100"/>
        </p:scale>
        <p:origin x="-1440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02.12.2013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02.12.2013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02.12.2013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42974" y="3071810"/>
            <a:ext cx="9215502" cy="214314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5300" dirty="0" smtClean="0"/>
              <a:t>Stratford-upon-Avon</a:t>
            </a:r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b="0" dirty="0" smtClean="0"/>
              <a:t/>
            </a:r>
            <a:br>
              <a:rPr lang="en-US" b="0" dirty="0" smtClean="0"/>
            </a:b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0"/>
            <a:ext cx="6480048" cy="1752600"/>
          </a:xfrm>
        </p:spPr>
        <p:txBody>
          <a:bodyPr/>
          <a:lstStyle/>
          <a:p>
            <a:r>
              <a:rPr lang="en-US" dirty="0" smtClean="0"/>
              <a:t>Presentation</a:t>
            </a:r>
            <a:endParaRPr lang="en-US" dirty="0" smtClean="0"/>
          </a:p>
          <a:p>
            <a:r>
              <a:rPr lang="en-US" dirty="0" err="1" smtClean="0"/>
              <a:t>Oksana</a:t>
            </a:r>
            <a:r>
              <a:rPr lang="en-US" dirty="0" smtClean="0"/>
              <a:t> </a:t>
            </a:r>
            <a:r>
              <a:rPr lang="en-US" dirty="0" err="1" smtClean="0"/>
              <a:t>Vasurchak</a:t>
            </a:r>
            <a:endParaRPr lang="en-US" dirty="0" smtClean="0"/>
          </a:p>
          <a:p>
            <a:r>
              <a:rPr lang="en-US" dirty="0" smtClean="0"/>
              <a:t>Form 10</a:t>
            </a:r>
            <a:endParaRPr lang="uk-UA" dirty="0"/>
          </a:p>
        </p:txBody>
      </p:sp>
    </p:spTree>
  </p:cSld>
  <p:clrMapOvr>
    <a:masterClrMapping/>
  </p:clrMapOvr>
  <p:transition spd="slow">
    <p:fade/>
    <p:sndAc>
      <p:stSnd loop="1">
        <p:snd r:embed="rId2" name="Bethoven_-_Vozduh_(get-tune.net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41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uk-UA" dirty="0"/>
          </a:p>
        </p:txBody>
      </p:sp>
    </p:spTree>
  </p:cSld>
  <p:clrMapOvr>
    <a:masterClrMapping/>
  </p:clrMapOvr>
  <p:transition spd="slow" advClick="0" advTm="1000">
    <p:split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uk-UA" dirty="0"/>
          </a:p>
        </p:txBody>
      </p:sp>
      <p:pic>
        <p:nvPicPr>
          <p:cNvPr id="6" name="Рисунок 5" descr="Royal_Shakespeare_Theatre_and_River_Avon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  <p:transition spd="slow" advTm="10000">
    <p:spli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uk-UA" dirty="0"/>
          </a:p>
        </p:txBody>
      </p:sp>
    </p:spTree>
  </p:cSld>
  <p:clrMapOvr>
    <a:masterClrMapping/>
  </p:clrMapOvr>
  <p:transition spd="slow" advClick="0" advTm="1000">
    <p:split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uk-UA" dirty="0"/>
          </a:p>
        </p:txBody>
      </p:sp>
      <p:pic>
        <p:nvPicPr>
          <p:cNvPr id="7" name="Рисунок 6" descr="rst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" y="0"/>
            <a:ext cx="9142531" cy="6859102"/>
          </a:xfrm>
          <a:prstGeom prst="rect">
            <a:avLst/>
          </a:prstGeom>
        </p:spPr>
      </p:pic>
    </p:spTree>
  </p:cSld>
  <p:clrMapOvr>
    <a:masterClrMapping/>
  </p:clrMapOvr>
  <p:transition spd="slow" advTm="10000">
    <p:spli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uk-UA" dirty="0"/>
          </a:p>
        </p:txBody>
      </p:sp>
    </p:spTree>
  </p:cSld>
  <p:clrMapOvr>
    <a:masterClrMapping/>
  </p:clrMapOvr>
  <p:transition spd="slow" advClick="0" advTm="1000">
    <p:split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uk-UA" dirty="0"/>
          </a:p>
        </p:txBody>
      </p:sp>
      <p:pic>
        <p:nvPicPr>
          <p:cNvPr id="5" name="Рисунок 4" descr="a0102151_51cabebc46f9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9848"/>
            <a:ext cx="9144000" cy="4718304"/>
          </a:xfrm>
          <a:prstGeom prst="rect">
            <a:avLst/>
          </a:prstGeom>
        </p:spPr>
      </p:pic>
    </p:spTree>
  </p:cSld>
  <p:clrMapOvr>
    <a:masterClrMapping/>
  </p:clrMapOvr>
  <p:transition spd="slow" advTm="10000">
    <p:spli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uk-UA" dirty="0"/>
          </a:p>
        </p:txBody>
      </p:sp>
    </p:spTree>
  </p:cSld>
  <p:clrMapOvr>
    <a:masterClrMapping/>
  </p:clrMapOvr>
  <p:transition spd="slow" advClick="0" advTm="1000">
    <p:split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7467600" cy="114300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10 things to do in Stratford</a:t>
            </a:r>
            <a:endParaRPr lang="uk-UA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142984"/>
            <a:ext cx="7858180" cy="535785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800" dirty="0" smtClean="0"/>
              <a:t>Stratford </a:t>
            </a:r>
            <a:r>
              <a:rPr lang="en-US" sz="1800" dirty="0" smtClean="0"/>
              <a:t>is drenched in rich history and heritage and offers much </a:t>
            </a:r>
            <a:r>
              <a:rPr lang="en-US" sz="1800" dirty="0" smtClean="0"/>
              <a:t>to </a:t>
            </a:r>
          </a:p>
          <a:p>
            <a:pPr>
              <a:buNone/>
            </a:pPr>
            <a:r>
              <a:rPr lang="en-US" sz="1800" dirty="0" smtClean="0"/>
              <a:t>explore </a:t>
            </a:r>
            <a:r>
              <a:rPr lang="en-US" sz="1800" dirty="0" smtClean="0"/>
              <a:t>both within the town centre and further afield. </a:t>
            </a:r>
            <a:endParaRPr lang="en-US" sz="1800" dirty="0" smtClean="0"/>
          </a:p>
          <a:p>
            <a:pPr marL="550926" indent="-514350">
              <a:buAutoNum type="arabicPeriod"/>
            </a:pPr>
            <a:r>
              <a:rPr lang="en-US" sz="1800" dirty="0" smtClean="0"/>
              <a:t>Visit </a:t>
            </a:r>
            <a:r>
              <a:rPr lang="en-US" sz="1800" dirty="0" smtClean="0"/>
              <a:t>the world's most famous playwright at the Shakespeare's Birthplace </a:t>
            </a:r>
            <a:endParaRPr lang="en-US" sz="1800" dirty="0" smtClean="0"/>
          </a:p>
          <a:p>
            <a:pPr marL="550926" indent="-514350">
              <a:buAutoNum type="arabicPeriod"/>
            </a:pPr>
            <a:r>
              <a:rPr lang="en-US" sz="1800" dirty="0" smtClean="0"/>
              <a:t>Watch </a:t>
            </a:r>
            <a:r>
              <a:rPr lang="en-US" sz="1800" dirty="0" smtClean="0"/>
              <a:t>a production at the Royal Shakespeare Theatre </a:t>
            </a:r>
            <a:endParaRPr lang="en-US" sz="1800" dirty="0" smtClean="0"/>
          </a:p>
          <a:p>
            <a:pPr marL="550926" indent="-514350">
              <a:buAutoNum type="arabicPeriod"/>
            </a:pPr>
            <a:r>
              <a:rPr lang="en-US" sz="1800" dirty="0" smtClean="0"/>
              <a:t>Visit Shakespeare’s last residence – New Place</a:t>
            </a:r>
          </a:p>
          <a:p>
            <a:pPr marL="550926" indent="-514350">
              <a:buAutoNum type="arabicPeriod"/>
            </a:pPr>
            <a:r>
              <a:rPr lang="en-US" sz="1800" dirty="0" smtClean="0"/>
              <a:t>Visit one of the five Shakespearean properties – Nash house</a:t>
            </a:r>
          </a:p>
          <a:p>
            <a:pPr marL="550926" indent="-514350">
              <a:buAutoNum type="arabicPeriod"/>
            </a:pPr>
            <a:r>
              <a:rPr lang="en-US" sz="1800" dirty="0" smtClean="0"/>
              <a:t>Discover </a:t>
            </a:r>
            <a:r>
              <a:rPr lang="en-US" sz="1800" dirty="0" smtClean="0"/>
              <a:t>this history of the town with a guided walk around Stratford town </a:t>
            </a:r>
            <a:r>
              <a:rPr lang="en-US" sz="1800" dirty="0" smtClean="0"/>
              <a:t>centre</a:t>
            </a:r>
          </a:p>
          <a:p>
            <a:pPr marL="550926" indent="-514350">
              <a:buFont typeface="Wingdings 2"/>
              <a:buAutoNum type="arabicPeriod"/>
            </a:pPr>
            <a:r>
              <a:rPr lang="en-US" sz="1800" dirty="0" smtClean="0"/>
              <a:t>Visit </a:t>
            </a:r>
            <a:r>
              <a:rPr lang="en-US" sz="1800" dirty="0" smtClean="0"/>
              <a:t>Holy </a:t>
            </a:r>
            <a:r>
              <a:rPr lang="en-US" sz="1800" dirty="0" smtClean="0"/>
              <a:t>trinity church</a:t>
            </a:r>
            <a:endParaRPr lang="en-US" sz="1800" dirty="0" smtClean="0"/>
          </a:p>
          <a:p>
            <a:pPr marL="550926" indent="-514350">
              <a:buFont typeface="Wingdings 2"/>
              <a:buAutoNum type="arabicPeriod"/>
            </a:pPr>
            <a:r>
              <a:rPr lang="en-US" sz="1800" dirty="0" smtClean="0"/>
              <a:t>Visit Hall’s croft</a:t>
            </a:r>
            <a:endParaRPr lang="en-US" sz="1800" dirty="0" smtClean="0"/>
          </a:p>
          <a:p>
            <a:pPr marL="550926" indent="-514350">
              <a:buAutoNum type="arabicPeriod"/>
            </a:pPr>
            <a:r>
              <a:rPr lang="en-US" sz="1800" dirty="0" smtClean="0"/>
              <a:t>Enjoy </a:t>
            </a:r>
            <a:r>
              <a:rPr lang="en-US" sz="1800" dirty="0" smtClean="0"/>
              <a:t>a romantic afternoon sailing along the River Avon on one of the many boat tours </a:t>
            </a:r>
            <a:endParaRPr lang="en-US" sz="1800" dirty="0" smtClean="0"/>
          </a:p>
          <a:p>
            <a:pPr marL="550926" indent="-514350">
              <a:buAutoNum type="arabicPeriod"/>
            </a:pPr>
            <a:r>
              <a:rPr lang="en-US" sz="1800" dirty="0" smtClean="0"/>
              <a:t>Visit the world famous Anne Hathaway’s Cottage</a:t>
            </a:r>
          </a:p>
          <a:p>
            <a:pPr marL="550926" indent="-514350">
              <a:buAutoNum type="arabicPeriod"/>
            </a:pPr>
            <a:r>
              <a:rPr lang="en-US" sz="1800" dirty="0" smtClean="0"/>
              <a:t>Explore </a:t>
            </a:r>
            <a:r>
              <a:rPr lang="en-US" sz="1800" dirty="0" smtClean="0"/>
              <a:t>Mary Arden's House in </a:t>
            </a:r>
            <a:r>
              <a:rPr lang="en-US" sz="1800" dirty="0" err="1" smtClean="0"/>
              <a:t>Wilmcote</a:t>
            </a:r>
            <a:r>
              <a:rPr lang="en-US" sz="1800" dirty="0" smtClean="0"/>
              <a:t>, with its countryside museum, 2 historic farms and </a:t>
            </a:r>
            <a:r>
              <a:rPr lang="en-US" sz="1800" dirty="0" smtClean="0"/>
              <a:t>more</a:t>
            </a:r>
            <a:r>
              <a:rPr lang="en-US" sz="1800" dirty="0" smtClean="0"/>
              <a:t>!</a:t>
            </a:r>
            <a:endParaRPr lang="en-US" sz="1800" dirty="0" smtClean="0"/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Hw-shakespea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454" y="0"/>
            <a:ext cx="1666827" cy="2357430"/>
          </a:xfrm>
          <a:prstGeom prst="ellipse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Рисунок 4" descr="Shakespeare's_birthplace_-Stratford-upon-Avon-3Sept2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32" y="1500174"/>
            <a:ext cx="2571736" cy="192880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Рисунок 3" descr="William_Shakespeares_birthplace,_Stratford-upon-Avon_26l200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4000504"/>
            <a:ext cx="3258198" cy="177164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Shakespeare's Birthplace</a:t>
            </a:r>
            <a:endParaRPr lang="uk-UA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285861"/>
            <a:ext cx="1214446" cy="285752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300" dirty="0" smtClean="0"/>
              <a:t> </a:t>
            </a:r>
            <a:endParaRPr lang="uk-UA" sz="2300" dirty="0"/>
          </a:p>
        </p:txBody>
      </p:sp>
      <p:sp>
        <p:nvSpPr>
          <p:cNvPr id="6" name="TextBox 5"/>
          <p:cNvSpPr txBox="1"/>
          <p:nvPr/>
        </p:nvSpPr>
        <p:spPr>
          <a:xfrm>
            <a:off x="500034" y="1428736"/>
            <a:ext cx="5000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building is located in </a:t>
            </a:r>
            <a:r>
              <a:rPr lang="en-US" dirty="0" smtClean="0"/>
              <a:t>Henley Street </a:t>
            </a:r>
            <a:r>
              <a:rPr lang="en-US" dirty="0" smtClean="0"/>
              <a:t>and </a:t>
            </a:r>
            <a:r>
              <a:rPr lang="en-US" dirty="0" smtClean="0"/>
              <a:t>it’s </a:t>
            </a:r>
            <a:r>
              <a:rPr lang="en-US" dirty="0" smtClean="0"/>
              <a:t>the house where </a:t>
            </a:r>
            <a:r>
              <a:rPr lang="en-US" dirty="0" smtClean="0"/>
              <a:t>it is </a:t>
            </a:r>
            <a:r>
              <a:rPr lang="en-US" dirty="0" smtClean="0"/>
              <a:t>believed that </a:t>
            </a:r>
            <a:r>
              <a:rPr lang="en-US" dirty="0" smtClean="0"/>
              <a:t>William Shakespeare </a:t>
            </a:r>
            <a:r>
              <a:rPr lang="en-US" dirty="0" smtClean="0"/>
              <a:t>was born in </a:t>
            </a:r>
            <a:r>
              <a:rPr lang="en-US" dirty="0" smtClean="0"/>
              <a:t>1564 and </a:t>
            </a:r>
            <a:r>
              <a:rPr lang="en-US" dirty="0" smtClean="0"/>
              <a:t>spent his childhood years.</a:t>
            </a:r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2571744"/>
            <a:ext cx="5214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It has been restored in the 16thcentury and now it’s a </a:t>
            </a:r>
            <a:r>
              <a:rPr lang="en-US" dirty="0" smtClean="0"/>
              <a:t>small museum </a:t>
            </a:r>
            <a:r>
              <a:rPr lang="en-US" dirty="0" smtClean="0"/>
              <a:t>open to visitors</a:t>
            </a:r>
            <a:r>
              <a:rPr lang="en-US" dirty="0" smtClean="0"/>
              <a:t>. Moreover </a:t>
            </a:r>
            <a:r>
              <a:rPr lang="en-US" dirty="0" smtClean="0"/>
              <a:t>the State owns </a:t>
            </a:r>
            <a:r>
              <a:rPr lang="en-US" dirty="0" smtClean="0"/>
              <a:t>it since </a:t>
            </a:r>
            <a:r>
              <a:rPr lang="en-US" dirty="0" smtClean="0"/>
              <a:t>1847.</a:t>
            </a:r>
            <a:endParaRPr lang="uk-UA" dirty="0"/>
          </a:p>
        </p:txBody>
      </p:sp>
      <p:sp>
        <p:nvSpPr>
          <p:cNvPr id="10" name="TextBox 9"/>
          <p:cNvSpPr txBox="1"/>
          <p:nvPr/>
        </p:nvSpPr>
        <p:spPr>
          <a:xfrm>
            <a:off x="3714744" y="3571876"/>
            <a:ext cx="4214842" cy="264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building is not outstanding architecturally and typical of the times was constructed in wattle and daub around a wooden frame. In the house everyone can see a lot of work objects of Shakespeare’s dad, John, who was a glove maker and wood dealer. There’s also the first William’s work.</a:t>
            </a:r>
            <a:endParaRPr lang="uk-UA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Royal_Shakespeare_Theatre_and_River_Avon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3929066"/>
            <a:ext cx="2607457" cy="208596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Royal Shakespeare Theatre</a:t>
            </a:r>
            <a:endParaRPr lang="uk-UA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285861"/>
            <a:ext cx="1214446" cy="285752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300" dirty="0" smtClean="0"/>
              <a:t> </a:t>
            </a:r>
            <a:endParaRPr lang="uk-UA" sz="2300" dirty="0"/>
          </a:p>
        </p:txBody>
      </p:sp>
      <p:sp>
        <p:nvSpPr>
          <p:cNvPr id="16" name="TextBox 15"/>
          <p:cNvSpPr txBox="1"/>
          <p:nvPr/>
        </p:nvSpPr>
        <p:spPr>
          <a:xfrm>
            <a:off x="357158" y="1428736"/>
            <a:ext cx="8286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It is the famous </a:t>
            </a:r>
            <a:r>
              <a:rPr lang="en-US" dirty="0" smtClean="0"/>
              <a:t>theatre dedicated </a:t>
            </a:r>
            <a:r>
              <a:rPr lang="en-US" dirty="0" smtClean="0"/>
              <a:t>to the poet </a:t>
            </a:r>
            <a:r>
              <a:rPr lang="en-US" dirty="0" smtClean="0"/>
              <a:t>and playwright William Shakespeare</a:t>
            </a:r>
            <a:r>
              <a:rPr lang="en-US" dirty="0" smtClean="0"/>
              <a:t>. It was </a:t>
            </a:r>
            <a:r>
              <a:rPr lang="en-US" dirty="0" smtClean="0"/>
              <a:t>opened on 23rd April </a:t>
            </a:r>
            <a:r>
              <a:rPr lang="en-US" dirty="0" smtClean="0"/>
              <a:t>1932 and stood on </a:t>
            </a:r>
            <a:r>
              <a:rPr lang="en-US" dirty="0" smtClean="0"/>
              <a:t>the same </a:t>
            </a:r>
            <a:r>
              <a:rPr lang="en-US" dirty="0" smtClean="0"/>
              <a:t>area, where once </a:t>
            </a:r>
            <a:r>
              <a:rPr lang="en-US" dirty="0" smtClean="0"/>
              <a:t>there were </a:t>
            </a:r>
            <a:r>
              <a:rPr lang="en-US" dirty="0" smtClean="0"/>
              <a:t>the </a:t>
            </a:r>
            <a:r>
              <a:rPr lang="en-US" dirty="0" smtClean="0"/>
              <a:t>Shakespeare Memorial </a:t>
            </a:r>
            <a:r>
              <a:rPr lang="en-US" dirty="0" smtClean="0"/>
              <a:t>Theatre (it </a:t>
            </a:r>
            <a:r>
              <a:rPr lang="en-US" dirty="0" smtClean="0"/>
              <a:t>was destroyed </a:t>
            </a:r>
            <a:r>
              <a:rPr lang="en-US" dirty="0" smtClean="0"/>
              <a:t>on 19th April 1879because of a fire).</a:t>
            </a:r>
            <a:endParaRPr lang="uk-UA" dirty="0"/>
          </a:p>
        </p:txBody>
      </p:sp>
      <p:sp>
        <p:nvSpPr>
          <p:cNvPr id="17" name="TextBox 16"/>
          <p:cNvSpPr txBox="1"/>
          <p:nvPr/>
        </p:nvSpPr>
        <p:spPr>
          <a:xfrm>
            <a:off x="357158" y="2500306"/>
            <a:ext cx="8001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new theatre, besides </a:t>
            </a:r>
            <a:r>
              <a:rPr lang="en-US" dirty="0" smtClean="0"/>
              <a:t>being an </a:t>
            </a:r>
            <a:r>
              <a:rPr lang="en-US" dirty="0" smtClean="0"/>
              <a:t>incredible tribute to this </a:t>
            </a:r>
            <a:r>
              <a:rPr lang="en-US" dirty="0" smtClean="0"/>
              <a:t>poet, it’s </a:t>
            </a:r>
            <a:r>
              <a:rPr lang="en-US" dirty="0" smtClean="0"/>
              <a:t>also an </a:t>
            </a:r>
            <a:r>
              <a:rPr lang="en-US" dirty="0" smtClean="0"/>
              <a:t>important </a:t>
            </a:r>
            <a:r>
              <a:rPr lang="en-US" dirty="0" smtClean="0"/>
              <a:t>building</a:t>
            </a:r>
            <a:r>
              <a:rPr lang="en-US" dirty="0" smtClean="0"/>
              <a:t>: in </a:t>
            </a:r>
            <a:r>
              <a:rPr lang="en-US" dirty="0" smtClean="0"/>
              <a:t>fact it is considered the </a:t>
            </a:r>
            <a:r>
              <a:rPr lang="en-US" dirty="0" smtClean="0"/>
              <a:t>first edifice </a:t>
            </a:r>
            <a:r>
              <a:rPr lang="en-US" dirty="0" smtClean="0"/>
              <a:t>built in this country by </a:t>
            </a:r>
            <a:r>
              <a:rPr lang="en-US" dirty="0" smtClean="0"/>
              <a:t>a woman </a:t>
            </a:r>
            <a:r>
              <a:rPr lang="en-US" dirty="0" smtClean="0"/>
              <a:t>(Elisabeth Scott</a:t>
            </a:r>
            <a:r>
              <a:rPr lang="en-US" dirty="0" smtClean="0"/>
              <a:t>). Moreover</a:t>
            </a:r>
            <a:r>
              <a:rPr lang="en-US" dirty="0" smtClean="0"/>
              <a:t>, the </a:t>
            </a:r>
            <a:r>
              <a:rPr lang="en-US" dirty="0" smtClean="0"/>
              <a:t>Royal Shakespeare </a:t>
            </a:r>
            <a:r>
              <a:rPr lang="en-US" dirty="0" smtClean="0"/>
              <a:t>Company </a:t>
            </a:r>
            <a:r>
              <a:rPr lang="en-US" dirty="0" smtClean="0"/>
              <a:t>stage inside </a:t>
            </a:r>
            <a:r>
              <a:rPr lang="en-US" dirty="0" smtClean="0"/>
              <a:t>the theatre many </a:t>
            </a:r>
            <a:r>
              <a:rPr lang="en-US" dirty="0" smtClean="0"/>
              <a:t>plays.</a:t>
            </a:r>
            <a:endParaRPr lang="uk-UA" dirty="0"/>
          </a:p>
        </p:txBody>
      </p:sp>
      <p:pic>
        <p:nvPicPr>
          <p:cNvPr id="11" name="Рисунок 10" descr="Royal-Shakespeare-Theatre-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72198" y="3929066"/>
            <a:ext cx="2786082" cy="208956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Рисунок 12" descr="Royal-Shakespeare-theatre-00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612" y="3929066"/>
            <a:ext cx="3505200" cy="210312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tratford-on-Avon-Shakespear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438" y="642918"/>
            <a:ext cx="3739707" cy="2786082"/>
          </a:xfrm>
          <a:prstGeom prst="rect">
            <a:avLst/>
          </a:prstGeom>
          <a:ln w="19050" cap="flat">
            <a:solidFill>
              <a:schemeClr val="tx1"/>
            </a:solidFill>
            <a:prstDash val="solid"/>
            <a:beve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714356"/>
            <a:ext cx="8715436" cy="542928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800" dirty="0" smtClean="0"/>
              <a:t>Stratford-upon-Avon</a:t>
            </a:r>
          </a:p>
          <a:p>
            <a:pPr>
              <a:buNone/>
            </a:pPr>
            <a:r>
              <a:rPr lang="en-US" sz="2800" dirty="0" smtClean="0"/>
              <a:t> is a picturesque town</a:t>
            </a:r>
          </a:p>
          <a:p>
            <a:pPr>
              <a:buNone/>
            </a:pPr>
            <a:r>
              <a:rPr lang="en-US" sz="2800" dirty="0" smtClean="0"/>
              <a:t>beautifully situated on </a:t>
            </a:r>
          </a:p>
          <a:p>
            <a:pPr>
              <a:buNone/>
            </a:pPr>
            <a:r>
              <a:rPr lang="en-US" sz="2800" dirty="0" smtClean="0"/>
              <a:t>The River Avon with a </a:t>
            </a:r>
          </a:p>
          <a:p>
            <a:pPr>
              <a:buNone/>
            </a:pPr>
            <a:r>
              <a:rPr lang="en-US" sz="2800" dirty="0" smtClean="0"/>
              <a:t>Wealth of black and </a:t>
            </a:r>
          </a:p>
          <a:p>
            <a:pPr>
              <a:buNone/>
            </a:pPr>
            <a:r>
              <a:rPr lang="en-US" sz="2800" dirty="0" smtClean="0"/>
              <a:t>white timber framed </a:t>
            </a:r>
          </a:p>
          <a:p>
            <a:pPr>
              <a:buNone/>
            </a:pPr>
            <a:r>
              <a:rPr lang="en-US" sz="2800" dirty="0" smtClean="0"/>
              <a:t>buildings. 			It is, of course, most </a:t>
            </a:r>
          </a:p>
          <a:p>
            <a:pPr>
              <a:buNone/>
            </a:pPr>
            <a:r>
              <a:rPr lang="en-US" sz="2800" dirty="0" smtClean="0"/>
              <a:t>					famous for being the 					</a:t>
            </a:r>
            <a:r>
              <a:rPr lang="en-US" sz="2800" dirty="0" err="1" smtClean="0"/>
              <a:t>birtplace</a:t>
            </a:r>
            <a:r>
              <a:rPr lang="en-US" sz="2800" dirty="0" smtClean="0"/>
              <a:t> of the English 					greatest </a:t>
            </a:r>
            <a:r>
              <a:rPr lang="en-US" sz="2800" dirty="0" err="1" smtClean="0"/>
              <a:t>playwrighter</a:t>
            </a:r>
            <a:r>
              <a:rPr lang="en-US" sz="2800" dirty="0" smtClean="0"/>
              <a:t>,</a:t>
            </a: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				  </a:t>
            </a:r>
            <a:r>
              <a:rPr lang="en-US" sz="2800" i="1" dirty="0" smtClean="0"/>
              <a:t>William Shakespeare</a:t>
            </a:r>
            <a:r>
              <a:rPr lang="en-US" sz="2800" dirty="0" smtClean="0"/>
              <a:t>.</a:t>
            </a:r>
            <a:endParaRPr lang="uk-UA" sz="2800" dirty="0"/>
          </a:p>
        </p:txBody>
      </p:sp>
      <p:pic>
        <p:nvPicPr>
          <p:cNvPr id="5" name="Рисунок 4" descr="Warwickshire, Stratford upon Avon, Trinity Churc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4143380"/>
            <a:ext cx="2881306" cy="21537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New Place</a:t>
            </a:r>
            <a:endParaRPr lang="uk-UA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285861"/>
            <a:ext cx="1214446" cy="285752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300" dirty="0" smtClean="0"/>
              <a:t> </a:t>
            </a:r>
            <a:endParaRPr lang="uk-UA" sz="2300" dirty="0"/>
          </a:p>
        </p:txBody>
      </p:sp>
      <p:pic>
        <p:nvPicPr>
          <p:cNvPr id="14" name="Рисунок 13" descr="the_great_garden_new_place.jpg"/>
          <p:cNvPicPr>
            <a:picLocks noChangeAspect="1"/>
          </p:cNvPicPr>
          <p:nvPr/>
        </p:nvPicPr>
        <p:blipFill>
          <a:blip r:embed="rId2"/>
          <a:srcRect r="344" b="11914"/>
          <a:stretch>
            <a:fillRect/>
          </a:stretch>
        </p:blipFill>
        <p:spPr>
          <a:xfrm>
            <a:off x="500034" y="4214818"/>
            <a:ext cx="3286592" cy="196950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5" name="Рисунок 14" descr="New_Place_Gardens_-Stratford-upon-Avon_-20Mar20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642918"/>
            <a:ext cx="3585752" cy="227471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214282" y="1357299"/>
            <a:ext cx="42148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</a:t>
            </a:r>
            <a:r>
              <a:rPr lang="en-US" dirty="0" smtClean="0"/>
              <a:t>Place </a:t>
            </a:r>
            <a:r>
              <a:rPr lang="en-US" dirty="0" smtClean="0"/>
              <a:t>was Shakespeare’s last residence before his death in 1616</a:t>
            </a:r>
            <a:r>
              <a:rPr lang="en-US" dirty="0" smtClean="0"/>
              <a:t>. Built </a:t>
            </a:r>
            <a:r>
              <a:rPr lang="en-US" dirty="0" smtClean="0"/>
              <a:t>in 1483 by Hugh </a:t>
            </a:r>
            <a:r>
              <a:rPr lang="en-US" dirty="0" err="1" smtClean="0"/>
              <a:t>Clampton</a:t>
            </a:r>
            <a:r>
              <a:rPr lang="en-US" dirty="0" smtClean="0"/>
              <a:t>, the future Mayor of London, it was the second biggest </a:t>
            </a:r>
            <a:r>
              <a:rPr lang="en-US" dirty="0" smtClean="0"/>
              <a:t>dwelling of </a:t>
            </a:r>
            <a:r>
              <a:rPr lang="en-US" dirty="0" smtClean="0"/>
              <a:t>London and it had a </a:t>
            </a:r>
            <a:r>
              <a:rPr lang="en-US" dirty="0" smtClean="0"/>
              <a:t>lot </a:t>
            </a:r>
            <a:r>
              <a:rPr lang="en-US" dirty="0" smtClean="0"/>
              <a:t>of owners. The first was the famous </a:t>
            </a:r>
            <a:r>
              <a:rPr lang="en-US" dirty="0" smtClean="0"/>
              <a:t>English </a:t>
            </a:r>
            <a:r>
              <a:rPr lang="en-US" dirty="0" smtClean="0"/>
              <a:t>poet </a:t>
            </a:r>
            <a:r>
              <a:rPr lang="en-US" dirty="0" smtClean="0"/>
              <a:t>William Shakespeare</a:t>
            </a:r>
            <a:r>
              <a:rPr lang="en-US" dirty="0" smtClean="0"/>
              <a:t>: he bought it in 1597, but he didn’t move into </a:t>
            </a:r>
            <a:r>
              <a:rPr lang="en-US" dirty="0" smtClean="0"/>
              <a:t>until </a:t>
            </a:r>
            <a:r>
              <a:rPr lang="en-US" dirty="0" smtClean="0"/>
              <a:t>1610. </a:t>
            </a:r>
            <a:endParaRPr lang="uk-UA" dirty="0"/>
          </a:p>
        </p:txBody>
      </p:sp>
      <p:sp>
        <p:nvSpPr>
          <p:cNvPr id="17" name="TextBox 16"/>
          <p:cNvSpPr txBox="1"/>
          <p:nvPr/>
        </p:nvSpPr>
        <p:spPr>
          <a:xfrm>
            <a:off x="4429124" y="3143248"/>
            <a:ext cx="42862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 his death, the </a:t>
            </a:r>
            <a:r>
              <a:rPr lang="en-US" dirty="0" smtClean="0"/>
              <a:t>house passed </a:t>
            </a:r>
            <a:r>
              <a:rPr lang="en-US" dirty="0" smtClean="0"/>
              <a:t>to his daughter Susan Hall, and then to his granddaughter Elizabeth Hall respectively</a:t>
            </a:r>
            <a:r>
              <a:rPr lang="en-US" dirty="0" smtClean="0"/>
              <a:t>. Afterwards </a:t>
            </a:r>
            <a:r>
              <a:rPr lang="en-US" dirty="0" smtClean="0"/>
              <a:t>during 18 TH century it passed to Reverend Francis </a:t>
            </a:r>
            <a:r>
              <a:rPr lang="en-US" dirty="0" err="1" smtClean="0"/>
              <a:t>Gastrell</a:t>
            </a:r>
            <a:r>
              <a:rPr lang="en-US" dirty="0" smtClean="0"/>
              <a:t>, who decided to </a:t>
            </a:r>
            <a:r>
              <a:rPr lang="en-US" dirty="0" smtClean="0"/>
              <a:t>demolish it </a:t>
            </a:r>
            <a:r>
              <a:rPr lang="en-US" dirty="0" smtClean="0"/>
              <a:t>in 1759 and finally in 1891 the Shakespeare Birthplace Trust bought the property.</a:t>
            </a:r>
            <a:endParaRPr lang="uk-UA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Nash house</a:t>
            </a:r>
            <a:endParaRPr lang="uk-UA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285861"/>
            <a:ext cx="1214446" cy="285752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300" dirty="0" smtClean="0"/>
              <a:t> </a:t>
            </a:r>
            <a:endParaRPr lang="uk-UA" sz="2300" dirty="0"/>
          </a:p>
        </p:txBody>
      </p:sp>
      <p:sp>
        <p:nvSpPr>
          <p:cNvPr id="16" name="TextBox 15"/>
          <p:cNvSpPr txBox="1"/>
          <p:nvPr/>
        </p:nvSpPr>
        <p:spPr>
          <a:xfrm>
            <a:off x="214282" y="1357299"/>
            <a:ext cx="42148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the end of Chapel Street, next to New Place, </a:t>
            </a:r>
            <a:r>
              <a:rPr lang="en-US" dirty="0" smtClean="0"/>
              <a:t>you can </a:t>
            </a:r>
            <a:r>
              <a:rPr lang="en-US" dirty="0" smtClean="0"/>
              <a:t>find </a:t>
            </a:r>
            <a:r>
              <a:rPr lang="en-US" dirty="0" smtClean="0"/>
              <a:t>Nash </a:t>
            </a:r>
            <a:r>
              <a:rPr lang="en-US" dirty="0" smtClean="0"/>
              <a:t>House. This house belonged </a:t>
            </a:r>
            <a:r>
              <a:rPr lang="en-US" dirty="0" smtClean="0"/>
              <a:t>to Thomas </a:t>
            </a:r>
            <a:r>
              <a:rPr lang="en-US" dirty="0" smtClean="0"/>
              <a:t>Nash, who in 1626 married Elizabeth Hall</a:t>
            </a:r>
            <a:r>
              <a:rPr lang="en-US" dirty="0" smtClean="0"/>
              <a:t>, Shakespeare’s </a:t>
            </a:r>
            <a:r>
              <a:rPr lang="en-US" dirty="0" smtClean="0"/>
              <a:t>granddaughter. </a:t>
            </a:r>
            <a:endParaRPr lang="uk-UA" dirty="0"/>
          </a:p>
        </p:txBody>
      </p:sp>
      <p:sp>
        <p:nvSpPr>
          <p:cNvPr id="17" name="TextBox 16"/>
          <p:cNvSpPr txBox="1"/>
          <p:nvPr/>
        </p:nvSpPr>
        <p:spPr>
          <a:xfrm>
            <a:off x="4143372" y="3286124"/>
            <a:ext cx="42862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house is one of the five Shakespearean properties and now is in use as a museum. Inside you can see many beautiful pieces of antique furniture, contemporary to the period of the building (17th century).</a:t>
            </a:r>
            <a:endParaRPr lang="uk-UA" dirty="0"/>
          </a:p>
        </p:txBody>
      </p:sp>
      <p:pic>
        <p:nvPicPr>
          <p:cNvPr id="8" name="Рисунок 7" descr="nash-hou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3357562"/>
            <a:ext cx="3857634" cy="274320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Рисунок 8" descr="Nash_House_Stratfor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571480"/>
            <a:ext cx="3333741" cy="250030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Stratford-13017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40" y="4643446"/>
            <a:ext cx="2500330" cy="187524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Рисунок 7" descr="holytrinity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2786058"/>
            <a:ext cx="2428892" cy="366399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Holy trinity church</a:t>
            </a:r>
            <a:endParaRPr lang="uk-UA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285861"/>
            <a:ext cx="1214446" cy="285752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300" dirty="0" smtClean="0"/>
              <a:t> </a:t>
            </a:r>
            <a:endParaRPr lang="uk-UA" sz="2300" dirty="0"/>
          </a:p>
        </p:txBody>
      </p:sp>
      <p:sp>
        <p:nvSpPr>
          <p:cNvPr id="16" name="TextBox 15"/>
          <p:cNvSpPr txBox="1"/>
          <p:nvPr/>
        </p:nvSpPr>
        <p:spPr>
          <a:xfrm>
            <a:off x="428596" y="1571612"/>
            <a:ext cx="4214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this wonderful church is </a:t>
            </a:r>
            <a:r>
              <a:rPr lang="en-US" dirty="0" smtClean="0"/>
              <a:t>preserved Shakespeare’s </a:t>
            </a:r>
            <a:r>
              <a:rPr lang="en-US" dirty="0" smtClean="0"/>
              <a:t>grave but you can also see </a:t>
            </a:r>
            <a:r>
              <a:rPr lang="en-US" dirty="0" smtClean="0"/>
              <a:t>the parish </a:t>
            </a:r>
            <a:r>
              <a:rPr lang="en-US" dirty="0" smtClean="0"/>
              <a:t>registers that recorded his birth and </a:t>
            </a:r>
            <a:r>
              <a:rPr lang="en-US" dirty="0" smtClean="0"/>
              <a:t>his death. </a:t>
            </a:r>
            <a:endParaRPr lang="uk-UA" dirty="0"/>
          </a:p>
        </p:txBody>
      </p:sp>
      <p:sp>
        <p:nvSpPr>
          <p:cNvPr id="17" name="TextBox 16"/>
          <p:cNvSpPr txBox="1"/>
          <p:nvPr/>
        </p:nvSpPr>
        <p:spPr>
          <a:xfrm>
            <a:off x="5857884" y="1214422"/>
            <a:ext cx="242889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Apart from its association with Shakespeare the church is well worth a visit, containing as it does architectural features that date back to the early13th century. It is located in a lovely location on the banks of the River Avon, a short walk from most of the major Shakespeare sites in the town centre.</a:t>
            </a:r>
            <a:endParaRPr lang="uk-UA" dirty="0"/>
          </a:p>
        </p:txBody>
      </p:sp>
      <p:pic>
        <p:nvPicPr>
          <p:cNvPr id="9" name="Рисунок 8" descr="6949840569_f038dc658d_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0" y="2786058"/>
            <a:ext cx="2492364" cy="189263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uk-UA" dirty="0"/>
          </a:p>
        </p:txBody>
      </p:sp>
    </p:spTree>
  </p:cSld>
  <p:clrMapOvr>
    <a:masterClrMapping/>
  </p:clrMapOvr>
  <p:transition spd="slow" advClick="0" advTm="1000">
    <p:split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uk-UA" dirty="0"/>
          </a:p>
        </p:txBody>
      </p:sp>
      <p:pic>
        <p:nvPicPr>
          <p:cNvPr id="8" name="Рисунок 7" descr="Stratford_upon_Avon_church_N_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86644" y="214290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Church</a:t>
            </a:r>
            <a:endParaRPr lang="uk-UA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 advTm="10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uk-UA" dirty="0"/>
          </a:p>
        </p:txBody>
      </p:sp>
    </p:spTree>
  </p:cSld>
  <p:clrMapOvr>
    <a:masterClrMapping/>
  </p:clrMapOvr>
  <p:transition spd="slow" advClick="0" advTm="1000">
    <p:split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halls-croft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686" y="928670"/>
            <a:ext cx="3929090" cy="294681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Hall’s croft</a:t>
            </a:r>
            <a:endParaRPr lang="uk-UA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285861"/>
            <a:ext cx="1214446" cy="285752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300" dirty="0" smtClean="0"/>
              <a:t> </a:t>
            </a:r>
            <a:endParaRPr lang="uk-UA" sz="2300" dirty="0"/>
          </a:p>
        </p:txBody>
      </p:sp>
      <p:sp>
        <p:nvSpPr>
          <p:cNvPr id="16" name="TextBox 15"/>
          <p:cNvSpPr txBox="1"/>
          <p:nvPr/>
        </p:nvSpPr>
        <p:spPr>
          <a:xfrm>
            <a:off x="214282" y="1357299"/>
            <a:ext cx="42148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building is located </a:t>
            </a:r>
            <a:r>
              <a:rPr lang="en-US" dirty="0" smtClean="0"/>
              <a:t>close to </a:t>
            </a:r>
            <a:r>
              <a:rPr lang="en-US" dirty="0" smtClean="0"/>
              <a:t>Holy Trinity church and </a:t>
            </a:r>
            <a:r>
              <a:rPr lang="en-US" dirty="0" smtClean="0"/>
              <a:t>it’s a </a:t>
            </a:r>
            <a:r>
              <a:rPr lang="en-US" dirty="0" smtClean="0"/>
              <a:t>timber-framed house. It </a:t>
            </a:r>
            <a:r>
              <a:rPr lang="en-US" dirty="0" smtClean="0"/>
              <a:t>was owned </a:t>
            </a:r>
            <a:r>
              <a:rPr lang="en-US" dirty="0" smtClean="0"/>
              <a:t>by </a:t>
            </a:r>
            <a:r>
              <a:rPr lang="en-US" dirty="0" smtClean="0"/>
              <a:t>William Shakespeare’s </a:t>
            </a:r>
            <a:r>
              <a:rPr lang="en-US" dirty="0" smtClean="0"/>
              <a:t>daughter</a:t>
            </a:r>
            <a:r>
              <a:rPr lang="en-US" dirty="0" smtClean="0"/>
              <a:t>, Susanna </a:t>
            </a:r>
            <a:r>
              <a:rPr lang="en-US" dirty="0" smtClean="0"/>
              <a:t>Hall, and </a:t>
            </a:r>
            <a:r>
              <a:rPr lang="en-US" dirty="0" smtClean="0"/>
              <a:t>her husband </a:t>
            </a:r>
            <a:r>
              <a:rPr lang="en-US" dirty="0" smtClean="0"/>
              <a:t>Dr John Hall.</a:t>
            </a:r>
            <a:endParaRPr lang="uk-UA" dirty="0"/>
          </a:p>
        </p:txBody>
      </p:sp>
      <p:sp>
        <p:nvSpPr>
          <p:cNvPr id="17" name="TextBox 16"/>
          <p:cNvSpPr txBox="1"/>
          <p:nvPr/>
        </p:nvSpPr>
        <p:spPr>
          <a:xfrm>
            <a:off x="214282" y="3000372"/>
            <a:ext cx="41434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Now </a:t>
            </a:r>
            <a:r>
              <a:rPr lang="en-US" dirty="0" smtClean="0"/>
              <a:t>it contains </a:t>
            </a:r>
            <a:r>
              <a:rPr lang="en-US" dirty="0" smtClean="0"/>
              <a:t>a collection of </a:t>
            </a:r>
            <a:r>
              <a:rPr lang="en-US" dirty="0" smtClean="0"/>
              <a:t>16</a:t>
            </a:r>
            <a:r>
              <a:rPr lang="en-US" baseline="30000" dirty="0" smtClean="0"/>
              <a:t>th</a:t>
            </a:r>
            <a:r>
              <a:rPr lang="en-US" dirty="0" smtClean="0"/>
              <a:t> and 17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smtClean="0"/>
              <a:t>century </a:t>
            </a:r>
            <a:r>
              <a:rPr lang="en-US" dirty="0" smtClean="0"/>
              <a:t>painting sand </a:t>
            </a:r>
            <a:r>
              <a:rPr lang="en-US" dirty="0" smtClean="0"/>
              <a:t>furniture. There is also </a:t>
            </a:r>
            <a:r>
              <a:rPr lang="en-US" dirty="0" smtClean="0"/>
              <a:t>an exhibition </a:t>
            </a:r>
            <a:r>
              <a:rPr lang="en-US" dirty="0" smtClean="0"/>
              <a:t>about Doctor </a:t>
            </a:r>
            <a:r>
              <a:rPr lang="en-US" dirty="0" smtClean="0"/>
              <a:t>John Hall </a:t>
            </a:r>
            <a:r>
              <a:rPr lang="en-US" dirty="0" smtClean="0"/>
              <a:t>and the obscure </a:t>
            </a:r>
            <a:r>
              <a:rPr lang="en-US" dirty="0" smtClean="0"/>
              <a:t>medical practices </a:t>
            </a:r>
            <a:r>
              <a:rPr lang="en-US" dirty="0" smtClean="0"/>
              <a:t>of the Tudor period</a:t>
            </a:r>
            <a:r>
              <a:rPr lang="en-US" dirty="0" smtClean="0"/>
              <a:t>. A </a:t>
            </a:r>
            <a:r>
              <a:rPr lang="en-US" dirty="0" smtClean="0"/>
              <a:t>small walled garden </a:t>
            </a:r>
            <a:r>
              <a:rPr lang="en-US" dirty="0" smtClean="0"/>
              <a:t>stands beside </a:t>
            </a:r>
            <a:r>
              <a:rPr lang="en-US" dirty="0" smtClean="0"/>
              <a:t>the house, </a:t>
            </a:r>
            <a:r>
              <a:rPr lang="en-US" dirty="0" smtClean="0"/>
              <a:t>which contains </a:t>
            </a:r>
            <a:r>
              <a:rPr lang="en-US" dirty="0" smtClean="0"/>
              <a:t>many plant </a:t>
            </a:r>
            <a:r>
              <a:rPr lang="en-US" dirty="0" smtClean="0"/>
              <a:t>varieties that </a:t>
            </a:r>
            <a:r>
              <a:rPr lang="en-US" dirty="0" smtClean="0"/>
              <a:t>were used in </a:t>
            </a:r>
            <a:r>
              <a:rPr lang="en-US" dirty="0" smtClean="0"/>
              <a:t>medical treatments </a:t>
            </a:r>
            <a:r>
              <a:rPr lang="en-US" dirty="0" smtClean="0"/>
              <a:t>in the </a:t>
            </a:r>
            <a:r>
              <a:rPr lang="en-US" dirty="0" smtClean="0"/>
              <a:t>late Elizabethan </a:t>
            </a:r>
            <a:r>
              <a:rPr lang="en-US" dirty="0" smtClean="0"/>
              <a:t>age. Then </a:t>
            </a:r>
            <a:r>
              <a:rPr lang="en-US" dirty="0" smtClean="0"/>
              <a:t>when Shakespeare </a:t>
            </a:r>
            <a:r>
              <a:rPr lang="en-US" dirty="0" smtClean="0"/>
              <a:t>died, the </a:t>
            </a:r>
            <a:r>
              <a:rPr lang="en-US" dirty="0" smtClean="0"/>
              <a:t>couple moved </a:t>
            </a:r>
            <a:r>
              <a:rPr lang="en-US" dirty="0" smtClean="0"/>
              <a:t>to New Place.</a:t>
            </a:r>
            <a:endParaRPr lang="uk-UA" dirty="0"/>
          </a:p>
        </p:txBody>
      </p:sp>
      <p:pic>
        <p:nvPicPr>
          <p:cNvPr id="11" name="Рисунок 10" descr="Hall_s_Croft3_m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86" y="3714752"/>
            <a:ext cx="3955401" cy="260191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uk-UA" dirty="0"/>
          </a:p>
        </p:txBody>
      </p:sp>
    </p:spTree>
  </p:cSld>
  <p:clrMapOvr>
    <a:masterClrMapping/>
  </p:clrMapOvr>
  <p:transition spd="slow" advClick="0" advTm="1000">
    <p:split dir="in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uk-UA" dirty="0"/>
          </a:p>
        </p:txBody>
      </p:sp>
      <p:pic>
        <p:nvPicPr>
          <p:cNvPr id="5" name="Рисунок 4" descr="541503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4348" y="0"/>
            <a:ext cx="35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Anne </a:t>
            </a:r>
            <a:r>
              <a:rPr lang="en-US" b="1" dirty="0" smtClean="0">
                <a:solidFill>
                  <a:srgbClr val="000000"/>
                </a:solidFill>
              </a:rPr>
              <a:t>Hathaway’s </a:t>
            </a:r>
            <a:r>
              <a:rPr lang="en-US" b="1" dirty="0" smtClean="0">
                <a:solidFill>
                  <a:srgbClr val="000000"/>
                </a:solidFill>
              </a:rPr>
              <a:t>Cottage</a:t>
            </a:r>
            <a:endParaRPr lang="uk-UA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 advTm="10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uk-UA" dirty="0"/>
          </a:p>
        </p:txBody>
      </p:sp>
    </p:spTree>
  </p:cSld>
  <p:clrMapOvr>
    <a:masterClrMapping/>
  </p:clrMapOvr>
  <p:transition spd="slow" advClick="0" advTm="1000">
    <p:split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uk-UA" dirty="0"/>
          </a:p>
        </p:txBody>
      </p:sp>
    </p:spTree>
  </p:cSld>
  <p:clrMapOvr>
    <a:masterClrMapping/>
  </p:clrMapOvr>
  <p:transition spd="slow" advClick="0" advTm="1000">
    <p:split dir="in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uk-UA" dirty="0"/>
          </a:p>
        </p:txBody>
      </p:sp>
      <p:pic>
        <p:nvPicPr>
          <p:cNvPr id="6" name="Рисунок 5" descr="Mary_Ardens_House_-Wilmcote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72198" y="357166"/>
            <a:ext cx="2388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Mary Arden's House</a:t>
            </a:r>
            <a:endParaRPr lang="uk-UA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 advTm="10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uk-UA" dirty="0"/>
          </a:p>
        </p:txBody>
      </p:sp>
    </p:spTree>
  </p:cSld>
  <p:clrMapOvr>
    <a:masterClrMapping/>
  </p:clrMapOvr>
  <p:transition spd="slow" advClick="0" advTm="1000">
    <p:split dir="in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7467600" cy="11430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Famous people</a:t>
            </a:r>
            <a:endParaRPr lang="uk-UA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428736"/>
            <a:ext cx="7858180" cy="4954591"/>
          </a:xfrm>
        </p:spPr>
        <p:txBody>
          <a:bodyPr numCol="2"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William Shakespeare, English </a:t>
            </a:r>
            <a:r>
              <a:rPr lang="en-US" sz="2400" dirty="0" smtClean="0">
                <a:solidFill>
                  <a:schemeClr val="bg1"/>
                </a:solidFill>
              </a:rPr>
              <a:t>poet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Sarah Douglas, actress, best known for her film and TV career, was born and raised in the town.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Simon </a:t>
            </a:r>
            <a:r>
              <a:rPr lang="en-US" sz="2400" dirty="0" err="1" smtClean="0">
                <a:solidFill>
                  <a:schemeClr val="bg1"/>
                </a:solidFill>
              </a:rPr>
              <a:t>Pegg</a:t>
            </a:r>
            <a:r>
              <a:rPr lang="en-US" sz="2400" dirty="0" smtClean="0">
                <a:solidFill>
                  <a:schemeClr val="bg1"/>
                </a:solidFill>
              </a:rPr>
              <a:t>, actor, studied at Stratford-upon-Avon College 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David </a:t>
            </a:r>
            <a:r>
              <a:rPr lang="en-US" sz="2400" dirty="0" smtClean="0">
                <a:solidFill>
                  <a:schemeClr val="bg1"/>
                </a:solidFill>
              </a:rPr>
              <a:t>Bradley, actor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err="1" smtClean="0">
                <a:solidFill>
                  <a:schemeClr val="bg1"/>
                </a:solidFill>
              </a:rPr>
              <a:t>Labour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MP and actor Andrew </a:t>
            </a:r>
            <a:r>
              <a:rPr lang="en-US" sz="2400" dirty="0" err="1" smtClean="0">
                <a:solidFill>
                  <a:schemeClr val="bg1"/>
                </a:solidFill>
              </a:rPr>
              <a:t>Faulds</a:t>
            </a:r>
            <a:r>
              <a:rPr lang="en-US" sz="2400" dirty="0" smtClean="0">
                <a:solidFill>
                  <a:schemeClr val="bg1"/>
                </a:solidFill>
              </a:rPr>
              <a:t> lived in Old Town, Stratford, until his death in 2000, aged 77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Marc Elliot, actor</a:t>
            </a:r>
          </a:p>
          <a:p>
            <a:pPr>
              <a:buNone/>
            </a:pPr>
            <a:endParaRPr lang="en-US" sz="2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7467600" cy="11430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Other famous people</a:t>
            </a:r>
            <a:endParaRPr lang="uk-UA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428736"/>
            <a:ext cx="7858180" cy="4954591"/>
          </a:xfrm>
        </p:spPr>
        <p:txBody>
          <a:bodyPr numCol="2">
            <a:normAutofit fontScale="70000" lnSpcReduction="20000"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Adrian </a:t>
            </a:r>
            <a:r>
              <a:rPr lang="en-US" sz="2800" dirty="0" err="1" smtClean="0">
                <a:solidFill>
                  <a:schemeClr val="bg1"/>
                </a:solidFill>
              </a:rPr>
              <a:t>Newey</a:t>
            </a:r>
            <a:r>
              <a:rPr lang="en-US" sz="2800" dirty="0" smtClean="0">
                <a:solidFill>
                  <a:schemeClr val="bg1"/>
                </a:solidFill>
              </a:rPr>
              <a:t>, famous Formula 1 engineer.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George Macaulay Trevelyan, historian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J. B. Priestley died here.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Arthur C. Clarke, writer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 John </a:t>
            </a:r>
            <a:r>
              <a:rPr lang="en-US" sz="2800" dirty="0" err="1" smtClean="0">
                <a:solidFill>
                  <a:schemeClr val="bg1"/>
                </a:solidFill>
              </a:rPr>
              <a:t>Profumo</a:t>
            </a:r>
            <a:r>
              <a:rPr lang="en-US" sz="2800" dirty="0" smtClean="0">
                <a:solidFill>
                  <a:schemeClr val="bg1"/>
                </a:solidFill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</a:rPr>
              <a:t>gormer</a:t>
            </a:r>
            <a:r>
              <a:rPr lang="en-US" sz="2800" dirty="0" smtClean="0">
                <a:solidFill>
                  <a:schemeClr val="bg1"/>
                </a:solidFill>
              </a:rPr>
              <a:t> Secretary of State for War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Marie Corelli (real name Minnie Mackay), the romantic novelist 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 Dion Dublin, footballer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Simon Gilbert &amp; Neil Codling of the band Suede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 Klaxons and Pull Tiger Tail, members of indie bands  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W. W. </a:t>
            </a:r>
            <a:r>
              <a:rPr lang="en-US" sz="2800" dirty="0" err="1" smtClean="0">
                <a:solidFill>
                  <a:schemeClr val="bg1"/>
                </a:solidFill>
              </a:rPr>
              <a:t>Quatremain</a:t>
            </a:r>
            <a:r>
              <a:rPr lang="en-US" sz="2800" dirty="0" smtClean="0">
                <a:solidFill>
                  <a:schemeClr val="bg1"/>
                </a:solidFill>
              </a:rPr>
              <a:t>, local landscape painter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Gordon Ramsay, noted celebrity chef, and star of several cooking related shows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Brad Moran, Australian Rules Footballer 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Andrew </a:t>
            </a:r>
            <a:r>
              <a:rPr lang="en-US" sz="2800" dirty="0" err="1" smtClean="0">
                <a:solidFill>
                  <a:schemeClr val="bg1"/>
                </a:solidFill>
              </a:rPr>
              <a:t>Pozzi</a:t>
            </a:r>
            <a:r>
              <a:rPr lang="en-US" sz="2800" dirty="0" smtClean="0">
                <a:solidFill>
                  <a:schemeClr val="bg1"/>
                </a:solidFill>
              </a:rPr>
              <a:t>, 110m hurdler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Julia Suzuki, author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Annie Sanders, author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John </a:t>
            </a:r>
            <a:r>
              <a:rPr lang="en-US" sz="2800" dirty="0" err="1" smtClean="0">
                <a:solidFill>
                  <a:schemeClr val="bg1"/>
                </a:solidFill>
              </a:rPr>
              <a:t>Krasinski</a:t>
            </a:r>
            <a:r>
              <a:rPr lang="en-US" sz="2800" dirty="0" smtClean="0">
                <a:solidFill>
                  <a:schemeClr val="bg1"/>
                </a:solidFill>
              </a:rPr>
              <a:t>, actor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sz="2800" dirty="0" smtClean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uk-UA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28794" y="1928802"/>
            <a:ext cx="5214974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Butto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000" b="1" spc="3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 </a:t>
            </a:r>
            <a:endParaRPr lang="en-US" sz="6000" b="1" spc="30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6000" b="1" spc="3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</a:p>
          <a:p>
            <a:pPr algn="ctr"/>
            <a:r>
              <a:rPr lang="en-US" sz="6000" b="1" spc="3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WATCHING</a:t>
            </a:r>
            <a:endParaRPr lang="ru-RU" sz="6000" b="1" spc="3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uk-UA" dirty="0"/>
          </a:p>
        </p:txBody>
      </p:sp>
      <p:pic>
        <p:nvPicPr>
          <p:cNvPr id="5" name="Рисунок 4" descr="Stratford_On_Avon_historic_map_19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0"/>
            <a:ext cx="8595360" cy="6858000"/>
          </a:xfrm>
          <a:prstGeom prst="rect">
            <a:avLst/>
          </a:prstGeom>
        </p:spPr>
      </p:pic>
    </p:spTree>
  </p:cSld>
  <p:clrMapOvr>
    <a:masterClrMapping/>
  </p:clrMapOvr>
  <p:transition spd="slow" advTm="10000">
    <p:spli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uk-UA" dirty="0"/>
          </a:p>
        </p:txBody>
      </p:sp>
    </p:spTree>
  </p:cSld>
  <p:clrMapOvr>
    <a:masterClrMapping/>
  </p:clrMapOvr>
  <p:transition spd="slow" advClick="0" advTm="1000">
    <p:split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Royal_Shakespeare_Theatre_20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357298"/>
            <a:ext cx="3143272" cy="2357454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Содержимое 3" descr="Stratford-upon-Avon-0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18" y="4000504"/>
            <a:ext cx="3000396" cy="1800238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General information</a:t>
            </a:r>
            <a:endParaRPr lang="uk-UA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428736"/>
            <a:ext cx="7858180" cy="4954591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dirty="0" smtClean="0"/>
              <a:t>				  </a:t>
            </a:r>
            <a:r>
              <a:rPr lang="en-US" sz="2800" dirty="0" smtClean="0"/>
              <a:t>Stratford-upon Avon is a </a:t>
            </a:r>
          </a:p>
          <a:p>
            <a:pPr>
              <a:buNone/>
            </a:pPr>
            <a:r>
              <a:rPr lang="en-US" sz="2800" dirty="0" smtClean="0"/>
              <a:t>				  market town and civil parish</a:t>
            </a:r>
          </a:p>
          <a:p>
            <a:pPr>
              <a:buNone/>
            </a:pPr>
            <a:r>
              <a:rPr lang="en-US" sz="2800" dirty="0" smtClean="0"/>
              <a:t>				  in south Warwickshire</a:t>
            </a:r>
            <a:r>
              <a:rPr lang="en-US" sz="3200" dirty="0" smtClean="0"/>
              <a:t>,</a:t>
            </a: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				  England. It lies on the River 				  Avon, 22 miles 35 km south</a:t>
            </a:r>
          </a:p>
          <a:p>
            <a:pPr>
              <a:buNone/>
            </a:pPr>
            <a:r>
              <a:rPr lang="en-US" sz="2800" dirty="0" smtClean="0"/>
              <a:t>east of Birmingham and </a:t>
            </a:r>
          </a:p>
          <a:p>
            <a:pPr>
              <a:buNone/>
            </a:pPr>
            <a:r>
              <a:rPr lang="en-US" sz="2800" dirty="0" smtClean="0"/>
              <a:t>13 km south west of Warwick. </a:t>
            </a:r>
          </a:p>
          <a:p>
            <a:pPr>
              <a:buNone/>
            </a:pPr>
            <a:r>
              <a:rPr lang="en-US" sz="2800" dirty="0" smtClean="0"/>
              <a:t>It is the largest and most </a:t>
            </a:r>
          </a:p>
          <a:p>
            <a:pPr>
              <a:buNone/>
            </a:pPr>
            <a:r>
              <a:rPr lang="en-US" sz="2800" dirty="0" smtClean="0"/>
              <a:t>populous town of the non-</a:t>
            </a:r>
          </a:p>
          <a:p>
            <a:pPr>
              <a:buNone/>
            </a:pPr>
            <a:r>
              <a:rPr lang="en-US" sz="2800" dirty="0" smtClean="0"/>
              <a:t>metropolitan district Stratford-on-Avon.</a:t>
            </a:r>
            <a:endParaRPr lang="uk-UA" sz="2800" dirty="0"/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History</a:t>
            </a:r>
            <a:endParaRPr lang="uk-UA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428736"/>
            <a:ext cx="7858180" cy="495459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Stratford has Anglo-Saxon origins, and grew </a:t>
            </a:r>
          </a:p>
          <a:p>
            <a:pPr>
              <a:buNone/>
            </a:pPr>
            <a:r>
              <a:rPr lang="en-US" sz="2800" dirty="0" smtClean="0"/>
              <a:t>up as a market town in medieval times. The </a:t>
            </a:r>
          </a:p>
          <a:p>
            <a:pPr>
              <a:buNone/>
            </a:pPr>
            <a:r>
              <a:rPr lang="en-US" sz="2800" dirty="0" smtClean="0"/>
              <a:t>original charters of the town were granted </a:t>
            </a:r>
          </a:p>
          <a:p>
            <a:pPr>
              <a:buNone/>
            </a:pPr>
            <a:r>
              <a:rPr lang="en-US" sz="2800" dirty="0" smtClean="0"/>
              <a:t>in 1196, making Stratford officially over800 </a:t>
            </a:r>
          </a:p>
          <a:p>
            <a:pPr>
              <a:buNone/>
            </a:pPr>
            <a:r>
              <a:rPr lang="en-US" sz="2800" dirty="0" smtClean="0"/>
              <a:t>years old. The name is a fusion of the Old </a:t>
            </a:r>
          </a:p>
          <a:p>
            <a:pPr>
              <a:buNone/>
            </a:pPr>
            <a:r>
              <a:rPr lang="en-US" sz="2800" dirty="0" smtClean="0"/>
              <a:t>English </a:t>
            </a:r>
            <a:r>
              <a:rPr lang="en-US" sz="2800" dirty="0" err="1" smtClean="0"/>
              <a:t>str</a:t>
            </a:r>
            <a:r>
              <a:rPr lang="en-US" sz="2800" dirty="0" err="1" smtClean="0">
                <a:latin typeface="Arno Pro Light Display" pitchFamily="18" charset="0"/>
                <a:ea typeface="Adobe Heiti Std R" pitchFamily="34" charset="-128"/>
                <a:cs typeface="Arial" pitchFamily="34" charset="0"/>
              </a:rPr>
              <a:t>ǣ</a:t>
            </a:r>
            <a:r>
              <a:rPr lang="en-US" sz="2800" dirty="0" err="1" smtClean="0"/>
              <a:t>t</a:t>
            </a:r>
            <a:r>
              <a:rPr lang="en-US" sz="2800" dirty="0" smtClean="0"/>
              <a:t>, meaning "street", and ford, </a:t>
            </a:r>
          </a:p>
          <a:p>
            <a:pPr>
              <a:buNone/>
            </a:pPr>
            <a:r>
              <a:rPr lang="en-US" sz="2800" dirty="0" smtClean="0"/>
              <a:t>meaning that a Roman road forded the </a:t>
            </a:r>
          </a:p>
          <a:p>
            <a:pPr>
              <a:buNone/>
            </a:pPr>
            <a:r>
              <a:rPr lang="en-US" sz="2800" dirty="0" smtClean="0"/>
              <a:t>River Avon at the site of the town.</a:t>
            </a:r>
            <a:endParaRPr lang="uk-UA" sz="2800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7467600" cy="11430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Geography. Destinations</a:t>
            </a:r>
            <a:endParaRPr lang="uk-UA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428736"/>
            <a:ext cx="7858180" cy="495459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A</a:t>
            </a:r>
          </a:p>
          <a:p>
            <a:pPr>
              <a:buNone/>
            </a:pPr>
            <a:endParaRPr lang="uk-UA" sz="28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71472" y="1285860"/>
          <a:ext cx="7358114" cy="4898159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2111459"/>
                <a:gridCol w="447885"/>
                <a:gridCol w="2239426"/>
                <a:gridCol w="447885"/>
                <a:gridCol w="2111459"/>
              </a:tblGrid>
              <a:tr h="11198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 err="1" smtClean="0"/>
                        <a:t>Redditch</a:t>
                      </a:r>
                      <a:r>
                        <a:rPr lang="en-US" sz="2500" dirty="0" smtClean="0"/>
                        <a:t>, 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 smtClean="0"/>
                        <a:t>Birmingham</a:t>
                      </a:r>
                      <a:endParaRPr lang="uk-UA" sz="2300" dirty="0"/>
                    </a:p>
                  </a:txBody>
                  <a:tcPr marL="137082" marR="137082" marT="68541" marB="68541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2700" dirty="0"/>
                    </a:p>
                  </a:txBody>
                  <a:tcPr marL="137082" marR="137082" marT="68541" marB="68541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 smtClean="0"/>
                        <a:t>Sutton </a:t>
                      </a:r>
                      <a:r>
                        <a:rPr lang="en-US" sz="2100" dirty="0" err="1" smtClean="0"/>
                        <a:t>Coldfield</a:t>
                      </a:r>
                      <a:r>
                        <a:rPr lang="en-US" sz="2100" dirty="0" smtClean="0"/>
                        <a:t>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 err="1" smtClean="0"/>
                        <a:t>Solihull</a:t>
                      </a:r>
                      <a:endParaRPr lang="uk-UA" sz="2100" dirty="0"/>
                    </a:p>
                  </a:txBody>
                  <a:tcPr marL="137082" marR="137082" marT="68541" marB="68541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2700" dirty="0"/>
                    </a:p>
                  </a:txBody>
                  <a:tcPr marL="137082" marR="137082" marT="68541" marB="68541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 smtClean="0"/>
                        <a:t>Warwick, 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 smtClean="0"/>
                        <a:t>Coventry</a:t>
                      </a:r>
                      <a:endParaRPr lang="uk-UA" sz="2300" dirty="0"/>
                    </a:p>
                  </a:txBody>
                  <a:tcPr marL="137082" marR="137082" marT="68541" marB="68541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601446">
                <a:tc>
                  <a:txBody>
                    <a:bodyPr/>
                    <a:lstStyle/>
                    <a:p>
                      <a:endParaRPr lang="uk-UA" sz="2700" dirty="0"/>
                    </a:p>
                  </a:txBody>
                  <a:tcPr marL="137082" marR="137082" marT="68541" marB="68541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2700" dirty="0"/>
                    </a:p>
                  </a:txBody>
                  <a:tcPr marL="137082" marR="137082" marT="68541" marB="68541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2700" dirty="0"/>
                    </a:p>
                  </a:txBody>
                  <a:tcPr marL="137082" marR="137082" marT="68541" marB="68541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2700"/>
                    </a:p>
                  </a:txBody>
                  <a:tcPr marL="137082" marR="137082" marT="68541" marB="68541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2700"/>
                    </a:p>
                  </a:txBody>
                  <a:tcPr marL="137082" marR="137082" marT="68541" marB="68541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13655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 smtClean="0"/>
                        <a:t>Alcester, 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 smtClean="0">
                          <a:solidFill>
                            <a:schemeClr val="bg1"/>
                          </a:solidFill>
                        </a:rPr>
                        <a:t>Worcester</a:t>
                      </a:r>
                      <a:r>
                        <a:rPr lang="en-US" sz="2100" dirty="0" smtClean="0"/>
                        <a:t>, 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 err="1" smtClean="0"/>
                        <a:t>Droitwich</a:t>
                      </a:r>
                      <a:endParaRPr lang="uk-UA" sz="2700" dirty="0"/>
                    </a:p>
                  </a:txBody>
                  <a:tcPr marL="137082" marR="137082" marT="68541" marB="68541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2700" dirty="0"/>
                    </a:p>
                  </a:txBody>
                  <a:tcPr marL="137082" marR="137082" marT="68541" marB="68541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dirty="0" smtClean="0">
                          <a:latin typeface="+mj-lt"/>
                        </a:rPr>
                        <a:t>Stratford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dirty="0" smtClean="0">
                          <a:latin typeface="+mj-lt"/>
                        </a:rPr>
                        <a:t>Upon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dirty="0" smtClean="0">
                          <a:latin typeface="+mj-lt"/>
                        </a:rPr>
                        <a:t>Avon</a:t>
                      </a:r>
                      <a:endParaRPr lang="uk-UA" sz="2700" b="1" dirty="0">
                        <a:latin typeface="+mj-lt"/>
                      </a:endParaRPr>
                    </a:p>
                  </a:txBody>
                  <a:tcPr marL="137082" marR="137082" marT="68541" marB="68541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2700" dirty="0"/>
                    </a:p>
                  </a:txBody>
                  <a:tcPr marL="137082" marR="137082" marT="68541" marB="68541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 err="1" smtClean="0"/>
                        <a:t>Southam</a:t>
                      </a:r>
                      <a:r>
                        <a:rPr lang="en-US" sz="2300" dirty="0" smtClean="0"/>
                        <a:t>, 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 err="1" smtClean="0"/>
                        <a:t>Daventry</a:t>
                      </a:r>
                      <a:endParaRPr lang="uk-UA" sz="2300" dirty="0"/>
                    </a:p>
                  </a:txBody>
                  <a:tcPr marL="137082" marR="137082" marT="68541" marB="68541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601446">
                <a:tc>
                  <a:txBody>
                    <a:bodyPr/>
                    <a:lstStyle/>
                    <a:p>
                      <a:endParaRPr lang="uk-UA" sz="2700"/>
                    </a:p>
                  </a:txBody>
                  <a:tcPr marL="137082" marR="137082" marT="68541" marB="68541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2700"/>
                    </a:p>
                  </a:txBody>
                  <a:tcPr marL="137082" marR="137082" marT="68541" marB="68541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2700" dirty="0"/>
                    </a:p>
                  </a:txBody>
                  <a:tcPr marL="137082" marR="137082" marT="68541" marB="68541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2700" dirty="0"/>
                    </a:p>
                  </a:txBody>
                  <a:tcPr marL="137082" marR="137082" marT="68541" marB="68541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2700" dirty="0"/>
                    </a:p>
                  </a:txBody>
                  <a:tcPr marL="137082" marR="137082" marT="68541" marB="68541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12017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 err="1" smtClean="0"/>
                        <a:t>Evesham</a:t>
                      </a:r>
                      <a:r>
                        <a:rPr lang="en-US" sz="2100" dirty="0" smtClean="0"/>
                        <a:t>, 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 smtClean="0"/>
                        <a:t>Tewkesbury, Gloucester</a:t>
                      </a:r>
                      <a:endParaRPr lang="uk-UA" sz="2100" dirty="0"/>
                    </a:p>
                  </a:txBody>
                  <a:tcPr marL="137082" marR="137082" marT="68541" marB="68541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2700"/>
                    </a:p>
                  </a:txBody>
                  <a:tcPr marL="137082" marR="137082" marT="68541" marB="68541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mtClean="0"/>
                        <a:t>Chipping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600" smtClean="0"/>
                        <a:t>Norton</a:t>
                      </a:r>
                      <a:r>
                        <a:rPr lang="en-US" sz="1800" dirty="0" smtClean="0"/>
                        <a:t>, </a:t>
                      </a:r>
                      <a:r>
                        <a:rPr lang="en-US" sz="1800" dirty="0" err="1" smtClean="0"/>
                        <a:t>Witney</a:t>
                      </a:r>
                      <a:r>
                        <a:rPr lang="en-US" sz="1100" dirty="0" smtClean="0"/>
                        <a:t>,</a:t>
                      </a:r>
                      <a:endParaRPr lang="en-US" sz="18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Cirencester</a:t>
                      </a:r>
                      <a:r>
                        <a:rPr lang="en-US" sz="1800" dirty="0" smtClean="0"/>
                        <a:t>,</a:t>
                      </a:r>
                      <a:r>
                        <a:rPr lang="en-US" sz="1800" smtClean="0"/>
                        <a:t> 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smtClean="0"/>
                        <a:t>Swindon</a:t>
                      </a:r>
                      <a:endParaRPr lang="uk-UA" sz="1800" dirty="0"/>
                    </a:p>
                  </a:txBody>
                  <a:tcPr marL="137082" marR="137082" marT="68541" marB="68541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2700" dirty="0"/>
                    </a:p>
                  </a:txBody>
                  <a:tcPr marL="137082" marR="137082" marT="68541" marB="68541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London, </a:t>
                      </a:r>
                      <a:r>
                        <a:rPr lang="en-US" sz="1800" dirty="0" err="1" smtClean="0"/>
                        <a:t>Oxford</a:t>
                      </a:r>
                      <a:r>
                        <a:rPr lang="en-US" sz="1300" dirty="0" err="1" smtClean="0"/>
                        <a:t>,</a:t>
                      </a:r>
                      <a:r>
                        <a:rPr lang="en-US" sz="1800" dirty="0" err="1" smtClean="0"/>
                        <a:t>Banbury</a:t>
                      </a:r>
                      <a:r>
                        <a:rPr lang="en-US" sz="1800" dirty="0" smtClean="0"/>
                        <a:t>, 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Reading</a:t>
                      </a:r>
                      <a:endParaRPr lang="uk-UA" sz="1800" dirty="0"/>
                    </a:p>
                  </a:txBody>
                  <a:tcPr marL="137082" marR="137082" marT="68541" marB="68541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Стрелка влево 4"/>
          <p:cNvSpPr/>
          <p:nvPr/>
        </p:nvSpPr>
        <p:spPr>
          <a:xfrm>
            <a:off x="2714612" y="3571876"/>
            <a:ext cx="357190" cy="214314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Стрелка влево 5"/>
          <p:cNvSpPr/>
          <p:nvPr/>
        </p:nvSpPr>
        <p:spPr>
          <a:xfrm rot="16200000">
            <a:off x="4214810" y="4572008"/>
            <a:ext cx="357190" cy="214314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Стрелка влево 6"/>
          <p:cNvSpPr/>
          <p:nvPr/>
        </p:nvSpPr>
        <p:spPr>
          <a:xfrm rot="5400000">
            <a:off x="4143372" y="2643182"/>
            <a:ext cx="357190" cy="214314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Стрелка влево 7"/>
          <p:cNvSpPr/>
          <p:nvPr/>
        </p:nvSpPr>
        <p:spPr>
          <a:xfrm flipH="1">
            <a:off x="5429256" y="3571876"/>
            <a:ext cx="357190" cy="214314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7467600" cy="11430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Geography. River Anon</a:t>
            </a:r>
            <a:endParaRPr lang="uk-UA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357298"/>
            <a:ext cx="7858180" cy="495459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It’s a river that flows throw the countries of </a:t>
            </a:r>
          </a:p>
          <a:p>
            <a:pPr>
              <a:buNone/>
            </a:pPr>
            <a:r>
              <a:rPr lang="en-US" sz="2800" dirty="0" smtClean="0"/>
              <a:t>Leicestershire, </a:t>
            </a:r>
            <a:r>
              <a:rPr lang="en-US" sz="2800" dirty="0" err="1" smtClean="0"/>
              <a:t>Northamptonshire</a:t>
            </a:r>
            <a:r>
              <a:rPr lang="en-US" sz="2800" dirty="0" smtClean="0"/>
              <a:t>, </a:t>
            </a:r>
          </a:p>
          <a:p>
            <a:pPr>
              <a:buNone/>
            </a:pPr>
            <a:r>
              <a:rPr lang="en-US" sz="2800" dirty="0" smtClean="0"/>
              <a:t>Warwickshire, Worcestershire and</a:t>
            </a:r>
          </a:p>
          <a:p>
            <a:pPr>
              <a:buNone/>
            </a:pPr>
            <a:r>
              <a:rPr lang="en-US" sz="2800" dirty="0" smtClean="0"/>
              <a:t>Gloucestershire in the Midlands of England. </a:t>
            </a:r>
          </a:p>
          <a:p>
            <a:pPr>
              <a:buNone/>
            </a:pPr>
            <a:r>
              <a:rPr lang="en-US" sz="2800" dirty="0" smtClean="0"/>
              <a:t>It’s also known as the “Warwickshire Avon” </a:t>
            </a:r>
          </a:p>
          <a:p>
            <a:pPr>
              <a:buNone/>
            </a:pPr>
            <a:r>
              <a:rPr lang="en-US" sz="2800" dirty="0" smtClean="0"/>
              <a:t>or “</a:t>
            </a:r>
            <a:r>
              <a:rPr lang="en-US" sz="2800" dirty="0" err="1" smtClean="0"/>
              <a:t>Shakespeares</a:t>
            </a:r>
            <a:r>
              <a:rPr lang="en-US" sz="2800" dirty="0" smtClean="0"/>
              <a:t> Avon”, it has been </a:t>
            </a:r>
          </a:p>
          <a:p>
            <a:pPr>
              <a:buNone/>
            </a:pPr>
            <a:r>
              <a:rPr lang="en-US" sz="2800" dirty="0" smtClean="0"/>
              <a:t>divided since 1719 into the Lower Avon, </a:t>
            </a:r>
          </a:p>
          <a:p>
            <a:pPr>
              <a:buNone/>
            </a:pPr>
            <a:r>
              <a:rPr lang="en-US" sz="2800" dirty="0" smtClean="0"/>
              <a:t>below </a:t>
            </a:r>
            <a:r>
              <a:rPr lang="en-US" sz="2800" dirty="0" err="1" smtClean="0"/>
              <a:t>Evesham</a:t>
            </a:r>
            <a:r>
              <a:rPr lang="en-US" sz="2800" dirty="0" smtClean="0"/>
              <a:t>, and the Upper Avon, from </a:t>
            </a:r>
          </a:p>
          <a:p>
            <a:pPr>
              <a:buNone/>
            </a:pPr>
            <a:r>
              <a:rPr lang="en-US" sz="2800" dirty="0" err="1" smtClean="0"/>
              <a:t>Evesham</a:t>
            </a:r>
            <a:r>
              <a:rPr lang="en-US" sz="2800" dirty="0" smtClean="0"/>
              <a:t> to above Stratford-upon-Avon.</a:t>
            </a:r>
          </a:p>
          <a:p>
            <a:pPr>
              <a:buNone/>
            </a:pPr>
            <a:endParaRPr lang="uk-UA" sz="2800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Другая 23">
      <a:dk1>
        <a:srgbClr val="997339"/>
      </a:dk1>
      <a:lt1>
        <a:srgbClr val="72562A"/>
      </a:lt1>
      <a:dk2>
        <a:srgbClr val="E6D5BC"/>
      </a:dk2>
      <a:lt2>
        <a:srgbClr val="D9C19B"/>
      </a:lt2>
      <a:accent1>
        <a:srgbClr val="FFFFFF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Красата">
      <a:majorFont>
        <a:latin typeface="Times New Roman"/>
        <a:ea typeface=""/>
        <a:cs typeface=""/>
      </a:majorFont>
      <a:minorFont>
        <a:latin typeface="Century Gothic"/>
        <a:ea typeface=""/>
        <a:cs typeface="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309</TotalTime>
  <Words>1014</Words>
  <Application>Microsoft Office PowerPoint</Application>
  <PresentationFormat>Экран (4:3)</PresentationFormat>
  <Paragraphs>174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Техническая</vt:lpstr>
      <vt:lpstr>Stratford-upon-Avon  </vt:lpstr>
      <vt:lpstr> </vt:lpstr>
      <vt:lpstr> </vt:lpstr>
      <vt:lpstr> </vt:lpstr>
      <vt:lpstr> </vt:lpstr>
      <vt:lpstr>General information</vt:lpstr>
      <vt:lpstr>History</vt:lpstr>
      <vt:lpstr>Geography. Destinations</vt:lpstr>
      <vt:lpstr>Geography. River Anon</vt:lpstr>
      <vt:lpstr> </vt:lpstr>
      <vt:lpstr> </vt:lpstr>
      <vt:lpstr> </vt:lpstr>
      <vt:lpstr> </vt:lpstr>
      <vt:lpstr> </vt:lpstr>
      <vt:lpstr> </vt:lpstr>
      <vt:lpstr> </vt:lpstr>
      <vt:lpstr>10 things to do in Stratford</vt:lpstr>
      <vt:lpstr>Shakespeare's Birthplace</vt:lpstr>
      <vt:lpstr>Royal Shakespeare Theatre</vt:lpstr>
      <vt:lpstr>New Place</vt:lpstr>
      <vt:lpstr>Nash house</vt:lpstr>
      <vt:lpstr>Holy trinity church</vt:lpstr>
      <vt:lpstr> </vt:lpstr>
      <vt:lpstr> </vt:lpstr>
      <vt:lpstr> </vt:lpstr>
      <vt:lpstr>Hall’s croft</vt:lpstr>
      <vt:lpstr> </vt:lpstr>
      <vt:lpstr> </vt:lpstr>
      <vt:lpstr> </vt:lpstr>
      <vt:lpstr> </vt:lpstr>
      <vt:lpstr> </vt:lpstr>
      <vt:lpstr>Famous people</vt:lpstr>
      <vt:lpstr>Other famous people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Stratford-upon-Avon  </dc:title>
  <dc:creator>Sambir</dc:creator>
  <cp:lastModifiedBy>Sambir</cp:lastModifiedBy>
  <cp:revision>45</cp:revision>
  <dcterms:created xsi:type="dcterms:W3CDTF">2013-11-30T20:58:51Z</dcterms:created>
  <dcterms:modified xsi:type="dcterms:W3CDTF">2013-12-02T20:56:26Z</dcterms:modified>
</cp:coreProperties>
</file>