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6BB098-B7A5-4701-9213-D5B2519F9CE4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B7BC17-7C0C-488A-8BA1-4BE0A3284C8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D%D1%96%D1%82%D1%80%D0%B0%D1%82%D0%BD%D0%B0_%D0%BA%D0%B8%D1%81%D0%BB%D0%BE%D1%82%D0%B0_%D1%96_%D0%BD%D1%96%D1%82%D1%80%D0%B0%D1%82%D0%B8,_%D1%97%D1%85_%D0%BF%D0%BE%D1%88%D0%B8%D1%80%D0%B5%D0%BD%D0%BD%D1%8F_%D0%25" TargetMode="External"/><Relationship Id="rId2" Type="http://schemas.openxmlformats.org/officeDocument/2006/relationships/hyperlink" Target="http://uk.wikipedi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4357694"/>
            <a:ext cx="3929058" cy="2500306"/>
          </a:xfrm>
        </p:spPr>
        <p:txBody>
          <a:bodyPr/>
          <a:lstStyle/>
          <a:p>
            <a:r>
              <a:rPr lang="uk-UA" dirty="0" smtClean="0"/>
              <a:t>Підготував</a:t>
            </a:r>
          </a:p>
          <a:p>
            <a:r>
              <a:rPr lang="uk-UA" dirty="0" smtClean="0"/>
              <a:t>Учень 10-а класу </a:t>
            </a:r>
          </a:p>
          <a:p>
            <a:r>
              <a:rPr lang="uk-UA" dirty="0" smtClean="0"/>
              <a:t>СШ№28</a:t>
            </a:r>
          </a:p>
          <a:p>
            <a:r>
              <a:rPr lang="uk-UA" dirty="0" smtClean="0"/>
              <a:t>Прядко Андрій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714356"/>
            <a:ext cx="7786742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Презентація на тему :</a:t>
            </a:r>
            <a:br>
              <a:rPr lang="uk-UA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Нітратна кислота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Використані матеріали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http://uk.wikipedia.org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http://school.xvatit.com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972452" cy="1000132"/>
          </a:xfrm>
        </p:spPr>
        <p:txBody>
          <a:bodyPr>
            <a:normAutofit/>
          </a:bodyPr>
          <a:lstStyle/>
          <a:p>
            <a:r>
              <a:rPr lang="uk-UA" dirty="0" smtClean="0"/>
              <a:t>Зміст: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3500462"/>
          </a:xfrm>
        </p:spPr>
        <p:txBody>
          <a:bodyPr/>
          <a:lstStyle/>
          <a:p>
            <a:r>
              <a:rPr lang="ru-RU" sz="2800" dirty="0" err="1" smtClean="0"/>
              <a:t>Історія</a:t>
            </a:r>
            <a:endParaRPr lang="ru-RU" sz="2800" dirty="0" smtClean="0"/>
          </a:p>
          <a:p>
            <a:r>
              <a:rPr lang="ru-RU" sz="2800" dirty="0" err="1" smtClean="0"/>
              <a:t>Промислове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виробництво</a:t>
            </a:r>
            <a:endParaRPr lang="ru-RU" sz="2800" dirty="0" smtClean="0"/>
          </a:p>
          <a:p>
            <a:r>
              <a:rPr lang="ru-RU" sz="2800" dirty="0" err="1" smtClean="0"/>
              <a:t>Хімічні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властивості</a:t>
            </a:r>
            <a:endParaRPr lang="ru-RU" sz="2800" dirty="0" smtClean="0"/>
          </a:p>
          <a:p>
            <a:r>
              <a:rPr lang="ru-RU" sz="2800" dirty="0" err="1" smtClean="0"/>
              <a:t>Фізичні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властивості</a:t>
            </a:r>
            <a:endParaRPr lang="ru-RU" sz="2800" dirty="0" smtClean="0"/>
          </a:p>
          <a:p>
            <a:r>
              <a:rPr lang="uk-UA" sz="2800" dirty="0" smtClean="0"/>
              <a:t>Отримання</a:t>
            </a:r>
          </a:p>
          <a:p>
            <a:r>
              <a:rPr lang="ru-RU" sz="2800" dirty="0" err="1" smtClean="0"/>
              <a:t>Застосування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4" name="Рисунок 3" descr="46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3643314"/>
            <a:ext cx="4535950" cy="301924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15370" cy="1285884"/>
          </a:xfrm>
        </p:spPr>
        <p:txBody>
          <a:bodyPr>
            <a:normAutofit/>
          </a:bodyPr>
          <a:lstStyle/>
          <a:p>
            <a:r>
              <a:rPr lang="uk-UA" dirty="0" smtClean="0"/>
              <a:t>Історія відкриття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2000264"/>
          </a:xfrm>
        </p:spPr>
        <p:txBody>
          <a:bodyPr/>
          <a:lstStyle/>
          <a:p>
            <a:r>
              <a:rPr lang="ru-RU" dirty="0" smtClean="0"/>
              <a:t>Дж. </a:t>
            </a:r>
            <a:r>
              <a:rPr lang="ru-RU" dirty="0" err="1" smtClean="0"/>
              <a:t>Глаубер</a:t>
            </a:r>
            <a:r>
              <a:rPr lang="ru-RU" dirty="0" smtClean="0"/>
              <a:t> </a:t>
            </a:r>
            <a:r>
              <a:rPr lang="ru-RU" dirty="0" err="1" smtClean="0"/>
              <a:t>отримав</a:t>
            </a:r>
            <a:r>
              <a:rPr lang="ru-RU" dirty="0" smtClean="0"/>
              <a:t> в </a:t>
            </a:r>
            <a:r>
              <a:rPr lang="ru-RU" dirty="0" err="1" smtClean="0"/>
              <a:t>середині</a:t>
            </a:r>
            <a:r>
              <a:rPr lang="ru-RU" dirty="0" smtClean="0"/>
              <a:t> 17-го </a:t>
            </a:r>
            <a:r>
              <a:rPr lang="ru-RU" dirty="0" err="1" smtClean="0"/>
              <a:t>сторіччя</a:t>
            </a:r>
            <a:r>
              <a:rPr lang="ru-RU" dirty="0" smtClean="0"/>
              <a:t>, </a:t>
            </a:r>
            <a:r>
              <a:rPr lang="ru-RU" dirty="0" err="1" smtClean="0"/>
              <a:t>чисту</a:t>
            </a:r>
            <a:r>
              <a:rPr lang="ru-RU" dirty="0" smtClean="0"/>
              <a:t> </a:t>
            </a:r>
            <a:r>
              <a:rPr lang="ru-RU" dirty="0" err="1" smtClean="0"/>
              <a:t>нітратну</a:t>
            </a:r>
            <a:r>
              <a:rPr lang="ru-RU" dirty="0" smtClean="0"/>
              <a:t> кислоту </a:t>
            </a:r>
            <a:r>
              <a:rPr lang="ru-RU" dirty="0" err="1" smtClean="0"/>
              <a:t>реакцією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перегонкою </a:t>
            </a:r>
            <a:r>
              <a:rPr lang="ru-RU" dirty="0" err="1" smtClean="0"/>
              <a:t>селітри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сірчаною</a:t>
            </a:r>
            <a:r>
              <a:rPr lang="ru-RU" dirty="0" smtClean="0"/>
              <a:t> кислотою, зараз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при лабораторному </a:t>
            </a:r>
            <a:r>
              <a:rPr lang="ru-RU" dirty="0" err="1" smtClean="0"/>
              <a:t>отриманні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12799937_w200_h200_kislota_azotnay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3429000"/>
            <a:ext cx="4214842" cy="30768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2928958"/>
          </a:xfrm>
        </p:spPr>
        <p:txBody>
          <a:bodyPr/>
          <a:lstStyle/>
          <a:p>
            <a:r>
              <a:rPr lang="ru-RU" dirty="0" smtClean="0"/>
              <a:t>Склад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визначив</a:t>
            </a:r>
            <a:r>
              <a:rPr lang="ru-RU" dirty="0" smtClean="0"/>
              <a:t> </a:t>
            </a:r>
            <a:r>
              <a:rPr lang="ru-RU" dirty="0" err="1" smtClean="0"/>
              <a:t>А.Лавуазьє</a:t>
            </a:r>
            <a:r>
              <a:rPr lang="ru-RU" dirty="0" smtClean="0"/>
              <a:t> в 18 </a:t>
            </a:r>
            <a:r>
              <a:rPr lang="ru-RU" dirty="0" err="1" smtClean="0"/>
              <a:t>сторіччі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визначив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в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 азот та </a:t>
            </a:r>
            <a:r>
              <a:rPr lang="ru-RU" dirty="0" err="1" smtClean="0"/>
              <a:t>кисень</a:t>
            </a:r>
            <a:r>
              <a:rPr lang="ru-RU" dirty="0" smtClean="0"/>
              <a:t> </a:t>
            </a:r>
            <a:r>
              <a:rPr lang="ru-RU" dirty="0" err="1" smtClean="0"/>
              <a:t>та</a:t>
            </a:r>
            <a:r>
              <a:rPr lang="ru-RU" dirty="0" smtClean="0"/>
              <a:t> точна формула не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. </a:t>
            </a:r>
            <a:r>
              <a:rPr lang="ru-RU" dirty="0" err="1" smtClean="0"/>
              <a:t>Точний</a:t>
            </a:r>
            <a:r>
              <a:rPr lang="ru-RU" dirty="0" smtClean="0"/>
              <a:t> склад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визначений</a:t>
            </a:r>
            <a:r>
              <a:rPr lang="ru-RU" dirty="0" smtClean="0"/>
              <a:t> </a:t>
            </a:r>
            <a:r>
              <a:rPr lang="ru-RU" u="sng" dirty="0" err="1" smtClean="0"/>
              <a:t>Генрі</a:t>
            </a:r>
            <a:r>
              <a:rPr lang="ru-RU" u="sng" dirty="0" smtClean="0"/>
              <a:t> </a:t>
            </a:r>
            <a:r>
              <a:rPr lang="ru-RU" u="sng" dirty="0" err="1" smtClean="0"/>
              <a:t>Кавендішем</a:t>
            </a:r>
            <a:r>
              <a:rPr lang="ru-RU" dirty="0" smtClean="0"/>
              <a:t>. </a:t>
            </a:r>
            <a:r>
              <a:rPr lang="ru-RU" dirty="0" err="1" smtClean="0"/>
              <a:t>Промислове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почалося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початку 19 </a:t>
            </a:r>
            <a:r>
              <a:rPr lang="ru-RU" dirty="0" err="1" smtClean="0"/>
              <a:t>століття</a:t>
            </a:r>
            <a:r>
              <a:rPr lang="ru-RU" dirty="0" smtClean="0"/>
              <a:t>, коли </a:t>
            </a:r>
            <a:r>
              <a:rPr lang="ru-RU" dirty="0" err="1" smtClean="0"/>
              <a:t>сірчана</a:t>
            </a:r>
            <a:r>
              <a:rPr lang="ru-RU" dirty="0" smtClean="0"/>
              <a:t> кислота та </a:t>
            </a:r>
            <a:r>
              <a:rPr lang="ru-RU" dirty="0" err="1" smtClean="0"/>
              <a:t>нітрат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 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доступні</a:t>
            </a:r>
            <a:r>
              <a:rPr lang="ru-RU" dirty="0" smtClean="0"/>
              <a:t> в великих </a:t>
            </a:r>
            <a:r>
              <a:rPr lang="ru-RU" dirty="0" err="1" smtClean="0"/>
              <a:t>кількостях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13400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857628"/>
            <a:ext cx="4286250" cy="27146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Промислове виробництво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686800" cy="4895864"/>
          </a:xfrm>
        </p:spPr>
        <p:txBody>
          <a:bodyPr/>
          <a:lstStyle/>
          <a:p>
            <a:r>
              <a:rPr lang="ru-RU" dirty="0" err="1" smtClean="0"/>
              <a:t>Азотну</a:t>
            </a:r>
            <a:r>
              <a:rPr lang="ru-RU" dirty="0" smtClean="0"/>
              <a:t> кислоту </a:t>
            </a:r>
            <a:r>
              <a:rPr lang="ru-RU" dirty="0" err="1" smtClean="0"/>
              <a:t>отримують</a:t>
            </a:r>
            <a:r>
              <a:rPr lang="ru-RU" dirty="0" smtClean="0"/>
              <a:t> шляхом </a:t>
            </a:r>
            <a:r>
              <a:rPr lang="ru-RU" dirty="0" err="1" smtClean="0"/>
              <a:t>реакції</a:t>
            </a:r>
            <a:r>
              <a:rPr lang="ru-RU" dirty="0" smtClean="0"/>
              <a:t> </a:t>
            </a:r>
            <a:r>
              <a:rPr lang="ru-RU" dirty="0" err="1" smtClean="0"/>
              <a:t>діоксиду</a:t>
            </a:r>
            <a:r>
              <a:rPr lang="ru-RU" dirty="0" smtClean="0"/>
              <a:t> азоту (</a:t>
            </a:r>
            <a:r>
              <a:rPr lang="en-US" dirty="0" smtClean="0"/>
              <a:t>NO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u="sng" dirty="0" smtClean="0"/>
              <a:t>водою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            </a:t>
            </a:r>
            <a:r>
              <a:rPr lang="en-US" dirty="0" smtClean="0"/>
              <a:t>3NO</a:t>
            </a:r>
            <a:r>
              <a:rPr lang="en-US" baseline="-25000" dirty="0" smtClean="0"/>
              <a:t>2</a:t>
            </a:r>
            <a:r>
              <a:rPr lang="en-US" dirty="0" smtClean="0"/>
              <a:t> + H</a:t>
            </a:r>
            <a:r>
              <a:rPr lang="en-US" baseline="-25000" dirty="0" smtClean="0"/>
              <a:t>2</a:t>
            </a:r>
            <a:r>
              <a:rPr lang="en-US" dirty="0" smtClean="0"/>
              <a:t>O → 2HNO</a:t>
            </a:r>
            <a:r>
              <a:rPr lang="en-US" baseline="-25000" dirty="0" smtClean="0"/>
              <a:t>3</a:t>
            </a:r>
            <a:r>
              <a:rPr lang="en-US" dirty="0" smtClean="0"/>
              <a:t> + NO</a:t>
            </a:r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214686"/>
            <a:ext cx="3619525" cy="27146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item_14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286124"/>
            <a:ext cx="3048001" cy="228600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5072098" cy="79608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Хімічні властивості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5786446" cy="5715016"/>
          </a:xfrm>
        </p:spPr>
        <p:txBody>
          <a:bodyPr>
            <a:normAutofit/>
          </a:bodyPr>
          <a:lstStyle/>
          <a:p>
            <a:r>
              <a:rPr lang="ru-RU" sz="2200" dirty="0" err="1" smtClean="0"/>
              <a:t>Нітратна</a:t>
            </a:r>
            <a:r>
              <a:rPr lang="ru-RU" sz="2200" dirty="0" smtClean="0"/>
              <a:t> кислота — </a:t>
            </a:r>
            <a:r>
              <a:rPr lang="ru-RU" sz="2200" dirty="0" err="1" smtClean="0"/>
              <a:t>дуже</a:t>
            </a:r>
            <a:r>
              <a:rPr lang="ru-RU" sz="2200" dirty="0" smtClean="0"/>
              <a:t> </a:t>
            </a:r>
            <a:r>
              <a:rPr lang="ru-RU" sz="2200" dirty="0" err="1" smtClean="0"/>
              <a:t>сильний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окисник</a:t>
            </a:r>
            <a:r>
              <a:rPr lang="ru-RU" sz="2200" dirty="0" smtClean="0"/>
              <a:t>. </a:t>
            </a:r>
            <a:r>
              <a:rPr lang="ru-RU" sz="2200" dirty="0" err="1" smtClean="0"/>
              <a:t>Окислює</a:t>
            </a:r>
            <a:r>
              <a:rPr lang="ru-RU" sz="2200" dirty="0" smtClean="0"/>
              <a:t> </a:t>
            </a:r>
            <a:r>
              <a:rPr lang="ru-RU" sz="2200" dirty="0" err="1" smtClean="0"/>
              <a:t>сірку</a:t>
            </a:r>
            <a:r>
              <a:rPr lang="ru-RU" sz="2200" dirty="0" smtClean="0"/>
              <a:t> (до </a:t>
            </a:r>
            <a:r>
              <a:rPr lang="en-US" sz="2200" dirty="0" smtClean="0"/>
              <a:t>H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SO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), </a:t>
            </a:r>
            <a:r>
              <a:rPr lang="ru-RU" sz="2200" dirty="0" smtClean="0"/>
              <a:t>фосфор (</a:t>
            </a:r>
            <a:r>
              <a:rPr lang="en-US" sz="2200" dirty="0" smtClean="0"/>
              <a:t>H3PO4), </a:t>
            </a:r>
            <a:r>
              <a:rPr lang="ru-RU" sz="2200" dirty="0" err="1" smtClean="0"/>
              <a:t>руйнує</a:t>
            </a:r>
            <a:r>
              <a:rPr lang="ru-RU" sz="2200" dirty="0" smtClean="0"/>
              <a:t> </a:t>
            </a:r>
            <a:r>
              <a:rPr lang="ru-RU" sz="2200" dirty="0" err="1" smtClean="0"/>
              <a:t>органічні</a:t>
            </a:r>
            <a:r>
              <a:rPr lang="ru-RU" sz="2200" dirty="0" smtClean="0"/>
              <a:t> </a:t>
            </a:r>
            <a:r>
              <a:rPr lang="ru-RU" sz="2200" dirty="0" err="1" smtClean="0"/>
              <a:t>речовини</a:t>
            </a:r>
            <a:r>
              <a:rPr lang="ru-RU" sz="2200" dirty="0" smtClean="0"/>
              <a:t>. </a:t>
            </a:r>
            <a:r>
              <a:rPr lang="ru-RU" sz="2200" dirty="0" err="1" smtClean="0"/>
              <a:t>Ступінь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відновлення</a:t>
            </a:r>
            <a:r>
              <a:rPr lang="ru-RU" sz="2200" dirty="0" smtClean="0"/>
              <a:t> </a:t>
            </a:r>
            <a:r>
              <a:rPr lang="en-US" sz="2200" dirty="0" smtClean="0"/>
              <a:t>HNO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 </a:t>
            </a:r>
            <a:r>
              <a:rPr lang="ru-RU" sz="2200" dirty="0" err="1" smtClean="0"/>
              <a:t>залежить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концентрації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активності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відновника</a:t>
            </a:r>
            <a:r>
              <a:rPr lang="ru-RU" sz="2200" dirty="0" smtClean="0"/>
              <a:t>. </a:t>
            </a:r>
            <a:r>
              <a:rPr lang="ru-RU" sz="2200" dirty="0" err="1" smtClean="0"/>
              <a:t>Концентрована</a:t>
            </a:r>
            <a:r>
              <a:rPr lang="ru-RU" sz="2200" dirty="0" smtClean="0"/>
              <a:t> </a:t>
            </a:r>
            <a:r>
              <a:rPr lang="en-US" sz="2200" dirty="0" smtClean="0"/>
              <a:t>HNO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 </a:t>
            </a:r>
            <a:r>
              <a:rPr lang="ru-RU" sz="2200" dirty="0" err="1" smtClean="0"/>
              <a:t>відновлюється</a:t>
            </a:r>
            <a:r>
              <a:rPr lang="ru-RU" sz="2200" dirty="0" smtClean="0"/>
              <a:t> до </a:t>
            </a:r>
            <a:r>
              <a:rPr lang="en-US" sz="2200" dirty="0" smtClean="0"/>
              <a:t>NO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, </a:t>
            </a:r>
            <a:r>
              <a:rPr lang="ru-RU" sz="2200" dirty="0" smtClean="0"/>
              <a:t>а </a:t>
            </a:r>
            <a:r>
              <a:rPr lang="ru-RU" sz="2200" dirty="0" err="1" smtClean="0"/>
              <a:t>розведена</a:t>
            </a:r>
            <a:r>
              <a:rPr lang="ru-RU" sz="2200" dirty="0" smtClean="0"/>
              <a:t> — </a:t>
            </a:r>
            <a:r>
              <a:rPr lang="ru-RU" sz="2200" dirty="0" err="1" smtClean="0"/>
              <a:t>звичайно</a:t>
            </a:r>
            <a:r>
              <a:rPr lang="ru-RU" sz="2200" dirty="0" smtClean="0"/>
              <a:t> до </a:t>
            </a:r>
            <a:r>
              <a:rPr lang="en-US" sz="2200" dirty="0" smtClean="0"/>
              <a:t>NO. </a:t>
            </a:r>
            <a:r>
              <a:rPr lang="ru-RU" sz="2200" dirty="0" err="1" smtClean="0"/>
              <a:t>Нітратна</a:t>
            </a:r>
            <a:r>
              <a:rPr lang="ru-RU" sz="2200" dirty="0" smtClean="0"/>
              <a:t> кислота </a:t>
            </a:r>
            <a:r>
              <a:rPr lang="ru-RU" sz="2200" dirty="0" err="1" smtClean="0"/>
              <a:t>взаємодіє</a:t>
            </a:r>
            <a:r>
              <a:rPr lang="ru-RU" sz="2200" dirty="0" smtClean="0"/>
              <a:t> </a:t>
            </a:r>
            <a:r>
              <a:rPr lang="ru-RU" sz="2200" dirty="0" err="1" smtClean="0"/>
              <a:t>майже</a:t>
            </a:r>
            <a:r>
              <a:rPr lang="ru-RU" sz="2200" dirty="0" smtClean="0"/>
              <a:t> </a:t>
            </a:r>
            <a:r>
              <a:rPr lang="ru-RU" sz="2200" dirty="0" err="1" smtClean="0"/>
              <a:t>зі</a:t>
            </a:r>
            <a:r>
              <a:rPr lang="ru-RU" sz="2200" dirty="0" smtClean="0"/>
              <a:t> </a:t>
            </a:r>
            <a:r>
              <a:rPr lang="ru-RU" sz="2200" dirty="0" err="1" smtClean="0"/>
              <a:t>всіма</a:t>
            </a:r>
            <a:r>
              <a:rPr lang="ru-RU" sz="2200" dirty="0" smtClean="0"/>
              <a:t> </a:t>
            </a:r>
            <a:r>
              <a:rPr lang="ru-RU" sz="2200" dirty="0" err="1" smtClean="0"/>
              <a:t>металами</a:t>
            </a:r>
            <a:r>
              <a:rPr lang="ru-RU" sz="2200" dirty="0" smtClean="0"/>
              <a:t>, за </a:t>
            </a:r>
            <a:r>
              <a:rPr lang="ru-RU" sz="2200" dirty="0" err="1" smtClean="0"/>
              <a:t>винятком</a:t>
            </a:r>
            <a:r>
              <a:rPr lang="ru-RU" sz="2200" dirty="0" smtClean="0"/>
              <a:t> золота, </a:t>
            </a:r>
            <a:r>
              <a:rPr lang="ru-RU" sz="2200" dirty="0" err="1" smtClean="0"/>
              <a:t>платини</a:t>
            </a:r>
            <a:r>
              <a:rPr lang="ru-RU" sz="2200" dirty="0" smtClean="0"/>
              <a:t> 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деяких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інших</a:t>
            </a:r>
            <a:r>
              <a:rPr lang="ru-RU" sz="2200" dirty="0" smtClean="0"/>
              <a:t>, </a:t>
            </a:r>
            <a:r>
              <a:rPr lang="ru-RU" sz="2200" dirty="0" err="1" smtClean="0"/>
              <a:t>утворюючи</a:t>
            </a:r>
            <a:r>
              <a:rPr lang="ru-RU" sz="2200" dirty="0" smtClean="0"/>
              <a:t> </a:t>
            </a:r>
            <a:r>
              <a:rPr lang="ru-RU" sz="2200" dirty="0" err="1" smtClean="0"/>
              <a:t>солі</a:t>
            </a:r>
            <a:r>
              <a:rPr lang="ru-RU" sz="2200" dirty="0" smtClean="0"/>
              <a:t> — </a:t>
            </a:r>
            <a:r>
              <a:rPr lang="ru-RU" sz="2200" dirty="0" err="1" smtClean="0"/>
              <a:t>нітрати</a:t>
            </a:r>
            <a:r>
              <a:rPr lang="ru-RU" sz="2200" dirty="0" smtClean="0"/>
              <a:t>. Так, при </a:t>
            </a:r>
            <a:r>
              <a:rPr lang="ru-RU" sz="2200" dirty="0" err="1" smtClean="0"/>
              <a:t>дії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концентрованої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нітратної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кислоти</a:t>
            </a:r>
            <a:r>
              <a:rPr lang="ru-RU" sz="2200" dirty="0" smtClean="0"/>
              <a:t> на </a:t>
            </a:r>
            <a:r>
              <a:rPr lang="ru-RU" sz="2200" dirty="0" err="1" smtClean="0"/>
              <a:t>мідь</a:t>
            </a:r>
            <a:r>
              <a:rPr lang="ru-RU" sz="2200" dirty="0" smtClean="0"/>
              <a:t> </a:t>
            </a:r>
            <a:r>
              <a:rPr lang="ru-RU" sz="2200" dirty="0" err="1" smtClean="0"/>
              <a:t>утворюється</a:t>
            </a:r>
            <a:r>
              <a:rPr lang="ru-RU" sz="2200" dirty="0" smtClean="0"/>
              <a:t> </a:t>
            </a:r>
            <a:r>
              <a:rPr lang="ru-RU" sz="2200" dirty="0" err="1" smtClean="0"/>
              <a:t>нітрат</a:t>
            </a:r>
            <a:r>
              <a:rPr lang="ru-RU" sz="2200" dirty="0" smtClean="0"/>
              <a:t> </a:t>
            </a:r>
            <a:r>
              <a:rPr lang="ru-RU" sz="2200" dirty="0" err="1" smtClean="0"/>
              <a:t>міді</a:t>
            </a:r>
            <a:r>
              <a:rPr lang="ru-RU" sz="2200" dirty="0" smtClean="0"/>
              <a:t>, </a:t>
            </a:r>
            <a:r>
              <a:rPr lang="ru-RU" sz="2200" dirty="0" err="1" smtClean="0"/>
              <a:t>діоксид</a:t>
            </a:r>
            <a:r>
              <a:rPr lang="ru-RU" sz="2200" dirty="0" smtClean="0"/>
              <a:t> азоту </a:t>
            </a:r>
            <a:r>
              <a:rPr lang="ru-RU" sz="2200" dirty="0" err="1" smtClean="0"/>
              <a:t>і</a:t>
            </a:r>
            <a:r>
              <a:rPr lang="ru-RU" sz="2200" dirty="0" smtClean="0"/>
              <a:t> вода:</a:t>
            </a:r>
          </a:p>
          <a:p>
            <a:pPr>
              <a:buNone/>
            </a:pPr>
            <a:r>
              <a:rPr lang="ru-RU" sz="2200" dirty="0" smtClean="0"/>
              <a:t>      </a:t>
            </a:r>
            <a:r>
              <a:rPr lang="en-US" sz="2200" dirty="0" smtClean="0"/>
              <a:t>Cu + 4HNO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 = Cu(NO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)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 + 2NO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↑ + 2H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O</a:t>
            </a:r>
          </a:p>
          <a:p>
            <a:endParaRPr lang="ru-RU" dirty="0"/>
          </a:p>
        </p:txBody>
      </p:sp>
      <p:pic>
        <p:nvPicPr>
          <p:cNvPr id="4" name="Рисунок 3" descr="956841_49980nothumb5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928670"/>
            <a:ext cx="3143272" cy="4857784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sunrise" dir="t"/>
          </a:scene3d>
          <a:sp3d>
            <a:bevelB/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04088"/>
            <a:ext cx="5000660" cy="7246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Фізичні властивості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786190"/>
            <a:ext cx="8715436" cy="2857520"/>
          </a:xfrm>
        </p:spPr>
        <p:txBody>
          <a:bodyPr/>
          <a:lstStyle/>
          <a:p>
            <a:r>
              <a:rPr lang="ru-RU" sz="2000" dirty="0" err="1" smtClean="0"/>
              <a:t>Нітратна</a:t>
            </a:r>
            <a:r>
              <a:rPr lang="ru-RU" sz="2000" dirty="0" smtClean="0"/>
              <a:t> кислота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безбарвною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димучою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рідиною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їдким</a:t>
            </a:r>
            <a:r>
              <a:rPr lang="ru-RU" sz="2000" dirty="0" smtClean="0"/>
              <a:t> запахом, легко </a:t>
            </a:r>
            <a:r>
              <a:rPr lang="ru-RU" sz="2000" dirty="0" err="1" smtClean="0"/>
              <a:t>розкладається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забарвлюючись</a:t>
            </a:r>
            <a:r>
              <a:rPr lang="ru-RU" sz="2000" dirty="0" smtClean="0"/>
              <a:t> у </a:t>
            </a:r>
            <a:r>
              <a:rPr lang="ru-RU" sz="2000" dirty="0" err="1" smtClean="0"/>
              <a:t>жовтий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колір</a:t>
            </a:r>
            <a:r>
              <a:rPr lang="ru-RU" sz="2000" dirty="0" smtClean="0"/>
              <a:t>. </a:t>
            </a:r>
            <a:r>
              <a:rPr lang="ru-RU" sz="2000" dirty="0" err="1" smtClean="0"/>
              <a:t>Густина</a:t>
            </a:r>
            <a:r>
              <a:rPr lang="ru-RU" sz="2000" dirty="0" smtClean="0"/>
              <a:t> 1,53 г/см³. </a:t>
            </a:r>
            <a:r>
              <a:rPr lang="ru-RU" sz="2000" dirty="0" err="1" smtClean="0"/>
              <a:t>Кипить</a:t>
            </a:r>
            <a:r>
              <a:rPr lang="ru-RU" sz="2000" dirty="0" smtClean="0"/>
              <a:t> при 86°С, </a:t>
            </a:r>
            <a:r>
              <a:rPr lang="ru-RU" sz="2000" dirty="0" err="1" smtClean="0"/>
              <a:t>замерзає</a:t>
            </a:r>
            <a:r>
              <a:rPr lang="ru-RU" sz="2000" dirty="0" smtClean="0"/>
              <a:t> при — 41°С. На </a:t>
            </a:r>
            <a:r>
              <a:rPr lang="ru-RU" sz="2000" dirty="0" err="1" smtClean="0"/>
              <a:t>повітрі</a:t>
            </a:r>
            <a:r>
              <a:rPr lang="ru-RU" sz="2000" dirty="0" smtClean="0"/>
              <a:t> </a:t>
            </a:r>
            <a:r>
              <a:rPr lang="en-US" sz="2000" dirty="0" smtClean="0"/>
              <a:t>HNO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 «</a:t>
            </a:r>
            <a:r>
              <a:rPr lang="ru-RU" sz="2000" dirty="0" err="1" smtClean="0"/>
              <a:t>димить</a:t>
            </a:r>
            <a:r>
              <a:rPr lang="ru-RU" sz="2000" dirty="0" smtClean="0"/>
              <a:t>» 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притягання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парами </a:t>
            </a:r>
            <a:r>
              <a:rPr lang="ru-RU" sz="2000" dirty="0" err="1" smtClean="0"/>
              <a:t>вологого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дрібненьких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крапельок</a:t>
            </a:r>
            <a:r>
              <a:rPr lang="ru-RU" sz="2000" dirty="0" smtClean="0"/>
              <a:t> туману.</a:t>
            </a:r>
          </a:p>
          <a:p>
            <a:r>
              <a:rPr lang="ru-RU" sz="2000" dirty="0" err="1" smtClean="0"/>
              <a:t>Нітратна</a:t>
            </a:r>
            <a:r>
              <a:rPr lang="ru-RU" sz="2000" dirty="0" smtClean="0"/>
              <a:t> кислота </a:t>
            </a:r>
            <a:r>
              <a:rPr lang="ru-RU" sz="2000" dirty="0" err="1" smtClean="0"/>
              <a:t>нестійка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впливом</a:t>
            </a:r>
            <a:r>
              <a:rPr lang="ru-RU" sz="2000" dirty="0" smtClean="0"/>
              <a:t> </a:t>
            </a:r>
            <a:r>
              <a:rPr lang="ru-RU" sz="2000" dirty="0" err="1" smtClean="0"/>
              <a:t>сонячного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світла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поступово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розкладається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uk-UA" sz="2000" dirty="0" smtClean="0"/>
              <a:t>      </a:t>
            </a:r>
            <a:r>
              <a:rPr lang="en-US" sz="2000" dirty="0" smtClean="0"/>
              <a:t>4HNO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 = 4NO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 + 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 + 2H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</a:p>
          <a:p>
            <a:endParaRPr lang="ru-RU" sz="2000" dirty="0" smtClean="0"/>
          </a:p>
          <a:p>
            <a:endParaRPr lang="ru-RU" dirty="0"/>
          </a:p>
        </p:txBody>
      </p:sp>
      <p:pic>
        <p:nvPicPr>
          <p:cNvPr id="4" name="Рисунок 3" descr="1381759959_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1000108"/>
            <a:ext cx="3601720" cy="26974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04088"/>
            <a:ext cx="8401080" cy="867524"/>
          </a:xfrm>
        </p:spPr>
        <p:txBody>
          <a:bodyPr/>
          <a:lstStyle/>
          <a:p>
            <a:r>
              <a:rPr lang="uk-UA" dirty="0" smtClean="0"/>
              <a:t>Отримання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929066"/>
            <a:ext cx="8643966" cy="2928934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хімічній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нітратну</a:t>
            </a:r>
            <a:r>
              <a:rPr lang="ru-RU" dirty="0" smtClean="0"/>
              <a:t> кислоту </a:t>
            </a:r>
            <a:r>
              <a:rPr lang="ru-RU" dirty="0" err="1" smtClean="0"/>
              <a:t>добувають</a:t>
            </a:r>
            <a:r>
              <a:rPr lang="ru-RU" dirty="0" smtClean="0"/>
              <a:t> шляхом </a:t>
            </a:r>
            <a:r>
              <a:rPr lang="ru-RU" dirty="0" err="1" smtClean="0"/>
              <a:t>каталітичного</a:t>
            </a:r>
            <a:r>
              <a:rPr lang="ru-RU" dirty="0" smtClean="0"/>
              <a:t> </a:t>
            </a:r>
            <a:r>
              <a:rPr lang="ru-RU" dirty="0" err="1" smtClean="0"/>
              <a:t>окиснення</a:t>
            </a:r>
            <a:r>
              <a:rPr lang="ru-RU" dirty="0" smtClean="0"/>
              <a:t> </a:t>
            </a:r>
            <a:r>
              <a:rPr lang="ru-RU" dirty="0" err="1" smtClean="0"/>
              <a:t>аміаку</a:t>
            </a:r>
            <a:r>
              <a:rPr lang="ru-RU" dirty="0" smtClean="0"/>
              <a:t> до </a:t>
            </a:r>
            <a:r>
              <a:rPr lang="ru-RU" dirty="0" err="1" smtClean="0"/>
              <a:t>монооксиду</a:t>
            </a:r>
            <a:r>
              <a:rPr lang="ru-RU" dirty="0" smtClean="0"/>
              <a:t> азоту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окисненням</a:t>
            </a:r>
            <a:r>
              <a:rPr lang="ru-RU" dirty="0" smtClean="0"/>
              <a:t> </a:t>
            </a:r>
            <a:r>
              <a:rPr lang="en-US" dirty="0" smtClean="0"/>
              <a:t>NO </a:t>
            </a:r>
            <a:r>
              <a:rPr lang="ru-RU" dirty="0" smtClean="0"/>
              <a:t>киснем при 700—900 °</a:t>
            </a:r>
            <a:r>
              <a:rPr lang="en-US" dirty="0" smtClean="0"/>
              <a:t>C </a:t>
            </a:r>
            <a:r>
              <a:rPr lang="ru-RU" dirty="0" smtClean="0"/>
              <a:t>до </a:t>
            </a:r>
            <a:r>
              <a:rPr lang="ru-RU" dirty="0" err="1" smtClean="0"/>
              <a:t>діоксиду</a:t>
            </a:r>
            <a:r>
              <a:rPr lang="ru-RU" dirty="0" smtClean="0"/>
              <a:t> (</a:t>
            </a:r>
            <a:r>
              <a:rPr lang="ru-RU" dirty="0" err="1" smtClean="0"/>
              <a:t>гемітетраоксиду</a:t>
            </a:r>
            <a:r>
              <a:rPr lang="ru-RU" dirty="0" smtClean="0"/>
              <a:t>) азоту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поглинанням</a:t>
            </a:r>
            <a:r>
              <a:rPr lang="ru-RU" dirty="0" smtClean="0"/>
              <a:t> </a:t>
            </a:r>
            <a:r>
              <a:rPr lang="ru-RU" dirty="0" err="1" smtClean="0"/>
              <a:t>останнього</a:t>
            </a:r>
            <a:r>
              <a:rPr lang="ru-RU" dirty="0" smtClean="0"/>
              <a:t> водою. </a:t>
            </a:r>
            <a:r>
              <a:rPr lang="ru-RU" dirty="0" err="1" smtClean="0"/>
              <a:t>Каталізатор</a:t>
            </a:r>
            <a:r>
              <a:rPr lang="ru-RU" dirty="0" smtClean="0"/>
              <a:t> — </a:t>
            </a:r>
            <a:r>
              <a:rPr lang="ru-RU" dirty="0" err="1" smtClean="0"/>
              <a:t>платинова</a:t>
            </a:r>
            <a:r>
              <a:rPr lang="ru-RU" dirty="0" smtClean="0"/>
              <a:t> </a:t>
            </a:r>
            <a:r>
              <a:rPr lang="ru-RU" dirty="0" err="1" smtClean="0"/>
              <a:t>сітка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c805831a492d8484dfb286a7d8bf1da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1000108"/>
            <a:ext cx="4572032" cy="257176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04088"/>
            <a:ext cx="3714776" cy="7246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Застосування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686800" cy="207170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Нітратна</a:t>
            </a:r>
            <a:r>
              <a:rPr lang="ru-RU" dirty="0" smtClean="0"/>
              <a:t> кислота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Вона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 </a:t>
            </a:r>
            <a:r>
              <a:rPr lang="ru-RU" dirty="0" err="1" smtClean="0"/>
              <a:t>азотних</a:t>
            </a:r>
            <a:r>
              <a:rPr lang="ru-RU" dirty="0" smtClean="0"/>
              <a:t> добрив, у </a:t>
            </a:r>
            <a:r>
              <a:rPr lang="ru-RU" dirty="0" err="1" smtClean="0"/>
              <a:t>кольоровій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 для </a:t>
            </a:r>
            <a:r>
              <a:rPr lang="ru-RU" dirty="0" err="1" smtClean="0"/>
              <a:t>розділення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хімічній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 </a:t>
            </a:r>
            <a:r>
              <a:rPr lang="ru-RU" dirty="0" err="1" smtClean="0"/>
              <a:t>пластмас</a:t>
            </a:r>
            <a:r>
              <a:rPr lang="ru-RU" dirty="0" smtClean="0"/>
              <a:t>, </a:t>
            </a:r>
            <a:r>
              <a:rPr lang="ru-RU" dirty="0" err="1" smtClean="0"/>
              <a:t>вибухових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 </a:t>
            </a:r>
            <a:r>
              <a:rPr lang="ru-RU" dirty="0" err="1" smtClean="0"/>
              <a:t>целулоїду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фотокіноплівки</a:t>
            </a:r>
            <a:r>
              <a:rPr lang="ru-RU" dirty="0" smtClean="0"/>
              <a:t>, штучного волокна,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барвників</a:t>
            </a:r>
            <a:r>
              <a:rPr lang="ru-RU" dirty="0" smtClean="0"/>
              <a:t>, </a:t>
            </a:r>
            <a:r>
              <a:rPr lang="ru-RU" dirty="0" err="1" smtClean="0"/>
              <a:t>лікувальних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3571876"/>
            <a:ext cx="6715172" cy="29908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133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Зміст:</vt:lpstr>
      <vt:lpstr>Історія відкриття</vt:lpstr>
      <vt:lpstr>Слайд 4</vt:lpstr>
      <vt:lpstr>Промислове виробництво</vt:lpstr>
      <vt:lpstr>Хімічні властивості</vt:lpstr>
      <vt:lpstr>Фізичні властивості</vt:lpstr>
      <vt:lpstr>Отримання</vt:lpstr>
      <vt:lpstr>Застосування</vt:lpstr>
      <vt:lpstr>Використані матеріали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</cp:lastModifiedBy>
  <cp:revision>5</cp:revision>
  <dcterms:created xsi:type="dcterms:W3CDTF">2014-01-21T22:53:05Z</dcterms:created>
  <dcterms:modified xsi:type="dcterms:W3CDTF">2014-01-21T23:37:59Z</dcterms:modified>
</cp:coreProperties>
</file>