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85072E-EF6C-47EE-9A71-D0E91180F2AF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83A0D9-B34C-481F-B028-1761BB9E7CD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039128" cy="2128838"/>
          </a:xfrm>
        </p:spPr>
        <p:txBody>
          <a:bodyPr>
            <a:noAutofit/>
          </a:bodyPr>
          <a:lstStyle/>
          <a:p>
            <a:pPr algn="ctr"/>
            <a:r>
              <a:rPr lang="uk-UA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Отруєння бензином та чадним газом</a:t>
            </a:r>
            <a:endParaRPr lang="ru-RU" sz="6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581772"/>
          </a:xfrm>
        </p:spPr>
        <p:txBody>
          <a:bodyPr>
            <a:noAutofit/>
          </a:bodyPr>
          <a:lstStyle/>
          <a:p>
            <a:pPr algn="ctr"/>
            <a:r>
              <a:rPr lang="uk-UA" sz="4000" b="1" i="1" dirty="0" smtClean="0"/>
              <a:t>При тяжкому отруєнні чадним газом:</a:t>
            </a:r>
            <a:r>
              <a:rPr lang="ru-RU" sz="4000" b="1" i="1" dirty="0" smtClean="0"/>
              <a:t/>
            </a:r>
            <a:br>
              <a:rPr lang="ru-RU" sz="4000" b="1" i="1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929718" cy="4429156"/>
          </a:xfrm>
        </p:spPr>
        <p:txBody>
          <a:bodyPr>
            <a:normAutofit fontScale="85000" lnSpcReduction="20000"/>
          </a:bodyPr>
          <a:lstStyle/>
          <a:p>
            <a:pPr fontAlgn="auto">
              <a:buFontTx/>
              <a:buChar char="o"/>
              <a:defRPr/>
            </a:pP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Втрата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свідомості</a:t>
            </a:r>
            <a:r>
              <a:rPr lang="ru-RU" sz="2800" b="1" i="1" dirty="0" smtClean="0">
                <a:solidFill>
                  <a:srgbClr val="0070C0"/>
                </a:solidFill>
              </a:rPr>
              <a:t>,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коматозний</a:t>
            </a:r>
            <a:r>
              <a:rPr lang="ru-RU" sz="2800" b="1" i="1" dirty="0" smtClean="0">
                <a:solidFill>
                  <a:srgbClr val="0070C0"/>
                </a:solidFill>
              </a:rPr>
              <a:t> стан </a:t>
            </a:r>
          </a:p>
          <a:p>
            <a:pPr fontAlgn="auto">
              <a:buFontTx/>
              <a:buChar char="o"/>
              <a:defRPr/>
            </a:pPr>
            <a:r>
              <a:rPr lang="ru-RU" sz="2800" b="1" i="1" dirty="0" err="1" smtClean="0">
                <a:solidFill>
                  <a:srgbClr val="0070C0"/>
                </a:solidFill>
              </a:rPr>
              <a:t>Судоми</a:t>
            </a:r>
            <a:r>
              <a:rPr lang="ru-RU" sz="2800" b="1" i="1" dirty="0" smtClean="0">
                <a:solidFill>
                  <a:srgbClr val="0070C0"/>
                </a:solidFill>
              </a:rPr>
              <a:t>, </a:t>
            </a:r>
          </a:p>
          <a:p>
            <a:pPr fontAlgn="auto">
              <a:buFontTx/>
              <a:buChar char="o"/>
              <a:defRPr/>
            </a:pPr>
            <a:r>
              <a:rPr lang="ru-RU" sz="2800" b="1" i="1" dirty="0" err="1" smtClean="0">
                <a:solidFill>
                  <a:srgbClr val="0070C0"/>
                </a:solidFill>
              </a:rPr>
              <a:t>Мимовільне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відходження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сечі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і</a:t>
            </a:r>
            <a:r>
              <a:rPr lang="ru-RU" sz="2800" b="1" i="1" dirty="0" smtClean="0">
                <a:solidFill>
                  <a:srgbClr val="0070C0"/>
                </a:solidFill>
              </a:rPr>
              <a:t> калу,</a:t>
            </a:r>
          </a:p>
          <a:p>
            <a:pPr fontAlgn="auto">
              <a:buFontTx/>
              <a:buChar char="o"/>
              <a:defRPr/>
            </a:pPr>
            <a:r>
              <a:rPr lang="ru-RU" sz="2800" b="1" i="1" dirty="0" err="1" smtClean="0">
                <a:solidFill>
                  <a:srgbClr val="0070C0"/>
                </a:solidFill>
              </a:rPr>
              <a:t>Порушення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дихання</a:t>
            </a:r>
            <a:r>
              <a:rPr lang="ru-RU" sz="2800" b="1" i="1" dirty="0" smtClean="0">
                <a:solidFill>
                  <a:srgbClr val="0070C0"/>
                </a:solidFill>
              </a:rPr>
              <a:t>, яке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стає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безперервним</a:t>
            </a:r>
            <a:endParaRPr lang="ru-RU" sz="2800" b="1" i="1" dirty="0" smtClean="0">
              <a:solidFill>
                <a:srgbClr val="0070C0"/>
              </a:solidFill>
            </a:endParaRPr>
          </a:p>
          <a:p>
            <a:pPr fontAlgn="auto">
              <a:buFontTx/>
              <a:buChar char="o"/>
              <a:defRPr/>
            </a:pPr>
            <a:r>
              <a:rPr lang="ru-RU" sz="2800" b="1" i="1" dirty="0" err="1" smtClean="0">
                <a:solidFill>
                  <a:srgbClr val="0070C0"/>
                </a:solidFill>
              </a:rPr>
              <a:t>Розширення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зіниць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з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ослабленою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реакцією</a:t>
            </a:r>
            <a:r>
              <a:rPr lang="ru-RU" sz="2800" b="1" i="1" dirty="0" smtClean="0">
                <a:solidFill>
                  <a:srgbClr val="0070C0"/>
                </a:solidFill>
              </a:rPr>
              <a:t> на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світло</a:t>
            </a:r>
            <a:r>
              <a:rPr lang="ru-RU" sz="2800" b="1" i="1" dirty="0" smtClean="0">
                <a:solidFill>
                  <a:srgbClr val="0070C0"/>
                </a:solidFill>
              </a:rPr>
              <a:t>, </a:t>
            </a:r>
          </a:p>
          <a:p>
            <a:pPr fontAlgn="auto">
              <a:buFontTx/>
              <a:buChar char="o"/>
              <a:defRPr/>
            </a:pPr>
            <a:r>
              <a:rPr lang="ru-RU" sz="2800" b="1" i="1" dirty="0" err="1" smtClean="0">
                <a:solidFill>
                  <a:srgbClr val="0070C0"/>
                </a:solidFill>
              </a:rPr>
              <a:t>Різкий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ціаноз</a:t>
            </a:r>
            <a:r>
              <a:rPr lang="ru-RU" sz="2800" b="1" i="1" dirty="0" smtClean="0">
                <a:solidFill>
                  <a:srgbClr val="0070C0"/>
                </a:solidFill>
              </a:rPr>
              <a:t> (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посиніння</a:t>
            </a:r>
            <a:r>
              <a:rPr lang="ru-RU" sz="2800" b="1" i="1" dirty="0" smtClean="0">
                <a:solidFill>
                  <a:srgbClr val="0070C0"/>
                </a:solidFill>
              </a:rPr>
              <a:t>)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слизових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оболонок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і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шкіри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обличчя</a:t>
            </a:r>
            <a:r>
              <a:rPr lang="ru-RU" sz="2800" b="1" i="1" dirty="0" smtClean="0">
                <a:solidFill>
                  <a:srgbClr val="0070C0"/>
                </a:solidFill>
              </a:rPr>
              <a:t>.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</a:p>
          <a:p>
            <a:pPr fontAlgn="auto">
              <a:buFontTx/>
              <a:buNone/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Смерть </a:t>
            </a:r>
            <a:r>
              <a:rPr lang="ru-RU" sz="2800" b="1" dirty="0" err="1" smtClean="0">
                <a:solidFill>
                  <a:srgbClr val="7030A0"/>
                </a:solidFill>
              </a:rPr>
              <a:t>звичайно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наступає</a:t>
            </a:r>
            <a:r>
              <a:rPr lang="ru-RU" sz="2800" b="1" dirty="0" smtClean="0">
                <a:solidFill>
                  <a:srgbClr val="7030A0"/>
                </a:solidFill>
              </a:rPr>
              <a:t> на </a:t>
            </a:r>
            <a:r>
              <a:rPr lang="ru-RU" sz="2800" b="1" dirty="0" err="1" smtClean="0">
                <a:solidFill>
                  <a:srgbClr val="7030A0"/>
                </a:solidFill>
              </a:rPr>
              <a:t>місці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події</a:t>
            </a:r>
            <a:r>
              <a:rPr lang="ru-RU" sz="2800" b="1" dirty="0" smtClean="0">
                <a:solidFill>
                  <a:srgbClr val="7030A0"/>
                </a:solidFill>
              </a:rPr>
              <a:t> в </a:t>
            </a:r>
            <a:r>
              <a:rPr lang="ru-RU" sz="2800" b="1" dirty="0" err="1" smtClean="0">
                <a:solidFill>
                  <a:srgbClr val="7030A0"/>
                </a:solidFill>
              </a:rPr>
              <a:t>результаті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зупинки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дихання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і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падіння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серцевої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діяльності</a:t>
            </a:r>
            <a:r>
              <a:rPr lang="ru-RU" sz="2800" b="1" dirty="0" smtClean="0">
                <a:solidFill>
                  <a:srgbClr val="7030A0"/>
                </a:solidFill>
              </a:rPr>
              <a:t>. </a:t>
            </a:r>
          </a:p>
          <a:p>
            <a:pPr fontAlgn="auto">
              <a:buFontTx/>
              <a:buNone/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При </a:t>
            </a:r>
            <a:r>
              <a:rPr lang="ru-RU" sz="2800" b="1" dirty="0" err="1" smtClean="0">
                <a:solidFill>
                  <a:srgbClr val="7030A0"/>
                </a:solidFill>
              </a:rPr>
              <a:t>виході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з</a:t>
            </a:r>
            <a:r>
              <a:rPr lang="ru-RU" sz="2800" b="1" dirty="0" smtClean="0">
                <a:solidFill>
                  <a:srgbClr val="7030A0"/>
                </a:solidFill>
              </a:rPr>
              <a:t> коматозного стану характерна </a:t>
            </a:r>
            <a:r>
              <a:rPr lang="ru-RU" sz="2800" b="1" dirty="0" err="1" smtClean="0">
                <a:solidFill>
                  <a:srgbClr val="7030A0"/>
                </a:solidFill>
              </a:rPr>
              <a:t>поява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різкого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рухового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збудження</a:t>
            </a:r>
            <a:r>
              <a:rPr lang="ru-RU" sz="2800" b="1" dirty="0" smtClean="0">
                <a:solidFill>
                  <a:srgbClr val="7030A0"/>
                </a:solidFill>
              </a:rPr>
              <a:t>. </a:t>
            </a:r>
            <a:r>
              <a:rPr lang="ru-RU" sz="2800" b="1" dirty="0" err="1" smtClean="0">
                <a:solidFill>
                  <a:srgbClr val="7030A0"/>
                </a:solidFill>
              </a:rPr>
              <a:t>Можливий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повторний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розвиток</a:t>
            </a:r>
            <a:r>
              <a:rPr lang="ru-RU" sz="2800" b="1" dirty="0" smtClean="0">
                <a:solidFill>
                  <a:srgbClr val="7030A0"/>
                </a:solidFill>
              </a:rPr>
              <a:t> коми.</a:t>
            </a:r>
          </a:p>
          <a:p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23554" name="Picture 2" descr="http://news.gazeta.kz/preview/type22/image9708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4924424"/>
            <a:ext cx="3429000" cy="1933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ПМД при отруєнні чадним газом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2800" b="1" i="1" dirty="0" smtClean="0">
                <a:solidFill>
                  <a:srgbClr val="C00000"/>
                </a:solidFill>
              </a:rPr>
              <a:t>1)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Ш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видко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винести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потерпілого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із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зони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дії</a:t>
            </a:r>
            <a:r>
              <a:rPr lang="ru-RU" sz="2800" b="1" i="1" dirty="0" smtClean="0">
                <a:solidFill>
                  <a:srgbClr val="C00000"/>
                </a:solidFill>
              </a:rPr>
              <a:t> чадного газу,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забезпечити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приплив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свіжого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повітря</a:t>
            </a:r>
            <a:r>
              <a:rPr lang="ru-RU" sz="2800" b="1" i="1" dirty="0" smtClean="0">
                <a:solidFill>
                  <a:srgbClr val="C00000"/>
                </a:solidFill>
              </a:rPr>
              <a:t> (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відкрити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кватирки</a:t>
            </a:r>
            <a:r>
              <a:rPr lang="ru-RU" sz="2800" b="1" i="1" dirty="0" smtClean="0">
                <a:solidFill>
                  <a:srgbClr val="C00000"/>
                </a:solidFill>
              </a:rPr>
              <a:t>,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двері</a:t>
            </a:r>
            <a:r>
              <a:rPr lang="ru-RU" sz="2800" b="1" i="1" dirty="0" smtClean="0">
                <a:solidFill>
                  <a:srgbClr val="C00000"/>
                </a:solidFill>
              </a:rPr>
              <a:t>,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включити</a:t>
            </a:r>
            <a:r>
              <a:rPr lang="ru-RU" sz="2800" b="1" i="1" dirty="0" smtClean="0">
                <a:solidFill>
                  <a:srgbClr val="C00000"/>
                </a:solidFill>
              </a:rPr>
              <a:t> вентилятор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і</a:t>
            </a:r>
            <a:r>
              <a:rPr lang="ru-RU" sz="2800" b="1" i="1" dirty="0" smtClean="0">
                <a:solidFill>
                  <a:srgbClr val="C00000"/>
                </a:solidFill>
              </a:rPr>
              <a:t> т. п.) </a:t>
            </a:r>
          </a:p>
          <a:p>
            <a:pPr fontAlgn="auto">
              <a:buNone/>
              <a:defRPr/>
            </a:pPr>
            <a:r>
              <a:rPr lang="uk-UA" sz="2800" b="1" i="1" dirty="0" smtClean="0">
                <a:solidFill>
                  <a:srgbClr val="C00000"/>
                </a:solidFill>
              </a:rPr>
              <a:t>2)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Д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ати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потерпілому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подихати</a:t>
            </a:r>
            <a:r>
              <a:rPr lang="ru-RU" sz="2800" b="1" i="1" dirty="0" smtClean="0">
                <a:solidFill>
                  <a:srgbClr val="C00000"/>
                </a:solidFill>
              </a:rPr>
              <a:t> киснем; </a:t>
            </a:r>
          </a:p>
          <a:p>
            <a:pPr fontAlgn="auto">
              <a:buFontTx/>
              <a:buNone/>
              <a:defRPr/>
            </a:pP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smtClean="0">
                <a:solidFill>
                  <a:srgbClr val="C00000"/>
                </a:solidFill>
              </a:rPr>
              <a:t>3)На </a:t>
            </a:r>
            <a:r>
              <a:rPr lang="ru-RU" sz="2800" b="1" i="1" dirty="0" smtClean="0">
                <a:solidFill>
                  <a:srgbClr val="C00000"/>
                </a:solidFill>
              </a:rPr>
              <a:t>голову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і</a:t>
            </a:r>
            <a:r>
              <a:rPr lang="ru-RU" sz="2800" b="1" i="1" dirty="0" smtClean="0">
                <a:solidFill>
                  <a:srgbClr val="C00000"/>
                </a:solidFill>
              </a:rPr>
              <a:t> груди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покласти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холодний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компрес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або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міхур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з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льодом</a:t>
            </a:r>
            <a:r>
              <a:rPr lang="ru-RU" sz="2800" b="1" i="1" dirty="0" smtClean="0">
                <a:solidFill>
                  <a:srgbClr val="C00000"/>
                </a:solidFill>
              </a:rPr>
              <a:t>; </a:t>
            </a:r>
          </a:p>
          <a:p>
            <a:pPr fontAlgn="auto">
              <a:buFontTx/>
              <a:buNone/>
              <a:defRPr/>
            </a:pPr>
            <a:r>
              <a:rPr lang="ru-RU" sz="2800" b="1" i="1" dirty="0" smtClean="0">
                <a:solidFill>
                  <a:srgbClr val="C00000"/>
                </a:solidFill>
              </a:rPr>
              <a:t>4)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П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ротирати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обличчя</a:t>
            </a:r>
            <a:r>
              <a:rPr lang="ru-RU" sz="2800" b="1" i="1" dirty="0" smtClean="0">
                <a:solidFill>
                  <a:srgbClr val="C00000"/>
                </a:solidFill>
              </a:rPr>
              <a:t>,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віскі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і</a:t>
            </a:r>
            <a:r>
              <a:rPr lang="ru-RU" sz="2800" b="1" i="1" dirty="0" smtClean="0">
                <a:solidFill>
                  <a:srgbClr val="C00000"/>
                </a:solidFill>
              </a:rPr>
              <a:t> груди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потерпілого</a:t>
            </a:r>
            <a:r>
              <a:rPr lang="ru-RU" sz="2800" b="1" i="1" dirty="0" smtClean="0">
                <a:solidFill>
                  <a:srgbClr val="C00000"/>
                </a:solidFill>
              </a:rPr>
              <a:t> оцтом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і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дати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випити</a:t>
            </a:r>
            <a:r>
              <a:rPr lang="ru-RU" sz="2800" b="1" i="1" dirty="0" smtClean="0">
                <a:solidFill>
                  <a:srgbClr val="C00000"/>
                </a:solidFill>
              </a:rPr>
              <a:t> оцет,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розведений</a:t>
            </a:r>
            <a:r>
              <a:rPr lang="ru-RU" sz="2800" b="1" i="1" dirty="0" smtClean="0">
                <a:solidFill>
                  <a:srgbClr val="C00000"/>
                </a:solidFill>
              </a:rPr>
              <a:t> водою; </a:t>
            </a:r>
          </a:p>
          <a:p>
            <a:pPr fontAlgn="auto">
              <a:buFontTx/>
              <a:buNone/>
              <a:defRPr/>
            </a:pPr>
            <a:r>
              <a:rPr lang="ru-RU" sz="2800" b="1" i="1" dirty="0" smtClean="0">
                <a:solidFill>
                  <a:srgbClr val="C00000"/>
                </a:solidFill>
              </a:rPr>
              <a:t>5)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Я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кщо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потерпілий</a:t>
            </a:r>
            <a:r>
              <a:rPr lang="ru-RU" sz="2800" b="1" i="1" dirty="0" smtClean="0">
                <a:solidFill>
                  <a:srgbClr val="C00000"/>
                </a:solidFill>
              </a:rPr>
              <a:t> у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свідомості</a:t>
            </a:r>
            <a:r>
              <a:rPr lang="ru-RU" sz="2800" b="1" i="1" dirty="0" smtClean="0">
                <a:solidFill>
                  <a:srgbClr val="C00000"/>
                </a:solidFill>
              </a:rPr>
              <a:t>,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напоїти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його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міцною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кавою</a:t>
            </a:r>
            <a:r>
              <a:rPr lang="ru-RU" sz="2800" b="1" i="1" dirty="0" smtClean="0">
                <a:solidFill>
                  <a:srgbClr val="C00000"/>
                </a:solidFill>
              </a:rPr>
              <a:t>,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чаєм</a:t>
            </a:r>
            <a:r>
              <a:rPr lang="ru-RU" sz="2800" b="1" i="1" dirty="0" smtClean="0">
                <a:solidFill>
                  <a:srgbClr val="C00000"/>
                </a:solidFill>
              </a:rPr>
              <a:t>; </a:t>
            </a:r>
          </a:p>
          <a:p>
            <a:pPr fontAlgn="auto">
              <a:buFontTx/>
              <a:buNone/>
              <a:defRPr/>
            </a:pPr>
            <a:endParaRPr lang="ru-RU" sz="2800" dirty="0" smtClean="0">
              <a:solidFill>
                <a:srgbClr val="C00000"/>
              </a:solidFill>
            </a:endParaRPr>
          </a:p>
          <a:p>
            <a:pPr fontAlgn="auto">
              <a:buFont typeface="Arial" pitchFamily="34" charset="0"/>
              <a:buChar char="•"/>
              <a:defRPr/>
            </a:pPr>
            <a:endParaRPr lang="ru-RU" sz="2800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214290"/>
            <a:ext cx="5472122" cy="6286544"/>
          </a:xfrm>
        </p:spPr>
        <p:txBody>
          <a:bodyPr>
            <a:normAutofit fontScale="85000" lnSpcReduction="20000"/>
          </a:bodyPr>
          <a:lstStyle/>
          <a:p>
            <a:pPr fontAlgn="auto">
              <a:buFont typeface="Arial" pitchFamily="34" charset="0"/>
              <a:buChar char="•"/>
              <a:defRPr/>
            </a:pPr>
            <a:r>
              <a:rPr lang="ru-RU" sz="2800" i="1" dirty="0" err="1" smtClean="0">
                <a:solidFill>
                  <a:srgbClr val="002060"/>
                </a:solidFill>
              </a:rPr>
              <a:t>Я</a:t>
            </a:r>
            <a:r>
              <a:rPr lang="ru-RU" sz="2800" i="1" dirty="0" err="1" smtClean="0">
                <a:solidFill>
                  <a:srgbClr val="002060"/>
                </a:solidFill>
              </a:rPr>
              <a:t>кщо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потерпілий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знаходиться</a:t>
            </a:r>
            <a:r>
              <a:rPr lang="ru-RU" sz="2800" i="1" dirty="0" smtClean="0">
                <a:solidFill>
                  <a:srgbClr val="002060"/>
                </a:solidFill>
              </a:rPr>
              <a:t> в </a:t>
            </a:r>
            <a:r>
              <a:rPr lang="ru-RU" sz="2800" i="1" dirty="0" err="1" smtClean="0">
                <a:solidFill>
                  <a:srgbClr val="002060"/>
                </a:solidFill>
              </a:rPr>
              <a:t>несвідомому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стані</a:t>
            </a:r>
            <a:r>
              <a:rPr lang="ru-RU" sz="2800" i="1" dirty="0" smtClean="0">
                <a:solidFill>
                  <a:srgbClr val="002060"/>
                </a:solidFill>
              </a:rPr>
              <a:t>, через </a:t>
            </a:r>
            <a:r>
              <a:rPr lang="ru-RU" sz="2800" i="1" dirty="0" err="1" smtClean="0">
                <a:solidFill>
                  <a:srgbClr val="002060"/>
                </a:solidFill>
              </a:rPr>
              <a:t>кожні</a:t>
            </a:r>
            <a:r>
              <a:rPr lang="ru-RU" sz="2800" i="1" dirty="0" smtClean="0">
                <a:solidFill>
                  <a:srgbClr val="002060"/>
                </a:solidFill>
              </a:rPr>
              <a:t> 5 </a:t>
            </a:r>
            <a:r>
              <a:rPr lang="ru-RU" sz="2800" i="1" dirty="0" err="1" smtClean="0">
                <a:solidFill>
                  <a:srgbClr val="002060"/>
                </a:solidFill>
              </a:rPr>
              <a:t>хвилин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давати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йому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нюхати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нашатирний</a:t>
            </a:r>
            <a:r>
              <a:rPr lang="ru-RU" sz="2800" i="1" dirty="0" smtClean="0">
                <a:solidFill>
                  <a:srgbClr val="002060"/>
                </a:solidFill>
              </a:rPr>
              <a:t> спирт, 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ru-RU" sz="2800" i="1" dirty="0" smtClean="0">
                <a:solidFill>
                  <a:srgbClr val="002060"/>
                </a:solidFill>
              </a:rPr>
              <a:t>при </a:t>
            </a:r>
            <a:r>
              <a:rPr lang="ru-RU" sz="2800" i="1" dirty="0" err="1" smtClean="0">
                <a:solidFill>
                  <a:srgbClr val="002060"/>
                </a:solidFill>
              </a:rPr>
              <a:t>слабкому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поверхневому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диханні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або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його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зупинці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почати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штучне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дихання</a:t>
            </a:r>
            <a:r>
              <a:rPr lang="ru-RU" sz="2800" i="1" dirty="0" smtClean="0">
                <a:solidFill>
                  <a:srgbClr val="002060"/>
                </a:solidFill>
              </a:rPr>
              <a:t>. 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ru-RU" sz="2800" i="1" dirty="0" smtClean="0">
                <a:solidFill>
                  <a:srgbClr val="002060"/>
                </a:solidFill>
              </a:rPr>
              <a:t>коли </a:t>
            </a:r>
            <a:r>
              <a:rPr lang="ru-RU" sz="2800" i="1" dirty="0" err="1" smtClean="0">
                <a:solidFill>
                  <a:srgbClr val="002060"/>
                </a:solidFill>
              </a:rPr>
              <a:t>хворий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прийде</a:t>
            </a:r>
            <a:r>
              <a:rPr lang="ru-RU" sz="2800" i="1" dirty="0" smtClean="0">
                <a:solidFill>
                  <a:srgbClr val="002060"/>
                </a:solidFill>
              </a:rPr>
              <a:t> у </a:t>
            </a:r>
            <a:r>
              <a:rPr lang="ru-RU" sz="2800" i="1" dirty="0" err="1" smtClean="0">
                <a:solidFill>
                  <a:srgbClr val="002060"/>
                </a:solidFill>
              </a:rPr>
              <a:t>свідомість</a:t>
            </a:r>
            <a:r>
              <a:rPr lang="ru-RU" sz="2800" i="1" dirty="0" smtClean="0">
                <a:solidFill>
                  <a:srgbClr val="002060"/>
                </a:solidFill>
              </a:rPr>
              <a:t>, </a:t>
            </a:r>
            <a:r>
              <a:rPr lang="ru-RU" sz="2800" i="1" dirty="0" err="1" smtClean="0">
                <a:solidFill>
                  <a:srgbClr val="002060"/>
                </a:solidFill>
              </a:rPr>
              <a:t>дати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йому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випити</a:t>
            </a:r>
            <a:r>
              <a:rPr lang="ru-RU" sz="2800" i="1" dirty="0" smtClean="0">
                <a:solidFill>
                  <a:srgbClr val="002060"/>
                </a:solidFill>
              </a:rPr>
              <a:t> 2-3 склянки </a:t>
            </a:r>
            <a:r>
              <a:rPr lang="ru-RU" sz="2800" i="1" dirty="0" err="1" smtClean="0">
                <a:solidFill>
                  <a:srgbClr val="002060"/>
                </a:solidFill>
              </a:rPr>
              <a:t>міцного</a:t>
            </a:r>
            <a:r>
              <a:rPr lang="ru-RU" sz="2800" i="1" dirty="0" smtClean="0">
                <a:solidFill>
                  <a:srgbClr val="002060"/>
                </a:solidFill>
              </a:rPr>
              <a:t> чаю </a:t>
            </a:r>
            <a:r>
              <a:rPr lang="ru-RU" sz="2800" i="1" dirty="0" err="1" smtClean="0">
                <a:solidFill>
                  <a:srgbClr val="002060"/>
                </a:solidFill>
              </a:rPr>
              <a:t>з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верхівок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материнки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або</a:t>
            </a:r>
            <a:r>
              <a:rPr lang="ru-RU" sz="2800" i="1" dirty="0" smtClean="0">
                <a:solidFill>
                  <a:srgbClr val="002060"/>
                </a:solidFill>
              </a:rPr>
              <a:t> ромашки, </a:t>
            </a:r>
            <a:r>
              <a:rPr lang="ru-RU" sz="2800" i="1" dirty="0" err="1" smtClean="0">
                <a:solidFill>
                  <a:srgbClr val="002060"/>
                </a:solidFill>
              </a:rPr>
              <a:t>шавлії</a:t>
            </a:r>
            <a:r>
              <a:rPr lang="ru-RU" sz="2800" i="1" dirty="0" smtClean="0">
                <a:solidFill>
                  <a:srgbClr val="002060"/>
                </a:solidFill>
              </a:rPr>
              <a:t>, </a:t>
            </a:r>
            <a:r>
              <a:rPr lang="ru-RU" sz="2800" i="1" dirty="0" err="1" smtClean="0">
                <a:solidFill>
                  <a:srgbClr val="002060"/>
                </a:solidFill>
              </a:rPr>
              <a:t>м'яти</a:t>
            </a:r>
            <a:r>
              <a:rPr lang="ru-RU" sz="2800" i="1" dirty="0" smtClean="0">
                <a:solidFill>
                  <a:srgbClr val="002060"/>
                </a:solidFill>
              </a:rPr>
              <a:t>, липового </a:t>
            </a:r>
            <a:r>
              <a:rPr lang="ru-RU" sz="2800" i="1" dirty="0" err="1" smtClean="0">
                <a:solidFill>
                  <a:srgbClr val="002060"/>
                </a:solidFill>
              </a:rPr>
              <a:t>цвіту</a:t>
            </a:r>
            <a:r>
              <a:rPr lang="ru-RU" sz="2800" i="1" dirty="0" smtClean="0">
                <a:solidFill>
                  <a:srgbClr val="002060"/>
                </a:solidFill>
              </a:rPr>
              <a:t>; 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ru-RU" sz="2800" i="1" dirty="0" err="1" smtClean="0">
                <a:solidFill>
                  <a:srgbClr val="002060"/>
                </a:solidFill>
              </a:rPr>
              <a:t>викликати</a:t>
            </a:r>
            <a:r>
              <a:rPr lang="ru-RU" sz="2800" i="1" dirty="0" smtClean="0">
                <a:solidFill>
                  <a:srgbClr val="002060"/>
                </a:solidFill>
              </a:rPr>
              <a:t> «</a:t>
            </a:r>
            <a:r>
              <a:rPr lang="ru-RU" sz="2800" i="1" dirty="0" err="1" smtClean="0">
                <a:solidFill>
                  <a:srgbClr val="002060"/>
                </a:solidFill>
              </a:rPr>
              <a:t>швидку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допомогу</a:t>
            </a:r>
            <a:r>
              <a:rPr lang="ru-RU" sz="2800" i="1" dirty="0" smtClean="0">
                <a:solidFill>
                  <a:srgbClr val="002060"/>
                </a:solidFill>
              </a:rPr>
              <a:t>». 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ru-RU" sz="2800" i="1" dirty="0" err="1" smtClean="0">
                <a:solidFill>
                  <a:srgbClr val="002060"/>
                </a:solidFill>
              </a:rPr>
              <a:t>Постраждалі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з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важким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отруєнням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підлягають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обов'язковій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госпіталізації</a:t>
            </a:r>
            <a:r>
              <a:rPr lang="ru-RU" sz="2800" i="1" dirty="0" smtClean="0">
                <a:solidFill>
                  <a:srgbClr val="002060"/>
                </a:solidFill>
              </a:rPr>
              <a:t>, </a:t>
            </a:r>
            <a:r>
              <a:rPr lang="ru-RU" sz="2800" i="1" dirty="0" err="1" smtClean="0">
                <a:solidFill>
                  <a:srgbClr val="002060"/>
                </a:solidFill>
              </a:rPr>
              <a:t>оскільки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можливі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ускладнення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з</a:t>
            </a:r>
            <a:r>
              <a:rPr lang="ru-RU" sz="2800" i="1" dirty="0" smtClean="0">
                <a:solidFill>
                  <a:srgbClr val="002060"/>
                </a:solidFill>
              </a:rPr>
              <a:t> боку </a:t>
            </a:r>
            <a:r>
              <a:rPr lang="ru-RU" sz="2800" i="1" dirty="0" err="1" smtClean="0">
                <a:solidFill>
                  <a:srgbClr val="002060"/>
                </a:solidFill>
              </a:rPr>
              <a:t>легень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і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нервової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системи</a:t>
            </a:r>
            <a:r>
              <a:rPr lang="ru-RU" sz="2800" i="1" dirty="0" smtClean="0">
                <a:solidFill>
                  <a:srgbClr val="002060"/>
                </a:solidFill>
              </a:rPr>
              <a:t> в </a:t>
            </a:r>
            <a:r>
              <a:rPr lang="ru-RU" sz="2800" i="1" dirty="0" err="1" smtClean="0">
                <a:solidFill>
                  <a:srgbClr val="002060"/>
                </a:solidFill>
              </a:rPr>
              <a:t>більш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пізні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терміни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fontAlgn="auto">
              <a:buFont typeface="Arial" pitchFamily="34" charset="0"/>
              <a:buChar char="•"/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4578" name="Picture 2" descr="http://www.myspassk.ru/wp-content/uploads/2014/05/%D0%BC%D1%87%D1%81-%D1%83%D0%B3%D0%B0%D1%80%D0%BD%D1%8B%D0%B9-%D0%B3%D0%B0%D0%B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000108"/>
            <a:ext cx="4600575" cy="34480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214478" y="0"/>
            <a:ext cx="8229600" cy="11430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Отруєння бензином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6257940" cy="5286412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Отруєння</a:t>
            </a:r>
            <a:r>
              <a:rPr lang="ru-RU" dirty="0" smtClean="0"/>
              <a:t> бензином </a:t>
            </a:r>
            <a:r>
              <a:rPr lang="ru-RU" dirty="0" err="1" smtClean="0"/>
              <a:t>можливе</a:t>
            </a:r>
            <a:r>
              <a:rPr lang="ru-RU" dirty="0" smtClean="0"/>
              <a:t> на </a:t>
            </a:r>
            <a:r>
              <a:rPr lang="ru-RU" dirty="0" err="1" smtClean="0"/>
              <a:t>етапах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при </a:t>
            </a:r>
            <a:r>
              <a:rPr lang="ru-RU" dirty="0" err="1" smtClean="0"/>
              <a:t>переливанні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в невеликих </a:t>
            </a:r>
            <a:r>
              <a:rPr lang="ru-RU" dirty="0" err="1" smtClean="0"/>
              <a:t>закритих</a:t>
            </a:r>
            <a:r>
              <a:rPr lang="ru-RU" dirty="0" smtClean="0"/>
              <a:t> </a:t>
            </a:r>
            <a:r>
              <a:rPr lang="ru-RU" dirty="0" err="1" smtClean="0"/>
              <a:t>приміщеннях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застосуванні</a:t>
            </a:r>
            <a:r>
              <a:rPr lang="ru-RU" dirty="0" smtClean="0"/>
              <a:t> в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розчинника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Бензин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пари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всмоктуються</a:t>
            </a:r>
            <a:r>
              <a:rPr lang="ru-RU" dirty="0" smtClean="0"/>
              <a:t> в </a:t>
            </a:r>
            <a:r>
              <a:rPr lang="ru-RU" dirty="0" err="1" smtClean="0"/>
              <a:t>легені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шлунково-кишковий</a:t>
            </a:r>
            <a:r>
              <a:rPr lang="ru-RU" dirty="0" smtClean="0"/>
              <a:t> тракт. </a:t>
            </a:r>
          </a:p>
          <a:p>
            <a:r>
              <a:rPr lang="ru-RU" dirty="0" err="1" smtClean="0"/>
              <a:t>Виводяться</a:t>
            </a:r>
            <a:r>
              <a:rPr lang="ru-RU" dirty="0" smtClean="0"/>
              <a:t> </a:t>
            </a:r>
            <a:r>
              <a:rPr lang="ru-RU" dirty="0" err="1" smtClean="0"/>
              <a:t>переважно</a:t>
            </a:r>
            <a:r>
              <a:rPr lang="ru-RU" dirty="0" smtClean="0"/>
              <a:t> через </a:t>
            </a:r>
            <a:r>
              <a:rPr lang="ru-RU" dirty="0" err="1" smtClean="0"/>
              <a:t>дихальні</a:t>
            </a:r>
            <a:r>
              <a:rPr lang="ru-RU" dirty="0" smtClean="0"/>
              <a:t> шляхи, </a:t>
            </a:r>
            <a:r>
              <a:rPr lang="ru-RU" dirty="0" err="1" smtClean="0"/>
              <a:t>частково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сечею. </a:t>
            </a:r>
            <a:r>
              <a:rPr lang="ru-RU" dirty="0" err="1" smtClean="0"/>
              <a:t>Отруєння</a:t>
            </a:r>
            <a:r>
              <a:rPr lang="ru-RU" dirty="0" smtClean="0"/>
              <a:t> </a:t>
            </a:r>
            <a:r>
              <a:rPr lang="ru-RU" dirty="0" err="1" smtClean="0"/>
              <a:t>розвиваються</a:t>
            </a:r>
            <a:r>
              <a:rPr lang="ru-RU" dirty="0" smtClean="0"/>
              <a:t> при </a:t>
            </a:r>
            <a:r>
              <a:rPr lang="ru-RU" dirty="0" err="1" smtClean="0"/>
              <a:t>попаданні</a:t>
            </a:r>
            <a:r>
              <a:rPr lang="ru-RU" dirty="0" smtClean="0"/>
              <a:t> </a:t>
            </a:r>
            <a:r>
              <a:rPr lang="ru-RU" dirty="0" err="1" smtClean="0"/>
              <a:t>всередину</a:t>
            </a:r>
            <a:r>
              <a:rPr lang="ru-RU" dirty="0" smtClean="0"/>
              <a:t>, на </a:t>
            </a:r>
            <a:r>
              <a:rPr lang="ru-RU" dirty="0" err="1" smtClean="0"/>
              <a:t>шкіру</a:t>
            </a:r>
            <a:r>
              <a:rPr lang="ru-RU" dirty="0" smtClean="0"/>
              <a:t>, при </a:t>
            </a:r>
            <a:r>
              <a:rPr lang="ru-RU" dirty="0" err="1" smtClean="0"/>
              <a:t>інгаляції</a:t>
            </a:r>
            <a:r>
              <a:rPr lang="ru-RU" dirty="0" smtClean="0"/>
              <a:t> </a:t>
            </a:r>
            <a:r>
              <a:rPr lang="ru-RU" dirty="0" err="1" smtClean="0"/>
              <a:t>парів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26" name="AutoShape 2" descr="data:image/jpeg;base64,/9j/4AAQSkZJRgABAQAAAQABAAD/2wCEAAkGBxQTEhUUEhQWFRUWFBUVFBcVFRQUFBUUFxUWFxQXFBQYHCggGBwlHBUUITEhJSkrLi4uFx8zODMsNygtLisBCgoKDg0OGxAQGjAkHyQsLCwwLCwsLCwsLC8sLCwsLCwsLCwsLCwsLCwsLCwsLCwsLCwsLCwsLCwsLCwsLCwsLP/AABEIAPAA0gMBIgACEQEDEQH/xAAcAAABBQEBAQAAAAAAAAAAAAADAQIEBQYHAAj/xABBEAABBAAEAwUFBAgFBAMAAAABAAIDEQQSITEFQVEGEyJhcQcygZGhFFKxwRUjQlNiktHwM3KywuEWQ4KzJGNz/8QAGgEAAgMBAQAAAAAAAAAAAAAAAwQAAQIFBv/EADERAAICAQQBAgQEBQUAAAAAAAABAhEDBBIhMVETQRQiYYEjccHRBVKh8PEVMjM0Yv/aAAwDAQACEQMRAD8A5hxLAOhldE8U5po9CNw4eRQG7k+q6P2q4OMTCJYxcsbbFbyR75fMiyR8Vzlg0+X9/gpCW5WRnW/YfgvDiJfNkY/1H8l1WSEFpBCx3shwWThzHEayPe/4B2UfRq3DAqfZDnnGYmiQ5RXUVQvnSgiNbjjHBw+y0an4V1WTfDRpdHDkUo0IZcbTIgjSiNShEjxYMnp+aI5pAlFsgtjWn7PYfw3ytVjeGPvZabhUWRobSBnyLbwGw43utk5oSlKmOckB48kJSWm2oQ8XIbilKG8qUUI4qt4jjMqkzyhUmMxAOlo+KFsFknSIvEpLGYc1QYiQv35K1nadebSdfJBw2FF0TquljqKEMlyZTvgp1IeIq9OWincTeM1Dl0VeQmocq2Kz4dIG5MIRSEwhbMWDITCEYhNcFZLAryfS8oVYzslxQsd3Ehoj/DPl0/oq/tpwDupBLGP1UpJIGzJDqR6HUj4hTuOcEMcuQkhwIMbx+0L8J+a6hwjs+17KmOZoDDRA1cNTfxC8t1K17newNuLjL2Lnszg+4weHj+7Ey/Uiz9SrNj0GQ8ggvly6uW+woafFNbvos3xaSN58A1vUgbpcfiXOJF6eijtgPQpnHDbyxbJPdwhMNgiSOV7WrzBYJgqxqOdqHgJCCLBLdutK5awFZyyfRrFFdjrBSbJv2JvJxvzTDE4c7QGgwUvTQUNxUfE4jKPNSMbZG6J2ZN7wdVQS8SJNEiuqi4niQGg36hMLTyYB54o0peFBx0mmhVbh8bpvpz9VExmP8OvPz5LcMD3GZZ1RGxWM8RaHJsDXHkoTy08kWPFBmgTzx0qSEVk5tsPjyGjTT0VMHEG7Kk4icuUVyLjhS5BZJ2+AL9UMhGITSEYEBITSEYhMIUKBUkcEUhNIVkA0kRMq8rKNxjsCyYNzbtcHNPMURY9CtPgSA31VbwjhDYGZXPMrvvP/AACswQvKwi0uT00mr4D502bDB41/FCDk5sq2nRkB+i23qTSm4aENFD6obp14Thacm+ylFLomNaGjkPTZNDWgaKHJiwvRYi+SyWEfN0S50joL12TXkBQgjyoeLiDhXNGc9CciQ4MS5KPEYIRt969RaqcW0Zjl2Wh4kAQVSjB35fVdLDPi2znZoc0kRYpiNOXNCldZU8cNcRajOwrhdjZMKUb4Yu4zrlEUhMIRiEwhEBAk0hFISUtFASE0hGITSFCASE0hFITSFZARakDL0G/JFIU/gVCZpKzOW1NlxjuaR5vZqcgGhr5ry3weOq8ub8bkOj8FjCOaguCRuLBT2zNKSeNoc3pgsyaXoz2oJYsbTW4QvTS5eLUhaq2sliWpEMwCjEJAoXZPdjLQny2otpQ5QjJAclzoLXJHIkVZhsZjow4Kta4DYqXxCQNaSeQJPoN1gZe1LpBII4ywt6XKTzBJA0HW/qtz1McMafL8GYaaWaVrheTdMxFbp8jgQuSS8cxnJzxrYIafkRsaWm7O9pBP4HW2UWSORA6H8leDPHLKmqZM+nnijfaLt0QDyNkHEw0dOamOlB3QsS++Wy6kW7OVJKiCWpuVSA1I6NFsDRGLU0tUgsTCxXZABamkI5amlquygGVFw7NQkIVlwPDhzzewFrOSW2LZvHHdJIsW4k0N15K58f8AYSpCl4H7fkPaVklKVjcC6MmxpyPJRKWk00YacWEdinJrcUQmEJhCm2PgrfLyHGJKlQzWq4BWOE4dIRYFDz5rGSEEgmOc2ww1TXRIsGCm5s09W/1Vf2j4uMJHnLDIebWEHL5vIuh5pOajF9jSbq6JJiXhGqD/AK+wnd5xnLvuVrddToovBO3IxMrmR4dxIaC0NdZ3p2cmgOSxwjEM8JvbFmqyIUkzW+8QPUgKL+icZPq5zYW6kNHjd5BwFN/FNf2JYMoLnv1shzzWY7uAFD4LUW2+q/MNKNL9iJ2hxwEL8rXSW02Y6JDf2jv0tTOKiCKBrQ3Lma0ggBo1Aq1T9ouzJidE2N2Vr7DgC7MRWo32QeO8KLnNcJ/AaJ0FtPME6mh+S5+plc2dPSQqKIOMc0VZAJ281k+KTHD42KVlagWOt+E/itLxGOOR47hzwGtbRNWdNTRFUeiquJ8L74wNu396Gk0LykizQQ8Mtsk7D6iLnBqjaUljgLjTRZPIK6l4KQab8B5K64Nw8saMwAdVadPNeknqYxjaPKw00pSpmU/Q811kPryUefDlppwororwsxxHh75JPdOUGt6+Sxj1Tk/mN5dKor5TMuahEK24thBG6gq0tTkJKStCU4uLpgCExwRy1NLUQHRHpTuG4kMu+aj5UrYidgSqklJUzUG4u0XXfxdEqqhw6X9275FeS/pQ/mGPVn/L/Q6DxkEx0B6+gWdIWn4pHcZr1WapKYH8o3qF8wMhNLUWkhCPYuSOGYUPJs1VEbdVO4nxIwZdg03Z8h0VSEvFIjJ3bRuQdzQ35npokNfuULTOhoNrnTQziPHHuYWtOh0NbgeRWcdjXB9Zsrj7h5P6tPQ+So+2UcuGMf2WZ5c1wBjr33OI1YK8TboUdeigT4wTF8WJeMNJG5oOcOzGTNVsrRtGibO210uY8E3ydaOoxq0v8i8a4JPJIHYWHM9wPeQtq2kD3m67FbD2MjTExvjyTRPbmzMDZQHaFj9L0Lb+K9wrGfYsK3GSGKbETMayBsbsznzOsAEDTQb781sOxPZ84WFzpjnxM7u9xMm5Lz+yD91vT1TmLco0zm5cWL1N8FRfNbSiY2FxILTSsChkIidFNWVfEeHCVgJFvaNDeWupWJxeJ7sFjTrbgTQcS07ABdKc1cm7SYRwmd3egsga/RI6uK3KXk6Gkm6cfBUMOVwN1r0H5LTdjeDieYykjLE4Vpu460PkFlZcHIXCzQ8tfyXQ/Z1FlhkA/eD/AEhYwpSmrC55yUG0bBrQiJjAke5dA5Z6RyjvcDzTZZOpWex2Ks6Ej0RceNzYLJkUEV3FP8R3PVQi1WE9O5fHqo2VdSDpUcqf+6wDYSaABN6Chv6KY7gM+XN3Zr4X8lteHMYY2ENAFAjTbRSy5KS1kr4Q5HRxrlnLzAbykEG6oiq9VveFcNZGwUBZAs9SiY/hscupFH7w0PzTsHGWDLZcBte9LGbUepFVwEw6f05O+SUvIHfLyUGQhNivJUuLwOVoPPn/AFCvRSZKwO0KJCbizM4KSMxlSUpuPgyuNbIDWapxStWJOFOiO7TU6AaknQAcySsVxftg92I7vDjPEGhrjW5G5vcCzY2U7tPjJMXiG4DCnKL/AFzxsAKzX5DpzJAUqXs9FhnGOMaCrJ1c40LcSufrcrSQ7/D4KcpAuxbwcYHSjMXBzWvfq5rq0onbQV8VA9qmJiuSLFYdzZQ9jsJPG0VLDbc7HPvceIfJSJpe6c1w3DgRXUFb6fGYbEwfrmskYQC5kjQ4AkbEEbpXDnVNSY9nwVTijn/sp7IxmV2PyvEQc4YRsuXvCNjK/KAORA+J10K6qcU0bkab66rnXFe3bcPN9nDMkTQ0RloAAZQqm1ty+CjfpQzEPD7DrDXA6bnwvby8vNSeorpCkuHTN1xTj7WABhaXudlF2QPvEgb0OXoocXbKJzi0AnKX5nAGgGUCR11c0fFZWBuZ9nkK+e6vcDhYmNNN1Io+QvMQOmqB6877KsvzjJHNJoN0FDc2Rev0+q512h4pOx3iha51nXNkv+bQ/Bbl+KB2PJRJqPvi1iU7fPJuOSUHcWcqxHaqTUCFrT5klM4b2sxcT87JA3q2hkPq3mtZ2y7MiRvewgZx7zQKzNHMVz/Fc87mkfE49ok805cNnWOGe0yN4AmZ3bubmnMz1rcfVXkfH45RcT2u9Dr8jquGF9c0XD41zT4SR6GimYZa7VgJW1wztU+NB2UB9Kp7McU7+Pxe+3R3mORV1S6uJxcU4iOS26YON1eidh8NneA3mVJwuAdJ7u3Uq24fwks1Ltb2G1KTyxjfPJePFKVccFsxtABepeaF4rnHSGvXhsmuckDlRBhC8lXlCBSErEmZepWQV8TTqQFRdqpY8NhpJq1Apuu7joFdvXP/AGs4subBh27vff1yt+pW4W3Qvqpbcbfv+4vs64QWYf7S4nvcQ+xf7sE18zZ+SsuPN/WddBr6aLRYPANjjijboI2NYPRrQPyUfiGHabJ1/qsZoetHbYbTP4enXBjRhmk2fgpjIwrE8PZ0PzKX7I3z+aS/0/L5X9/Yef8AEMX1/v7nP/aNgbjZKN2HKf8AKdvr+KyXD8a+MjIdCRY5FdZ7R8E7/DyRxmnkeGzpYN0fXa/NYLH9kp8M1r3APaCLLLdl15irrz2RPh8mONSVimTNjySuJscFGQ0XvX1U2LGVod1HkGnxTMRDnFg05c8GTjjR6IOP4w2Jhc7XoOp5BZ2V8oNag8lR8YfIBTr3u9aRIwtksNjuLSSOJLyAT7oJDR8FTzEIEk5Qc6ZUaIOkQY3aoOInr8D+SWErZKNj2KxZbOwcn20/Kx9QFssZxZjHNF3bhtqTqLA81zbhLyCC3dpBCdhZpX95I62NjcTbjQLgT4G/edodAsZM+aEHHG6JDFCXMuzvHCZ2Pb4K00cBydVkFQ+JdoWw4iGI1lkLw516scGFzQR0NFY7sD2gaxkmey5zwNBreQDU31/FZLtF2oMmJLnDKWPsHasoIy1z00tX68pRXn3C7aO9MkBAIO6bI5ci9n3bIMe+PEPIa7KWl21nSvLUnXyXWKsWOaNjnuXPZTQOSRZntl2wZgYrPilcKij5k9XeX4rTOYOZ23XGu3OBjGPe+OR0sjq0dRbEeYaegHyREUU8naDijiXd84ZiXVmaKvWqrReUgcL6vdfOqr8F5H9DJ4BevA7wJl44lI4g8kKVorakOkbbYZ01LnHH399xjDs3DSzT/LmefwW2tYPAOz8aJ+73h+UZb+aNCFCGpybnCP8A6R0OTEnVAfISvG0mVXFJBpSbGUkyorISdhalNwBy66FackilBvor6SPjDgQdiCD6EUpM0GUoYCu00U00ZqYU4tQYn0aPPZHxh/WH1Kizx3ovNDQ+bFsAIl8NCw7yWc7Q8SYWhjKcHCy7oOQ8im9oOJvH6p7QRl3118wsy9xR8cPchHlAB5/JDDCNvl1RXFeYmCEPFxWNP79Va9m+BPxAz2Gs6nUkjegoWJ2Wz7F4cxMyEg5miT0D9cvqsTk1HgY08FOVSAs7NFhBbLRHVoIPkQo7+JxMi8MYBje41V6OaGB5/wDKyB/AFrMRHqub46Z2Z0Y0b3shdpV+I1fWq+pQYvf2M6jFGFbUWGGMsf60OoPeHNGga8ZyHG+VAKB2jgsl2QMLgXbg3qCa9AQFXfpGS2Ruce7FkDTwm/H89fmm46fPITrrtWuhN6I9U0KBOH4YvDjTvDlJ3+VLp3ZTt22HDuZNmc9h8Db5fdsjw10K5vNMQzTNrtdA2PRC4S+SebuxTWnxyOI9xjfecTvzFeaHFzlK4GWzpnFu2TZWtxMYkZlzMjbm/wAR50PhG4F/E+iZguy72w95ILxEhzvJPuA65D89fNM7H8K+0y/aHNqGI5MO3kSN3Vzq/n6LdS4fNuE9jez8zDjapmF/Rf8AG3+YJVsf0Y37oXkx8SwHw6ONYPttjGG2zkvcwA5jel6VyBCmf9fYwg/ridKLgAeWpqvqsNHNmdewa38tkrcQACBY/v8AFI7H7MYOtcH9oRbCwzNzkEtLv2nBut11IReyMmficr+rJHellv8AVcmhxWUCib52flXRda9ncebHTeULv9bAm8EpU9zENTH8XGl9f0Oh0jjDaXaYWpzR5rbfgYSXuS8KA0fiiOkURsbj/wApNdlhqwqlS6FxLbOii5VLMbgLVPx3G9zC54q+QJq9dQPOrV7qiwclyUWN1N+aAZGgizVmteaGMSHta5uxAP8AwVU9o2HuQ4Gi1wI+o0XDS5oIUXaTGZ5jWzfCPgqZ7fkiyvs3z3QnOrZORVKiA7T2pmfyXgVsh7EAZddhqrHsPxUumc1x5ael7fgqbi0n6o+ZA+qj9mHFuIYepI/P8lTjcWGwtqSZ12SVYDjUbGyz5n04uBa2zdP1zfj8lrYpbLhytZHt7GBJC6t2PaTzOUtc3/cl8S+ajo6hXC/BncTWR1bggfOif9KJgB+rMm+VwZuBrV6IJIdnbzBr5Hw/Q/RRZn1GAP3rviMrd0242qOcyxxuIDwPFZJ8Lcp8qrqtfwngjgGYNn+NLUmLfuY4xsy/IEf+RWc7IYVrGuxs4tkRqFp/7k+uX4Nq10bsy7uIjI8ZppznkPNrf2W/mfMomLC1wgTklyzYYORsTGxsADWgNaOgCkDGAc1mZMe063unuxAAvfyC28bIpovvtSRU32o/c+q8q2Mvcj53BKJH5oZkOxRGNJqtT0WSEiB2V2wNcjt8V2b2cGsdOa2id/7AuP4XBE7itd/+F1nsLjY4sbOZXtY0sIBcaF95oL+CLja2yFM6/Hx/f9DpuMxzI2F8nha0W4nYBGiLTRGoqwRsei5b2m7YRvzMc+wdGtZrH6+aqYeLxkjuJnxuJAIBIF+VIXqocUTtgeTqkD1zDD4zHDunCTvWg940F3vACjexI1WxwvaeEsDpSIXGvC47k/dP7Q81pMlF87ULM9v4wMG4nfM3L68/pau/0hHlDu8aGnZ2YUfisb7QOMRSwsZDI1/jJdlNgU3Sz8VnI6iyqvkxXDeJGMgX4TuPTmrLjs5dBp97VZiU0PQqRHj7Y5jumiScObMlc7dCe4pXuQyUZFi2CkzeVJrmlea/kVZCPxMXGf4SHfDn+Kh8Llyys/zD60puPhc9hbH7xIFHQkXtrogw8CxALSWAVR1c3kfVatJcsLBP2Oi8PcqHtwAY2n7sg+TvCfxCteFyaKD2kw3egxhwbY0LtGgjWz8knB1ks6c+cRgmvqQjk78UbAYQyuEbdCZN+Qbl1J+AtavhnYpr5Gufi4AG04tOpOlkboU3DWYTvO7lExfVPaKGWtcuutnn5JyGSM3SObOMoq2SMM1s8kcTBWHwrdB9+Q83dbI+nmtG6YqL2Z4a2KNokdlJ8TjV248vgjYhot1OFC8t/ta6Uuvhioqn2czNJyfHQyRydhcQQ4WdE2NzcviNFQcbjI2aA6n10UySSTsvFFt0jW/bY/vD5hIufGaLqfqvLm+ovB0fSfkw4Uzh8rWushSXcAn/AHb/AOV39E1vB5gf8N/8jv6LDpmAxnzvFChYG511Vn2ikIe7Wreb+ZUTh+BdmaHMcPE39l3UeSseJcPdO9wbuHE8+p6ImOljl9hPP/2Mf3/QpsK8vcWtaX7nTeut8kXCOBcG0W87Bsg7a6KdD2emYbaHX5Aqbheyc95u7J06EJa1f0HuTX8D4n3bY4XtzFsZJeXEENLqqq6qB2ogdPPBHD7oZWvIZ6J+iBhuy7y9vfPdBGS1pcbdRcQ1oHM2SN1sB7Pmwfrft8kYYCS9zWjKOZsEUFfrRftRKZn+KcNfBG7JGXFgptsLs3MEaKpmnuNlgNOXxACvFzsdV0ftljGRQwB+Nkif3dd40eGQAe84XQN0ee6xHajjsAgb3EkeJeaaS50gkAokucaAPIK2nJcFSTM1iHgndAaVCPES79gGxeh+e4QWcUZ90j+/VT05eDFFhIEEoI4izofqmHFs6n5FXsfghJaaSmjyUb7Uz74TxiG1ebTqq2sgQla3g/D2zQAtZC+SicpkLZDWnulmXUjTxarFHGMG7vof6LScCwMU8bCMV3bpPAY+7DiHWW0CXDfe/NU8e7sJCTiyTwybVwLSwglpYQQWkciCpMsJfMxoykudQDjTT6nkp3GMNHEIh33fTNtkjyKc4AeEuI0JGovfZU/EXeIafPXkgSh89I6EJ3htl1iMQIgYu6hzhvikZ48oGp1LfeVDhcIZcRG2tB4iPQWB+HyVhBhT9l7w7zTtgb/lHif9a+Ssce/DYfEyguNgua0totGugOt8vqnseGOJJL7nMlkeRtsu+HcNZVvAJ6FO4h2eY5hMQ8V7Xy8lU4LizXGmEOP1+SvcJxHTK4HbzTDnNO0wKjBqqMVj2CNpzX4eR3vos06IOdZuz5laLtho8AAi7fzJ/vdZ2TGtymg7MCKOlUN753sqz5dzoLp8W1We+zt/sryK3KRZbJrrsw7+ZNleQNr8BvUj5O1ngzep+iT9FDq76KzDk3MeoS1m+Srm4aA0mzoCeXRYj2cYbvJsR5Nb9XFdE4hIe6kOmjHfgVhfZM3x4k+UY+ryj43+FL7CObnVY/yZsW8Pb0PxtHbw5vRWFryAPWyl4rwXvY3MBDSR4XanK7k6hWo9VDn4FO5jWOlMjRlzh5HjykH7prULTFo/sr2VU4p9ktnLuI9lsc5rW4nu8RGyXO1rcxc1t+6xtAdPks72liZA947h0TngHKGtYKqszbOgOo+C7kW+a4t7VX3jnAm8rI2+mmb/AHJjArkCyOkYCck7ihsB5BAUyU6lQimugQ4Jzz4Rp1/EodpHnb++apsuhz14FDO6cFLIGz3vp181cdl42SStjNAnMWu10cGlzRuBVjdUJW59kmHdLPNGyRsbjCHeKMS21rg1wAJ098IeTiLZqPYPO4YxsRIPvF5acw0GlEbjzU/iZFhWeL4LHh8QWjuy5jQwuZEIt9aIBOY7aqDxIC28vENemu6QlO8iOnix1if1LLs2yV0VODXQh3ha9tkO1JLCNWn+qlcR4XHISKIfyuiCPJ4o/NE4bi2BndsOsd3WxJJdmHraO85hY3G35hdWEjiyjRSQ8GbGTRIdzv8AIafmn1Oz3Hk/GvoaS8f41o2MCpNy7oOQ87ULD8YdVPa17fMUpKMH3wXF5F07QuIx0l3MwOrYuBB+f/KhTMgcbdG5utnKdD16q7gdG7bPH6G2/wAqdJwou90Ryengd9EKWFoIsy6KjNh/vO+i8pp4Kf3Un83/AAkWryeTNY/B1prwOiQ68whBicAFzhwhcfflw05HKJ34Usj7IWWzEu/jjb8mkn8Vo+2M+XBzeba+ZCpfZNHWFkd96d3yDGBHj/xN/UUk09Sl4X7m6EadSEXJAbQRoMlvy/BBopxB6qEC2Vwrt/Jnxs5/jy/ygD8l3EWuA9sHf/JnP/3SD4gprTdsDm9jMYt3IKIiSOsoTijNmEInvIoIdpSTppy00360eaos846pWptpzVZBSVtvY1iMvFGD78UrPoHf7FiCtP7L31xXCechHzjesy5TIuzoPGY3vxMuVpe7vXk5d8o3NeQVFxdmm+62fDmtjxmKfK4BrWzVbgCS92jRfOgVhJ4nTTCNm509B+0fla5m3mzsKfy14SIsj5IKkBNmibFaOAIB8iNj5K0Z2iHdh5Dgf2RpRPmUkPDHRvfBLcjO5kEAzBokNioy47GySK5jzWaxMluAqg2mgdK3XShO+DkShyS3Yp0jy95tztf6BWWAjvU8tlTwdU+fEOAABIF3oiQfzclZE9pdYjFNb+0LUSPikgFZvjQv5qna5GY9GlKxVQot/wBMzfvHfMLyq8y8sl0zugdp1TmhCaU9hXIOoZn2lYnLgyPvPA+ABP8ARSfZzBkwEX8Re/8Amca+gCzPtZxukUQ31cfjoPwW+4Rh+5giir3I2t+LWi/qmZcYorzyI4vm1E5eKRYNXmkoeZOL/wC90uOBAD1TgEASfFKy1dkoMF88drX1NPe/fy7/AOchfQjnUvn32hQlmLnaf3znD0dTvzTOnfLA5V0ZVyE4pzihOKMYHNBOg1J0A6nkF1X2idmjBwjB0PFhqEpA5yt8Z/npYHsZg++x+GjOxmYT6M8Z/wBK+i+0PDRicNNAf+5E9oPRxByH4Gj8EHLOpI3GNpny6CntKY5paS12hBLSPMGj9QlBRjA4q97APriWD/8A3aNNDqCPzVA4q77BtzcSwYH79p+VlVLplrs7jx3sYzEStkEjmUKIrOXG/ezOOhrT4IUXCIsOXMY3fd51e7pblo8fI4RPLNXhji3S/FRrT1XMezPaV8seIMzy90MrrJ0JYbyitK1aQkavkaUn0y34jCDQPI2OoI2I6FYHj3DXRPLt2uJN1VE8ipMXHZXTWSXAu90a0P4QOi0EsrJGHZzTYPPVFinjZh1IxTDVDrqUKeaz5KVxjCGJ1tPhdYHl5FVibhzyK5G+g7XIocorXIrSiAg+ZeQc68pZ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xQTEhUUEhQWFRUWFBUVFBcVFRQUFBUUFxUWFxQXFBQYHCggGBwlHBUUITEhJSkrLi4uFx8zODMsNygtLisBCgoKDg0OGxAQGjAkHyQsLCwwLCwsLCwsLC8sLCwsLCwsLCwsLCwsLCwsLCwsLCwsLCwsLCwsLCwsLCwsLCwsLP/AABEIAPAA0gMBIgACEQEDEQH/xAAcAAABBQEBAQAAAAAAAAAAAAADAQIEBQYHAAj/xABBEAABBAAEAwUFBAgFBAMAAAABAAIDEQQSITEFQVEGEyJhcQcygZGhFFKxwRUjQlNiktHwM3KywuEWQ4KzJGNz/8QAGgEAAgMBAQAAAAAAAAAAAAAAAwQAAQIFBv/EADERAAICAQQBAgQEBQUAAAAAAAABAhEDBBIhMVETQRQiYYEjccHRBVKh8PEVMjM0Yv/aAAwDAQACEQMRAD8A5hxLAOhldE8U5po9CNw4eRQG7k+q6P2q4OMTCJYxcsbbFbyR75fMiyR8Vzlg0+X9/gpCW5WRnW/YfgvDiJfNkY/1H8l1WSEFpBCx3shwWThzHEayPe/4B2UfRq3DAqfZDnnGYmiQ5RXUVQvnSgiNbjjHBw+y0an4V1WTfDRpdHDkUo0IZcbTIgjSiNShEjxYMnp+aI5pAlFsgtjWn7PYfw3ytVjeGPvZabhUWRobSBnyLbwGw43utk5oSlKmOckB48kJSWm2oQ8XIbilKG8qUUI4qt4jjMqkzyhUmMxAOlo+KFsFknSIvEpLGYc1QYiQv35K1nadebSdfJBw2FF0TquljqKEMlyZTvgp1IeIq9OWincTeM1Dl0VeQmocq2Kz4dIG5MIRSEwhbMWDITCEYhNcFZLAryfS8oVYzslxQsd3Ehoj/DPl0/oq/tpwDupBLGP1UpJIGzJDqR6HUj4hTuOcEMcuQkhwIMbx+0L8J+a6hwjs+17KmOZoDDRA1cNTfxC8t1K17newNuLjL2Lnszg+4weHj+7Ey/Uiz9SrNj0GQ8ggvly6uW+woafFNbvos3xaSN58A1vUgbpcfiXOJF6eijtgPQpnHDbyxbJPdwhMNgiSOV7WrzBYJgqxqOdqHgJCCLBLdutK5awFZyyfRrFFdjrBSbJv2JvJxvzTDE4c7QGgwUvTQUNxUfE4jKPNSMbZG6J2ZN7wdVQS8SJNEiuqi4niQGg36hMLTyYB54o0peFBx0mmhVbh8bpvpz9VExmP8OvPz5LcMD3GZZ1RGxWM8RaHJsDXHkoTy08kWPFBmgTzx0qSEVk5tsPjyGjTT0VMHEG7Kk4icuUVyLjhS5BZJ2+AL9UMhGITSEYEBITSEYhMIUKBUkcEUhNIVkA0kRMq8rKNxjsCyYNzbtcHNPMURY9CtPgSA31VbwjhDYGZXPMrvvP/AACswQvKwi0uT00mr4D502bDB41/FCDk5sq2nRkB+i23qTSm4aENFD6obp14Thacm+ylFLomNaGjkPTZNDWgaKHJiwvRYi+SyWEfN0S50joL12TXkBQgjyoeLiDhXNGc9CciQ4MS5KPEYIRt969RaqcW0Zjl2Wh4kAQVSjB35fVdLDPi2znZoc0kRYpiNOXNCldZU8cNcRajOwrhdjZMKUb4Yu4zrlEUhMIRiEwhEBAk0hFISUtFASE0hGITSFCASE0hFITSFZARakDL0G/JFIU/gVCZpKzOW1NlxjuaR5vZqcgGhr5ry3weOq8ub8bkOj8FjCOaguCRuLBT2zNKSeNoc3pgsyaXoz2oJYsbTW4QvTS5eLUhaq2sliWpEMwCjEJAoXZPdjLQny2otpQ5QjJAclzoLXJHIkVZhsZjow4Kta4DYqXxCQNaSeQJPoN1gZe1LpBII4ywt6XKTzBJA0HW/qtz1McMafL8GYaaWaVrheTdMxFbp8jgQuSS8cxnJzxrYIafkRsaWm7O9pBP4HW2UWSORA6H8leDPHLKmqZM+nnijfaLt0QDyNkHEw0dOamOlB3QsS++Wy6kW7OVJKiCWpuVSA1I6NFsDRGLU0tUgsTCxXZABamkI5amlquygGVFw7NQkIVlwPDhzzewFrOSW2LZvHHdJIsW4k0N15K58f8AYSpCl4H7fkPaVklKVjcC6MmxpyPJRKWk00YacWEdinJrcUQmEJhCm2PgrfLyHGJKlQzWq4BWOE4dIRYFDz5rGSEEgmOc2ww1TXRIsGCm5s09W/1Vf2j4uMJHnLDIebWEHL5vIuh5pOajF9jSbq6JJiXhGqD/AK+wnd5xnLvuVrddToovBO3IxMrmR4dxIaC0NdZ3p2cmgOSxwjEM8JvbFmqyIUkzW+8QPUgKL+icZPq5zYW6kNHjd5BwFN/FNf2JYMoLnv1shzzWY7uAFD4LUW2+q/MNKNL9iJ2hxwEL8rXSW02Y6JDf2jv0tTOKiCKBrQ3Lma0ggBo1Aq1T9ouzJidE2N2Vr7DgC7MRWo32QeO8KLnNcJ/AaJ0FtPME6mh+S5+plc2dPSQqKIOMc0VZAJ281k+KTHD42KVlagWOt+E/itLxGOOR47hzwGtbRNWdNTRFUeiquJ8L74wNu396Gk0LykizQQ8Mtsk7D6iLnBqjaUljgLjTRZPIK6l4KQab8B5K64Nw8saMwAdVadPNeknqYxjaPKw00pSpmU/Q811kPryUefDlppwororwsxxHh75JPdOUGt6+Sxj1Tk/mN5dKor5TMuahEK24thBG6gq0tTkJKStCU4uLpgCExwRy1NLUQHRHpTuG4kMu+aj5UrYidgSqklJUzUG4u0XXfxdEqqhw6X9275FeS/pQ/mGPVn/L/Q6DxkEx0B6+gWdIWn4pHcZr1WapKYH8o3qF8wMhNLUWkhCPYuSOGYUPJs1VEbdVO4nxIwZdg03Z8h0VSEvFIjJ3bRuQdzQ35npokNfuULTOhoNrnTQziPHHuYWtOh0NbgeRWcdjXB9Zsrj7h5P6tPQ+So+2UcuGMf2WZ5c1wBjr33OI1YK8TboUdeigT4wTF8WJeMNJG5oOcOzGTNVsrRtGibO210uY8E3ydaOoxq0v8i8a4JPJIHYWHM9wPeQtq2kD3m67FbD2MjTExvjyTRPbmzMDZQHaFj9L0Lb+K9wrGfYsK3GSGKbETMayBsbsznzOsAEDTQb781sOxPZ84WFzpjnxM7u9xMm5Lz+yD91vT1TmLco0zm5cWL1N8FRfNbSiY2FxILTSsChkIidFNWVfEeHCVgJFvaNDeWupWJxeJ7sFjTrbgTQcS07ABdKc1cm7SYRwmd3egsga/RI6uK3KXk6Gkm6cfBUMOVwN1r0H5LTdjeDieYykjLE4Vpu460PkFlZcHIXCzQ8tfyXQ/Z1FlhkA/eD/AEhYwpSmrC55yUG0bBrQiJjAke5dA5Z6RyjvcDzTZZOpWex2Ks6Ej0RceNzYLJkUEV3FP8R3PVQi1WE9O5fHqo2VdSDpUcqf+6wDYSaABN6Chv6KY7gM+XN3Zr4X8lteHMYY2ENAFAjTbRSy5KS1kr4Q5HRxrlnLzAbykEG6oiq9VveFcNZGwUBZAs9SiY/hscupFH7w0PzTsHGWDLZcBte9LGbUepFVwEw6f05O+SUvIHfLyUGQhNivJUuLwOVoPPn/AFCvRSZKwO0KJCbizM4KSMxlSUpuPgyuNbIDWapxStWJOFOiO7TU6AaknQAcySsVxftg92I7vDjPEGhrjW5G5vcCzY2U7tPjJMXiG4DCnKL/AFzxsAKzX5DpzJAUqXs9FhnGOMaCrJ1c40LcSufrcrSQ7/D4KcpAuxbwcYHSjMXBzWvfq5rq0onbQV8VA9qmJiuSLFYdzZQ9jsJPG0VLDbc7HPvceIfJSJpe6c1w3DgRXUFb6fGYbEwfrmskYQC5kjQ4AkbEEbpXDnVNSY9nwVTijn/sp7IxmV2PyvEQc4YRsuXvCNjK/KAORA+J10K6qcU0bkab66rnXFe3bcPN9nDMkTQ0RloAAZQqm1ty+CjfpQzEPD7DrDXA6bnwvby8vNSeorpCkuHTN1xTj7WABhaXudlF2QPvEgb0OXoocXbKJzi0AnKX5nAGgGUCR11c0fFZWBuZ9nkK+e6vcDhYmNNN1Io+QvMQOmqB6877KsvzjJHNJoN0FDc2Rev0+q512h4pOx3iha51nXNkv+bQ/Bbl+KB2PJRJqPvi1iU7fPJuOSUHcWcqxHaqTUCFrT5klM4b2sxcT87JA3q2hkPq3mtZ2y7MiRvewgZx7zQKzNHMVz/Fc87mkfE49ok805cNnWOGe0yN4AmZ3bubmnMz1rcfVXkfH45RcT2u9Dr8jquGF9c0XD41zT4SR6GimYZa7VgJW1wztU+NB2UB9Kp7McU7+Pxe+3R3mORV1S6uJxcU4iOS26YON1eidh8NneA3mVJwuAdJ7u3Uq24fwks1Ltb2G1KTyxjfPJePFKVccFsxtABepeaF4rnHSGvXhsmuckDlRBhC8lXlCBSErEmZepWQV8TTqQFRdqpY8NhpJq1Apuu7joFdvXP/AGs4subBh27vff1yt+pW4W3Qvqpbcbfv+4vs64QWYf7S4nvcQ+xf7sE18zZ+SsuPN/WddBr6aLRYPANjjijboI2NYPRrQPyUfiGHabJ1/qsZoetHbYbTP4enXBjRhmk2fgpjIwrE8PZ0PzKX7I3z+aS/0/L5X9/Yef8AEMX1/v7nP/aNgbjZKN2HKf8AKdvr+KyXD8a+MjIdCRY5FdZ7R8E7/DyRxmnkeGzpYN0fXa/NYLH9kp8M1r3APaCLLLdl15irrz2RPh8mONSVimTNjySuJscFGQ0XvX1U2LGVod1HkGnxTMRDnFg05c8GTjjR6IOP4w2Jhc7XoOp5BZ2V8oNag8lR8YfIBTr3u9aRIwtksNjuLSSOJLyAT7oJDR8FTzEIEk5Qc6ZUaIOkQY3aoOInr8D+SWErZKNj2KxZbOwcn20/Kx9QFssZxZjHNF3bhtqTqLA81zbhLyCC3dpBCdhZpX95I62NjcTbjQLgT4G/edodAsZM+aEHHG6JDFCXMuzvHCZ2Pb4K00cBydVkFQ+JdoWw4iGI1lkLw516scGFzQR0NFY7sD2gaxkmey5zwNBreQDU31/FZLtF2oMmJLnDKWPsHasoIy1z00tX68pRXn3C7aO9MkBAIO6bI5ci9n3bIMe+PEPIa7KWl21nSvLUnXyXWKsWOaNjnuXPZTQOSRZntl2wZgYrPilcKij5k9XeX4rTOYOZ23XGu3OBjGPe+OR0sjq0dRbEeYaegHyREUU8naDijiXd84ZiXVmaKvWqrReUgcL6vdfOqr8F5H9DJ4BevA7wJl44lI4g8kKVorakOkbbYZ01LnHH399xjDs3DSzT/LmefwW2tYPAOz8aJ+73h+UZb+aNCFCGpybnCP8A6R0OTEnVAfISvG0mVXFJBpSbGUkyorISdhalNwBy66FackilBvor6SPjDgQdiCD6EUpM0GUoYCu00U00ZqYU4tQYn0aPPZHxh/WH1Kizx3ovNDQ+bFsAIl8NCw7yWc7Q8SYWhjKcHCy7oOQ8im9oOJvH6p7QRl3118wsy9xR8cPchHlAB5/JDDCNvl1RXFeYmCEPFxWNP79Va9m+BPxAz2Gs6nUkjegoWJ2Wz7F4cxMyEg5miT0D9cvqsTk1HgY08FOVSAs7NFhBbLRHVoIPkQo7+JxMi8MYBje41V6OaGB5/wDKyB/AFrMRHqub46Z2Z0Y0b3shdpV+I1fWq+pQYvf2M6jFGFbUWGGMsf60OoPeHNGga8ZyHG+VAKB2jgsl2QMLgXbg3qCa9AQFXfpGS2Ruce7FkDTwm/H89fmm46fPITrrtWuhN6I9U0KBOH4YvDjTvDlJ3+VLp3ZTt22HDuZNmc9h8Db5fdsjw10K5vNMQzTNrtdA2PRC4S+SebuxTWnxyOI9xjfecTvzFeaHFzlK4GWzpnFu2TZWtxMYkZlzMjbm/wAR50PhG4F/E+iZguy72w95ILxEhzvJPuA65D89fNM7H8K+0y/aHNqGI5MO3kSN3Vzq/n6LdS4fNuE9jez8zDjapmF/Rf8AG3+YJVsf0Y37oXkx8SwHw6ONYPttjGG2zkvcwA5jel6VyBCmf9fYwg/ridKLgAeWpqvqsNHNmdewa38tkrcQACBY/v8AFI7H7MYOtcH9oRbCwzNzkEtLv2nBut11IReyMmficr+rJHellv8AVcmhxWUCib52flXRda9ncebHTeULv9bAm8EpU9zENTH8XGl9f0Oh0jjDaXaYWpzR5rbfgYSXuS8KA0fiiOkURsbj/wApNdlhqwqlS6FxLbOii5VLMbgLVPx3G9zC54q+QJq9dQPOrV7qiwclyUWN1N+aAZGgizVmteaGMSHta5uxAP8AwVU9o2HuQ4Gi1wI+o0XDS5oIUXaTGZ5jWzfCPgqZ7fkiyvs3z3QnOrZORVKiA7T2pmfyXgVsh7EAZddhqrHsPxUumc1x5ael7fgqbi0n6o+ZA+qj9mHFuIYepI/P8lTjcWGwtqSZ12SVYDjUbGyz5n04uBa2zdP1zfj8lrYpbLhytZHt7GBJC6t2PaTzOUtc3/cl8S+ajo6hXC/BncTWR1bggfOif9KJgB+rMm+VwZuBrV6IJIdnbzBr5Hw/Q/RRZn1GAP3rviMrd0242qOcyxxuIDwPFZJ8Lcp8qrqtfwngjgGYNn+NLUmLfuY4xsy/IEf+RWc7IYVrGuxs4tkRqFp/7k+uX4Nq10bsy7uIjI8ZppznkPNrf2W/mfMomLC1wgTklyzYYORsTGxsADWgNaOgCkDGAc1mZMe063unuxAAvfyC28bIpovvtSRU32o/c+q8q2Mvcj53BKJH5oZkOxRGNJqtT0WSEiB2V2wNcjt8V2b2cGsdOa2id/7AuP4XBE7itd/+F1nsLjY4sbOZXtY0sIBcaF95oL+CLja2yFM6/Hx/f9DpuMxzI2F8nha0W4nYBGiLTRGoqwRsei5b2m7YRvzMc+wdGtZrH6+aqYeLxkjuJnxuJAIBIF+VIXqocUTtgeTqkD1zDD4zHDunCTvWg940F3vACjexI1WxwvaeEsDpSIXGvC47k/dP7Q81pMlF87ULM9v4wMG4nfM3L68/pau/0hHlDu8aGnZ2YUfisb7QOMRSwsZDI1/jJdlNgU3Sz8VnI6iyqvkxXDeJGMgX4TuPTmrLjs5dBp97VZiU0PQqRHj7Y5jumiScObMlc7dCe4pXuQyUZFi2CkzeVJrmlea/kVZCPxMXGf4SHfDn+Kh8Llyys/zD60puPhc9hbH7xIFHQkXtrogw8CxALSWAVR1c3kfVatJcsLBP2Oi8PcqHtwAY2n7sg+TvCfxCteFyaKD2kw3egxhwbY0LtGgjWz8knB1ks6c+cRgmvqQjk78UbAYQyuEbdCZN+Qbl1J+AtavhnYpr5Gufi4AG04tOpOlkboU3DWYTvO7lExfVPaKGWtcuutnn5JyGSM3SObOMoq2SMM1s8kcTBWHwrdB9+Q83dbI+nmtG6YqL2Z4a2KNokdlJ8TjV248vgjYhot1OFC8t/ta6Uuvhioqn2czNJyfHQyRydhcQQ4WdE2NzcviNFQcbjI2aA6n10UySSTsvFFt0jW/bY/vD5hIufGaLqfqvLm+ovB0fSfkw4Uzh8rWushSXcAn/AHb/AOV39E1vB5gf8N/8jv6LDpmAxnzvFChYG511Vn2ikIe7Wreb+ZUTh+BdmaHMcPE39l3UeSseJcPdO9wbuHE8+p6ImOljl9hPP/2Mf3/QpsK8vcWtaX7nTeut8kXCOBcG0W87Bsg7a6KdD2emYbaHX5Aqbheyc95u7J06EJa1f0HuTX8D4n3bY4XtzFsZJeXEENLqqq6qB2ogdPPBHD7oZWvIZ6J+iBhuy7y9vfPdBGS1pcbdRcQ1oHM2SN1sB7Pmwfrft8kYYCS9zWjKOZsEUFfrRftRKZn+KcNfBG7JGXFgptsLs3MEaKpmnuNlgNOXxACvFzsdV0ftljGRQwB+Nkif3dd40eGQAe84XQN0ee6xHajjsAgb3EkeJeaaS50gkAokucaAPIK2nJcFSTM1iHgndAaVCPES79gGxeh+e4QWcUZ90j+/VT05eDFFhIEEoI4izofqmHFs6n5FXsfghJaaSmjyUb7Uz74TxiG1ebTqq2sgQla3g/D2zQAtZC+SicpkLZDWnulmXUjTxarFHGMG7vof6LScCwMU8bCMV3bpPAY+7DiHWW0CXDfe/NU8e7sJCTiyTwybVwLSwglpYQQWkciCpMsJfMxoykudQDjTT6nkp3GMNHEIh33fTNtkjyKc4AeEuI0JGovfZU/EXeIafPXkgSh89I6EJ3htl1iMQIgYu6hzhvikZ48oGp1LfeVDhcIZcRG2tB4iPQWB+HyVhBhT9l7w7zTtgb/lHif9a+Ssce/DYfEyguNgua0totGugOt8vqnseGOJJL7nMlkeRtsu+HcNZVvAJ6FO4h2eY5hMQ8V7Xy8lU4LizXGmEOP1+SvcJxHTK4HbzTDnNO0wKjBqqMVj2CNpzX4eR3vos06IOdZuz5laLtho8AAi7fzJ/vdZ2TGtymg7MCKOlUN753sqz5dzoLp8W1We+zt/sryK3KRZbJrrsw7+ZNleQNr8BvUj5O1ngzep+iT9FDq76KzDk3MeoS1m+Srm4aA0mzoCeXRYj2cYbvJsR5Nb9XFdE4hIe6kOmjHfgVhfZM3x4k+UY+ryj43+FL7CObnVY/yZsW8Pb0PxtHbw5vRWFryAPWyl4rwXvY3MBDSR4XanK7k6hWo9VDn4FO5jWOlMjRlzh5HjykH7prULTFo/sr2VU4p9ktnLuI9lsc5rW4nu8RGyXO1rcxc1t+6xtAdPks72liZA947h0TngHKGtYKqszbOgOo+C7kW+a4t7VX3jnAm8rI2+mmb/AHJjArkCyOkYCck7ihsB5BAUyU6lQimugQ4Jzz4Rp1/EodpHnb++apsuhz14FDO6cFLIGz3vp181cdl42SStjNAnMWu10cGlzRuBVjdUJW59kmHdLPNGyRsbjCHeKMS21rg1wAJ098IeTiLZqPYPO4YxsRIPvF5acw0GlEbjzU/iZFhWeL4LHh8QWjuy5jQwuZEIt9aIBOY7aqDxIC28vENemu6QlO8iOnix1if1LLs2yV0VODXQh3ha9tkO1JLCNWn+qlcR4XHISKIfyuiCPJ4o/NE4bi2BndsOsd3WxJJdmHraO85hY3G35hdWEjiyjRSQ8GbGTRIdzv8AIafmn1Oz3Hk/GvoaS8f41o2MCpNy7oOQ87ULD8YdVPa17fMUpKMH3wXF5F07QuIx0l3MwOrYuBB+f/KhTMgcbdG5utnKdD16q7gdG7bPH6G2/wAqdJwou90Ryengd9EKWFoIsy6KjNh/vO+i8pp4Kf3Un83/AAkWryeTNY/B1prwOiQ68whBicAFzhwhcfflw05HKJ34Usj7IWWzEu/jjb8mkn8Vo+2M+XBzeba+ZCpfZNHWFkd96d3yDGBHj/xN/UUk09Sl4X7m6EadSEXJAbQRoMlvy/BBopxB6qEC2Vwrt/Jnxs5/jy/ygD8l3EWuA9sHf/JnP/3SD4gprTdsDm9jMYt3IKIiSOsoTijNmEInvIoIdpSTppy00360eaos846pWptpzVZBSVtvY1iMvFGD78UrPoHf7FiCtP7L31xXCechHzjesy5TIuzoPGY3vxMuVpe7vXk5d8o3NeQVFxdmm+62fDmtjxmKfK4BrWzVbgCS92jRfOgVhJ4nTTCNm509B+0fla5m3mzsKfy14SIsj5IKkBNmibFaOAIB8iNj5K0Z2iHdh5Dgf2RpRPmUkPDHRvfBLcjO5kEAzBokNioy47GySK5jzWaxMluAqg2mgdK3XShO+DkShyS3Yp0jy95tztf6BWWAjvU8tlTwdU+fEOAABIF3oiQfzclZE9pdYjFNb+0LUSPikgFZvjQv5qna5GY9GlKxVQot/wBMzfvHfMLyq8y8sl0zugdp1TmhCaU9hXIOoZn2lYnLgyPvPA+ABP8ARSfZzBkwEX8Re/8Amca+gCzPtZxukUQ31cfjoPwW+4Rh+5giir3I2t+LWi/qmZcYorzyI4vm1E5eKRYNXmkoeZOL/wC90uOBAD1TgEASfFKy1dkoMF88drX1NPe/fy7/AOchfQjnUvn32hQlmLnaf3znD0dTvzTOnfLA5V0ZVyE4pzihOKMYHNBOg1J0A6nkF1X2idmjBwjB0PFhqEpA5yt8Z/npYHsZg++x+GjOxmYT6M8Z/wBK+i+0PDRicNNAf+5E9oPRxByH4Gj8EHLOpI3GNpny6CntKY5paS12hBLSPMGj9QlBRjA4q97APriWD/8A3aNNDqCPzVA4q77BtzcSwYH79p+VlVLplrs7jx3sYzEStkEjmUKIrOXG/ezOOhrT4IUXCIsOXMY3fd51e7pblo8fI4RPLNXhji3S/FRrT1XMezPaV8seIMzy90MrrJ0JYbyitK1aQkavkaUn0y34jCDQPI2OoI2I6FYHj3DXRPLt2uJN1VE8ipMXHZXTWSXAu90a0P4QOi0EsrJGHZzTYPPVFinjZh1IxTDVDrqUKeaz5KVxjCGJ1tPhdYHl5FVibhzyK5G+g7XIocorXIrSiAg+ZeQc68pZ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://www.epochtimes.ru/images/stories/06/health/156_12_02_11_benzin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357562"/>
            <a:ext cx="2813894" cy="3214710"/>
          </a:xfrm>
          <a:prstGeom prst="rect">
            <a:avLst/>
          </a:prstGeom>
          <a:noFill/>
        </p:spPr>
      </p:pic>
      <p:pic>
        <p:nvPicPr>
          <p:cNvPr id="1032" name="Picture 8" descr="http://www.topauthor.ru/uploads/2012-01/266_229/0f4be863615c11a19f0e13c0b155e7f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642918"/>
            <a:ext cx="2533650" cy="2181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rgbClr val="7030A0"/>
                </a:solidFill>
              </a:rPr>
              <a:t>Симптоми отруєння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57298"/>
            <a:ext cx="7429552" cy="5143536"/>
          </a:xfrm>
        </p:spPr>
        <p:txBody>
          <a:bodyPr>
            <a:normAutofit/>
          </a:bodyPr>
          <a:lstStyle/>
          <a:p>
            <a:r>
              <a:rPr lang="ru-RU" dirty="0" smtClean="0"/>
              <a:t>При </a:t>
            </a:r>
            <a:r>
              <a:rPr lang="ru-RU" dirty="0" err="1" smtClean="0"/>
              <a:t>вдиханні</a:t>
            </a:r>
            <a:r>
              <a:rPr lang="ru-RU" dirty="0" smtClean="0"/>
              <a:t> </a:t>
            </a:r>
            <a:r>
              <a:rPr lang="ru-RU" dirty="0" err="1" smtClean="0"/>
              <a:t>парів</a:t>
            </a:r>
            <a:r>
              <a:rPr lang="ru-RU" dirty="0" smtClean="0"/>
              <a:t> бензину </a:t>
            </a:r>
            <a:r>
              <a:rPr lang="ru-RU" dirty="0" err="1" smtClean="0"/>
              <a:t>виникають</a:t>
            </a:r>
            <a:r>
              <a:rPr lang="ru-RU" dirty="0" smtClean="0"/>
              <a:t>: </a:t>
            </a:r>
            <a:r>
              <a:rPr lang="ru-RU" dirty="0" err="1" smtClean="0"/>
              <a:t>запаморочення</a:t>
            </a:r>
            <a:r>
              <a:rPr lang="ru-RU" dirty="0" smtClean="0"/>
              <a:t>, </a:t>
            </a:r>
          </a:p>
          <a:p>
            <a:r>
              <a:rPr lang="ru-RU" i="1" dirty="0" err="1" smtClean="0">
                <a:solidFill>
                  <a:srgbClr val="FF0000"/>
                </a:solidFill>
              </a:rPr>
              <a:t>головний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біль</a:t>
            </a:r>
            <a:r>
              <a:rPr lang="ru-RU" i="1" dirty="0" smtClean="0">
                <a:solidFill>
                  <a:srgbClr val="FF0000"/>
                </a:solidFill>
              </a:rPr>
              <a:t>,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відчуття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сп'яніння</a:t>
            </a:r>
            <a:r>
              <a:rPr lang="ru-RU" i="1" dirty="0" smtClean="0">
                <a:solidFill>
                  <a:srgbClr val="FF0000"/>
                </a:solidFill>
              </a:rPr>
              <a:t>,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збудження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нудота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блювання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 У </a:t>
            </a:r>
            <a:r>
              <a:rPr lang="ru-RU" dirty="0" err="1" smtClean="0"/>
              <a:t>важких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– </a:t>
            </a:r>
            <a:r>
              <a:rPr lang="ru-RU" i="1" dirty="0" err="1" smtClean="0">
                <a:solidFill>
                  <a:srgbClr val="00B050"/>
                </a:solidFill>
              </a:rPr>
              <a:t>порушення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дихання</a:t>
            </a:r>
            <a:r>
              <a:rPr lang="ru-RU" i="1" dirty="0" smtClean="0">
                <a:solidFill>
                  <a:srgbClr val="00B050"/>
                </a:solidFill>
              </a:rPr>
              <a:t>, </a:t>
            </a:r>
            <a:r>
              <a:rPr lang="ru-RU" i="1" dirty="0" err="1" smtClean="0">
                <a:solidFill>
                  <a:srgbClr val="00B050"/>
                </a:solidFill>
              </a:rPr>
              <a:t>втрата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свідомості</a:t>
            </a:r>
            <a:r>
              <a:rPr lang="ru-RU" i="1" dirty="0" smtClean="0">
                <a:solidFill>
                  <a:srgbClr val="00B050"/>
                </a:solidFill>
              </a:rPr>
              <a:t>, </a:t>
            </a:r>
            <a:r>
              <a:rPr lang="ru-RU" i="1" dirty="0" err="1" smtClean="0">
                <a:solidFill>
                  <a:srgbClr val="00B050"/>
                </a:solidFill>
              </a:rPr>
              <a:t>судоми</a:t>
            </a:r>
            <a:r>
              <a:rPr lang="ru-RU" i="1" dirty="0" smtClean="0">
                <a:solidFill>
                  <a:srgbClr val="00B050"/>
                </a:solidFill>
              </a:rPr>
              <a:t>, </a:t>
            </a:r>
            <a:r>
              <a:rPr lang="ru-RU" i="1" dirty="0" err="1" smtClean="0">
                <a:solidFill>
                  <a:srgbClr val="00B050"/>
                </a:solidFill>
              </a:rPr>
              <a:t>виразний</a:t>
            </a:r>
            <a:r>
              <a:rPr lang="ru-RU" i="1" dirty="0" smtClean="0">
                <a:solidFill>
                  <a:srgbClr val="00B050"/>
                </a:solidFill>
              </a:rPr>
              <a:t> запах бензину </a:t>
            </a:r>
            <a:r>
              <a:rPr lang="ru-RU" i="1" dirty="0" err="1" smtClean="0">
                <a:solidFill>
                  <a:srgbClr val="00B050"/>
                </a:solidFill>
              </a:rPr>
              <a:t>з</a:t>
            </a:r>
            <a:r>
              <a:rPr lang="ru-RU" i="1" dirty="0" smtClean="0">
                <a:solidFill>
                  <a:srgbClr val="00B050"/>
                </a:solidFill>
              </a:rPr>
              <a:t> рота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поставити</a:t>
            </a:r>
            <a:r>
              <a:rPr lang="ru-RU" dirty="0" smtClean="0"/>
              <a:t> </a:t>
            </a:r>
            <a:r>
              <a:rPr lang="ru-RU" dirty="0" err="1" smtClean="0"/>
              <a:t>діагноз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5362" name="Picture 2" descr="http://belriem.org/wp-content/uploads/2012/01/1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1785926"/>
            <a:ext cx="2780560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4389120"/>
          </a:xfrm>
        </p:spPr>
        <p:txBody>
          <a:bodyPr/>
          <a:lstStyle/>
          <a:p>
            <a:pPr algn="ctr"/>
            <a:r>
              <a:rPr lang="ru-RU" i="1" dirty="0" smtClean="0">
                <a:solidFill>
                  <a:srgbClr val="002060"/>
                </a:solidFill>
              </a:rPr>
              <a:t>При </a:t>
            </a:r>
            <a:r>
              <a:rPr lang="ru-RU" i="1" dirty="0" err="1" smtClean="0">
                <a:solidFill>
                  <a:srgbClr val="002060"/>
                </a:solidFill>
              </a:rPr>
              <a:t>заковтуванні</a:t>
            </a:r>
            <a:r>
              <a:rPr lang="ru-RU" i="1" dirty="0" smtClean="0">
                <a:solidFill>
                  <a:srgbClr val="002060"/>
                </a:solidFill>
              </a:rPr>
              <a:t> бензину </a:t>
            </a:r>
            <a:r>
              <a:rPr lang="ru-RU" i="1" dirty="0" err="1" smtClean="0">
                <a:solidFill>
                  <a:srgbClr val="002060"/>
                </a:solidFill>
              </a:rPr>
              <a:t>з'являються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болі</a:t>
            </a:r>
            <a:r>
              <a:rPr lang="ru-RU" i="1" dirty="0" smtClean="0">
                <a:solidFill>
                  <a:srgbClr val="002060"/>
                </a:solidFill>
              </a:rPr>
              <a:t> в </a:t>
            </a:r>
            <a:r>
              <a:rPr lang="ru-RU" i="1" dirty="0" err="1" smtClean="0">
                <a:solidFill>
                  <a:srgbClr val="002060"/>
                </a:solidFill>
              </a:rPr>
              <a:t>животі</a:t>
            </a:r>
            <a:r>
              <a:rPr lang="ru-RU" i="1" dirty="0" smtClean="0">
                <a:solidFill>
                  <a:srgbClr val="002060"/>
                </a:solidFill>
              </a:rPr>
              <a:t>, </a:t>
            </a:r>
            <a:r>
              <a:rPr lang="ru-RU" i="1" dirty="0" err="1" smtClean="0">
                <a:solidFill>
                  <a:srgbClr val="002060"/>
                </a:solidFill>
              </a:rPr>
              <a:t>блювота</a:t>
            </a:r>
            <a:r>
              <a:rPr lang="ru-RU" i="1" dirty="0" smtClean="0">
                <a:solidFill>
                  <a:srgbClr val="002060"/>
                </a:solidFill>
              </a:rPr>
              <a:t>, </a:t>
            </a:r>
            <a:r>
              <a:rPr lang="ru-RU" i="1" dirty="0" err="1" smtClean="0">
                <a:solidFill>
                  <a:srgbClr val="002060"/>
                </a:solidFill>
              </a:rPr>
              <a:t>порушення</a:t>
            </a:r>
            <a:r>
              <a:rPr lang="ru-RU" i="1" dirty="0" smtClean="0">
                <a:solidFill>
                  <a:srgbClr val="002060"/>
                </a:solidFill>
              </a:rPr>
              <a:t> сну, </a:t>
            </a:r>
            <a:r>
              <a:rPr lang="ru-RU" i="1" dirty="0" err="1" smtClean="0">
                <a:solidFill>
                  <a:srgbClr val="002060"/>
                </a:solidFill>
              </a:rPr>
              <a:t>галюцинації</a:t>
            </a:r>
            <a:r>
              <a:rPr lang="ru-RU" i="1" dirty="0" smtClean="0">
                <a:solidFill>
                  <a:srgbClr val="002060"/>
                </a:solidFill>
              </a:rPr>
              <a:t>, </a:t>
            </a:r>
            <a:r>
              <a:rPr lang="ru-RU" i="1" dirty="0" err="1" smtClean="0">
                <a:solidFill>
                  <a:srgbClr val="002060"/>
                </a:solidFill>
              </a:rPr>
              <a:t>пітливість</a:t>
            </a:r>
            <a:r>
              <a:rPr lang="ru-RU" i="1" dirty="0" smtClean="0">
                <a:solidFill>
                  <a:srgbClr val="002060"/>
                </a:solidFill>
              </a:rPr>
              <a:t>, </a:t>
            </a:r>
            <a:r>
              <a:rPr lang="ru-RU" i="1" dirty="0" err="1" smtClean="0">
                <a:solidFill>
                  <a:srgbClr val="002060"/>
                </a:solidFill>
              </a:rPr>
              <a:t>слинотеча</a:t>
            </a:r>
            <a:r>
              <a:rPr lang="ru-RU" i="1" dirty="0" smtClean="0">
                <a:solidFill>
                  <a:srgbClr val="002060"/>
                </a:solidFill>
              </a:rPr>
              <a:t>. У </a:t>
            </a:r>
            <a:r>
              <a:rPr lang="ru-RU" i="1" dirty="0" err="1" smtClean="0">
                <a:solidFill>
                  <a:srgbClr val="002060"/>
                </a:solidFill>
              </a:rPr>
              <a:t>важких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випадках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виникають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симптоми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гострого</a:t>
            </a:r>
            <a:r>
              <a:rPr lang="ru-RU" i="1" dirty="0" smtClean="0">
                <a:solidFill>
                  <a:srgbClr val="002060"/>
                </a:solidFill>
              </a:rPr>
              <a:t> психозу, </a:t>
            </a:r>
            <a:r>
              <a:rPr lang="ru-RU" i="1" dirty="0" err="1" smtClean="0">
                <a:solidFill>
                  <a:srgbClr val="002060"/>
                </a:solidFill>
              </a:rPr>
              <a:t>подібні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з</a:t>
            </a:r>
            <a:r>
              <a:rPr lang="ru-RU" i="1" dirty="0" smtClean="0">
                <a:solidFill>
                  <a:srgbClr val="002060"/>
                </a:solidFill>
              </a:rPr>
              <a:t> станом </a:t>
            </a:r>
            <a:r>
              <a:rPr lang="ru-RU" i="1" dirty="0" err="1" smtClean="0">
                <a:solidFill>
                  <a:srgbClr val="002060"/>
                </a:solidFill>
              </a:rPr>
              <a:t>вираженого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сп'яніння</a:t>
            </a:r>
            <a:r>
              <a:rPr lang="ru-RU" i="1" dirty="0" smtClean="0">
                <a:solidFill>
                  <a:srgbClr val="002060"/>
                </a:solidFill>
              </a:rPr>
              <a:t>. Бензин </a:t>
            </a:r>
            <a:r>
              <a:rPr lang="ru-RU" i="1" dirty="0" err="1" smtClean="0">
                <a:solidFill>
                  <a:srgbClr val="002060"/>
                </a:solidFill>
              </a:rPr>
              <a:t>і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його</a:t>
            </a:r>
            <a:r>
              <a:rPr lang="ru-RU" i="1" dirty="0" smtClean="0">
                <a:solidFill>
                  <a:srgbClr val="002060"/>
                </a:solidFill>
              </a:rPr>
              <a:t> пари </a:t>
            </a:r>
            <a:r>
              <a:rPr lang="ru-RU" i="1" dirty="0" err="1" smtClean="0">
                <a:solidFill>
                  <a:srgbClr val="002060"/>
                </a:solidFill>
              </a:rPr>
              <a:t>надають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токсичну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дію</a:t>
            </a:r>
            <a:r>
              <a:rPr lang="ru-RU" i="1" dirty="0" smtClean="0">
                <a:solidFill>
                  <a:srgbClr val="002060"/>
                </a:solidFill>
              </a:rPr>
              <a:t> на </a:t>
            </a:r>
            <a:r>
              <a:rPr lang="ru-RU" i="1" dirty="0" err="1" smtClean="0">
                <a:solidFill>
                  <a:srgbClr val="002060"/>
                </a:solidFill>
              </a:rPr>
              <a:t>нирки</a:t>
            </a:r>
            <a:r>
              <a:rPr lang="ru-RU" i="1" dirty="0" smtClean="0">
                <a:solidFill>
                  <a:srgbClr val="002060"/>
                </a:solidFill>
              </a:rPr>
              <a:t>, </a:t>
            </a:r>
            <a:r>
              <a:rPr lang="ru-RU" i="1" dirty="0" err="1" smtClean="0">
                <a:solidFill>
                  <a:srgbClr val="002060"/>
                </a:solidFill>
              </a:rPr>
              <a:t>приводячи</a:t>
            </a:r>
            <a:r>
              <a:rPr lang="ru-RU" i="1" dirty="0" smtClean="0">
                <a:solidFill>
                  <a:srgbClr val="002060"/>
                </a:solidFill>
              </a:rPr>
              <a:t> до </a:t>
            </a:r>
            <a:r>
              <a:rPr lang="ru-RU" i="1" dirty="0" err="1" smtClean="0">
                <a:solidFill>
                  <a:srgbClr val="002060"/>
                </a:solidFill>
              </a:rPr>
              <a:t>розвитку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ниркової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недостатності</a:t>
            </a:r>
            <a:r>
              <a:rPr lang="ru-RU" i="1" dirty="0" smtClean="0">
                <a:solidFill>
                  <a:srgbClr val="002060"/>
                </a:solidFill>
              </a:rPr>
              <a:t>. </a:t>
            </a:r>
            <a:r>
              <a:rPr lang="ru-RU" i="1" dirty="0" err="1" smtClean="0">
                <a:solidFill>
                  <a:srgbClr val="002060"/>
                </a:solidFill>
              </a:rPr>
              <a:t>Крім</a:t>
            </a:r>
            <a:r>
              <a:rPr lang="ru-RU" i="1" dirty="0" smtClean="0">
                <a:solidFill>
                  <a:srgbClr val="002060"/>
                </a:solidFill>
              </a:rPr>
              <a:t> того, бензин </a:t>
            </a:r>
            <a:r>
              <a:rPr lang="ru-RU" i="1" dirty="0" err="1" smtClean="0">
                <a:solidFill>
                  <a:srgbClr val="002060"/>
                </a:solidFill>
              </a:rPr>
              <a:t>порушує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процес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утворення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червоних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кров'яних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тілець</a:t>
            </a:r>
            <a:r>
              <a:rPr lang="ru-RU" i="1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16386" name="Picture 2" descr="http://bodyguardsonline.com/uploads/posts/2011-02/1296981678_food_poisoning_symptoms-300x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0500"/>
            <a:ext cx="2857500" cy="2857500"/>
          </a:xfrm>
          <a:prstGeom prst="rect">
            <a:avLst/>
          </a:prstGeom>
          <a:noFill/>
        </p:spPr>
      </p:pic>
      <p:pic>
        <p:nvPicPr>
          <p:cNvPr id="16388" name="Picture 4" descr="http://www.zhytomyr.mns.gov.ua/files/2014/5/20/otryeny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0" y="4000500"/>
            <a:ext cx="428625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Перша </a:t>
            </a:r>
            <a:r>
              <a:rPr lang="ru-RU" b="1" dirty="0" err="1" smtClean="0">
                <a:solidFill>
                  <a:schemeClr val="accent2"/>
                </a:solidFill>
              </a:rPr>
              <a:t>допомога</a:t>
            </a:r>
            <a:r>
              <a:rPr lang="ru-RU" b="1" dirty="0" smtClean="0">
                <a:solidFill>
                  <a:schemeClr val="accent2"/>
                </a:solidFill>
              </a:rPr>
              <a:t> при </a:t>
            </a:r>
            <a:r>
              <a:rPr lang="ru-RU" b="1" dirty="0" err="1" smtClean="0">
                <a:solidFill>
                  <a:schemeClr val="accent2"/>
                </a:solidFill>
              </a:rPr>
              <a:t>отруєнні</a:t>
            </a:r>
            <a:r>
              <a:rPr lang="ru-RU" b="1" dirty="0" smtClean="0">
                <a:solidFill>
                  <a:schemeClr val="accent2"/>
                </a:solidFill>
              </a:rPr>
              <a:t> бензином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1) </a:t>
            </a:r>
            <a:r>
              <a:rPr lang="ru-RU" dirty="0" err="1" smtClean="0">
                <a:solidFill>
                  <a:srgbClr val="002060"/>
                </a:solidFill>
              </a:rPr>
              <a:t>Потерпілого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необхідно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швидко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видалити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приміщення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насиченого</a:t>
            </a:r>
            <a:r>
              <a:rPr lang="ru-RU" dirty="0" smtClean="0">
                <a:solidFill>
                  <a:srgbClr val="002060"/>
                </a:solidFill>
              </a:rPr>
              <a:t> парами бензину.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2) При </a:t>
            </a:r>
            <a:r>
              <a:rPr lang="ru-RU" dirty="0" err="1" smtClean="0">
                <a:solidFill>
                  <a:srgbClr val="002060"/>
                </a:solidFill>
              </a:rPr>
              <a:t>попаданні</a:t>
            </a:r>
            <a:r>
              <a:rPr lang="ru-RU" dirty="0" smtClean="0">
                <a:solidFill>
                  <a:srgbClr val="002060"/>
                </a:solidFill>
              </a:rPr>
              <a:t> бензину </a:t>
            </a:r>
            <a:r>
              <a:rPr lang="ru-RU" dirty="0" err="1" smtClean="0">
                <a:solidFill>
                  <a:srgbClr val="002060"/>
                </a:solidFill>
              </a:rPr>
              <a:t>усередину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роблять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промивання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шлунка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краще</a:t>
            </a:r>
            <a:r>
              <a:rPr lang="ru-RU" dirty="0" smtClean="0">
                <a:solidFill>
                  <a:srgbClr val="002060"/>
                </a:solidFill>
              </a:rPr>
              <a:t> 2</a:t>
            </a:r>
            <a:r>
              <a:rPr lang="ru-RU" dirty="0" smtClean="0">
                <a:solidFill>
                  <a:srgbClr val="002060"/>
                </a:solidFill>
              </a:rPr>
              <a:t>%-им </a:t>
            </a:r>
            <a:r>
              <a:rPr lang="ru-RU" dirty="0" err="1" smtClean="0">
                <a:solidFill>
                  <a:srgbClr val="002060"/>
                </a:solidFill>
              </a:rPr>
              <a:t>розчином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питної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соди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3)При </a:t>
            </a:r>
            <a:r>
              <a:rPr lang="ru-RU" dirty="0" err="1" smtClean="0">
                <a:solidFill>
                  <a:srgbClr val="002060"/>
                </a:solidFill>
              </a:rPr>
              <a:t>вдиханні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парів</a:t>
            </a:r>
            <a:r>
              <a:rPr lang="ru-RU" dirty="0" smtClean="0">
                <a:solidFill>
                  <a:srgbClr val="002060"/>
                </a:solidFill>
              </a:rPr>
              <a:t> – </a:t>
            </a:r>
            <a:r>
              <a:rPr lang="ru-RU" dirty="0" err="1" smtClean="0">
                <a:solidFill>
                  <a:srgbClr val="002060"/>
                </a:solidFill>
              </a:rPr>
              <a:t>забезпечити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приплив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свіжого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повітря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бажано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дати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потерпілому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кисневу</a:t>
            </a:r>
            <a:r>
              <a:rPr lang="ru-RU" dirty="0" smtClean="0">
                <a:solidFill>
                  <a:srgbClr val="002060"/>
                </a:solidFill>
              </a:rPr>
              <a:t> подушку.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4)</a:t>
            </a:r>
            <a:r>
              <a:rPr lang="ru-RU" dirty="0" err="1" smtClean="0">
                <a:solidFill>
                  <a:srgbClr val="002060"/>
                </a:solidFill>
              </a:rPr>
              <a:t>Дати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випити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проносне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чорну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каву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або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гаряче</a:t>
            </a:r>
            <a:r>
              <a:rPr lang="ru-RU" dirty="0" smtClean="0">
                <a:solidFill>
                  <a:srgbClr val="002060"/>
                </a:solidFill>
              </a:rPr>
              <a:t> молоко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357354" y="50004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Отруєння чадним </a:t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>газом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57364"/>
            <a:ext cx="8229600" cy="4752988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solidFill>
                  <a:srgbClr val="002060"/>
                </a:solidFill>
              </a:rPr>
              <a:t>Чадний</a:t>
            </a:r>
            <a:r>
              <a:rPr lang="ru-RU" i="1" dirty="0" smtClean="0">
                <a:solidFill>
                  <a:srgbClr val="002060"/>
                </a:solidFill>
              </a:rPr>
              <a:t> газ (окис </a:t>
            </a:r>
            <a:r>
              <a:rPr lang="ru-RU" i="1" dirty="0" err="1" smtClean="0">
                <a:solidFill>
                  <a:srgbClr val="002060"/>
                </a:solidFill>
              </a:rPr>
              <a:t>вуглецю</a:t>
            </a:r>
            <a:r>
              <a:rPr lang="ru-RU" i="1" dirty="0" smtClean="0">
                <a:solidFill>
                  <a:srgbClr val="002060"/>
                </a:solidFill>
              </a:rPr>
              <a:t>) - газ, </a:t>
            </a:r>
            <a:r>
              <a:rPr lang="ru-RU" i="1" dirty="0" err="1" smtClean="0">
                <a:solidFill>
                  <a:srgbClr val="002060"/>
                </a:solidFill>
              </a:rPr>
              <a:t>що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утворюється</a:t>
            </a:r>
            <a:r>
              <a:rPr lang="ru-RU" i="1" dirty="0" smtClean="0">
                <a:solidFill>
                  <a:srgbClr val="002060"/>
                </a:solidFill>
              </a:rPr>
              <a:t> при </a:t>
            </a:r>
            <a:r>
              <a:rPr lang="ru-RU" i="1" dirty="0" err="1" smtClean="0">
                <a:solidFill>
                  <a:srgbClr val="002060"/>
                </a:solidFill>
              </a:rPr>
              <a:t>неповному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згорянні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будь-якого</a:t>
            </a:r>
            <a:r>
              <a:rPr lang="ru-RU" i="1" dirty="0" smtClean="0">
                <a:solidFill>
                  <a:srgbClr val="002060"/>
                </a:solidFill>
              </a:rPr>
              <a:t> типу </a:t>
            </a:r>
            <a:r>
              <a:rPr lang="ru-RU" i="1" dirty="0" err="1" smtClean="0">
                <a:solidFill>
                  <a:srgbClr val="002060"/>
                </a:solidFill>
              </a:rPr>
              <a:t>палива</a:t>
            </a:r>
            <a:r>
              <a:rPr lang="ru-RU" i="1" dirty="0" smtClean="0">
                <a:solidFill>
                  <a:srgbClr val="002060"/>
                </a:solidFill>
              </a:rPr>
              <a:t> (природного газу, масла, </a:t>
            </a:r>
            <a:r>
              <a:rPr lang="ru-RU" i="1" dirty="0" err="1" smtClean="0">
                <a:solidFill>
                  <a:srgbClr val="002060"/>
                </a:solidFill>
              </a:rPr>
              <a:t>гасу</a:t>
            </a:r>
            <a:r>
              <a:rPr lang="ru-RU" i="1" dirty="0" smtClean="0">
                <a:solidFill>
                  <a:srgbClr val="002060"/>
                </a:solidFill>
              </a:rPr>
              <a:t>, </a:t>
            </a:r>
            <a:r>
              <a:rPr lang="ru-RU" i="1" dirty="0" err="1" smtClean="0">
                <a:solidFill>
                  <a:srgbClr val="002060"/>
                </a:solidFill>
              </a:rPr>
              <a:t>деревини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і</a:t>
            </a:r>
            <a:r>
              <a:rPr lang="ru-RU" i="1" dirty="0" smtClean="0">
                <a:solidFill>
                  <a:srgbClr val="002060"/>
                </a:solidFill>
              </a:rPr>
              <a:t> т.д.).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Він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надходить</a:t>
            </a:r>
            <a:r>
              <a:rPr lang="ru-RU" i="1" dirty="0" smtClean="0">
                <a:solidFill>
                  <a:srgbClr val="002060"/>
                </a:solidFill>
              </a:rPr>
              <a:t> у кров </a:t>
            </a:r>
            <a:r>
              <a:rPr lang="ru-RU" i="1" dirty="0" err="1" smtClean="0">
                <a:solidFill>
                  <a:srgbClr val="002060"/>
                </a:solidFill>
              </a:rPr>
              <a:t>людини</a:t>
            </a:r>
            <a:r>
              <a:rPr lang="ru-RU" i="1" dirty="0" smtClean="0">
                <a:solidFill>
                  <a:srgbClr val="002060"/>
                </a:solidFill>
              </a:rPr>
              <a:t> в 200 </a:t>
            </a:r>
            <a:r>
              <a:rPr lang="ru-RU" i="1" dirty="0" err="1" smtClean="0">
                <a:solidFill>
                  <a:srgbClr val="002060"/>
                </a:solidFill>
              </a:rPr>
              <a:t>разів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швидше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кисню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і</a:t>
            </a:r>
            <a:r>
              <a:rPr lang="ru-RU" i="1" dirty="0" smtClean="0">
                <a:solidFill>
                  <a:srgbClr val="002060"/>
                </a:solidFill>
              </a:rPr>
              <a:t> «</a:t>
            </a:r>
            <a:r>
              <a:rPr lang="ru-RU" i="1" dirty="0" err="1" smtClean="0">
                <a:solidFill>
                  <a:srgbClr val="002060"/>
                </a:solidFill>
              </a:rPr>
              <a:t>перехоплює</a:t>
            </a:r>
            <a:r>
              <a:rPr lang="ru-RU" i="1" dirty="0" smtClean="0">
                <a:solidFill>
                  <a:srgbClr val="002060"/>
                </a:solidFill>
              </a:rPr>
              <a:t>» у </a:t>
            </a:r>
            <a:r>
              <a:rPr lang="ru-RU" i="1" dirty="0" err="1" smtClean="0">
                <a:solidFill>
                  <a:srgbClr val="002060"/>
                </a:solidFill>
              </a:rPr>
              <a:t>нього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ініціативу</a:t>
            </a:r>
            <a:r>
              <a:rPr lang="ru-RU" i="1" dirty="0" smtClean="0">
                <a:solidFill>
                  <a:srgbClr val="002060"/>
                </a:solidFill>
              </a:rPr>
              <a:t>. </a:t>
            </a:r>
            <a:r>
              <a:rPr lang="ru-RU" sz="2400" i="1" dirty="0" err="1" smtClean="0">
                <a:solidFill>
                  <a:srgbClr val="002060"/>
                </a:solidFill>
              </a:rPr>
              <a:t>Чадний</a:t>
            </a:r>
            <a:r>
              <a:rPr lang="ru-RU" sz="2400" i="1" dirty="0" smtClean="0">
                <a:solidFill>
                  <a:srgbClr val="002060"/>
                </a:solidFill>
              </a:rPr>
              <a:t> газ легко </a:t>
            </a:r>
            <a:r>
              <a:rPr lang="ru-RU" sz="2400" i="1" dirty="0" err="1" smtClean="0">
                <a:solidFill>
                  <a:srgbClr val="002060"/>
                </a:solidFill>
              </a:rPr>
              <a:t>зв'язується</a:t>
            </a:r>
            <a:r>
              <a:rPr lang="ru-RU" sz="2400" i="1" dirty="0" smtClean="0">
                <a:solidFill>
                  <a:srgbClr val="002060"/>
                </a:solidFill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</a:rPr>
              <a:t>гемоглобіном</a:t>
            </a:r>
            <a:r>
              <a:rPr lang="ru-RU" sz="2400" i="1" dirty="0" smtClean="0">
                <a:solidFill>
                  <a:srgbClr val="002060"/>
                </a:solidFill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</a:rPr>
              <a:t>крові</a:t>
            </a:r>
            <a:r>
              <a:rPr lang="ru-RU" sz="2400" i="1" dirty="0" smtClean="0">
                <a:solidFill>
                  <a:srgbClr val="002060"/>
                </a:solidFill>
              </a:rPr>
              <a:t>, в </a:t>
            </a:r>
            <a:r>
              <a:rPr lang="ru-RU" sz="2400" i="1" dirty="0" err="1" smtClean="0">
                <a:solidFill>
                  <a:srgbClr val="002060"/>
                </a:solidFill>
              </a:rPr>
              <a:t>результаті</a:t>
            </a:r>
            <a:r>
              <a:rPr lang="ru-RU" sz="2400" i="1" dirty="0" smtClean="0">
                <a:solidFill>
                  <a:srgbClr val="002060"/>
                </a:solidFill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</a:rPr>
              <a:t>чого</a:t>
            </a:r>
            <a:r>
              <a:rPr lang="ru-RU" sz="2400" i="1" dirty="0" smtClean="0">
                <a:solidFill>
                  <a:srgbClr val="002060"/>
                </a:solidFill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</a:rPr>
              <a:t>настає</a:t>
            </a:r>
            <a:r>
              <a:rPr lang="ru-RU" sz="2400" i="1" dirty="0" smtClean="0">
                <a:solidFill>
                  <a:srgbClr val="002060"/>
                </a:solidFill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</a:rPr>
              <a:t>кисневе</a:t>
            </a:r>
            <a:r>
              <a:rPr lang="ru-RU" sz="2400" i="1" dirty="0" smtClean="0">
                <a:solidFill>
                  <a:srgbClr val="002060"/>
                </a:solidFill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</a:rPr>
              <a:t>голодування</a:t>
            </a:r>
            <a:r>
              <a:rPr lang="ru-RU" sz="2400" i="1" dirty="0" smtClean="0">
                <a:solidFill>
                  <a:srgbClr val="002060"/>
                </a:solidFill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</a:rPr>
              <a:t>всіх</a:t>
            </a:r>
            <a:r>
              <a:rPr lang="ru-RU" sz="2400" i="1" dirty="0" smtClean="0">
                <a:solidFill>
                  <a:srgbClr val="002060"/>
                </a:solidFill>
              </a:rPr>
              <a:t> тканин </a:t>
            </a:r>
            <a:r>
              <a:rPr lang="ru-RU" sz="2400" i="1" dirty="0" err="1" smtClean="0">
                <a:solidFill>
                  <a:srgbClr val="002060"/>
                </a:solidFill>
              </a:rPr>
              <a:t>і</a:t>
            </a:r>
            <a:r>
              <a:rPr lang="ru-RU" sz="2400" i="1" dirty="0" smtClean="0">
                <a:solidFill>
                  <a:srgbClr val="002060"/>
                </a:solidFill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</a:rPr>
              <a:t>організму</a:t>
            </a:r>
            <a:r>
              <a:rPr lang="ru-RU" sz="2400" i="1" dirty="0" smtClean="0">
                <a:solidFill>
                  <a:srgbClr val="002060"/>
                </a:solidFill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</a:rPr>
              <a:t>людини</a:t>
            </a:r>
            <a:endParaRPr lang="ru-RU" i="1" dirty="0" smtClean="0">
              <a:solidFill>
                <a:srgbClr val="002060"/>
              </a:solidFill>
            </a:endParaRPr>
          </a:p>
          <a:p>
            <a:r>
              <a:rPr lang="ru-RU" i="1" dirty="0" err="1" smtClean="0">
                <a:solidFill>
                  <a:srgbClr val="002060"/>
                </a:solidFill>
              </a:rPr>
              <a:t>Від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нестачі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кисню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і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наступає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ядуха</a:t>
            </a:r>
            <a:r>
              <a:rPr lang="ru-RU" i="1" dirty="0" smtClean="0">
                <a:solidFill>
                  <a:srgbClr val="002060"/>
                </a:solidFill>
              </a:rPr>
              <a:t>. І </a:t>
            </a:r>
            <a:r>
              <a:rPr lang="ru-RU" i="1" dirty="0" err="1" smtClean="0">
                <a:solidFill>
                  <a:srgbClr val="002060"/>
                </a:solidFill>
              </a:rPr>
              <a:t>якщо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Ви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дихаєте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повітрям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з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високим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вмістом</a:t>
            </a:r>
            <a:r>
              <a:rPr lang="ru-RU" i="1" dirty="0" smtClean="0">
                <a:solidFill>
                  <a:srgbClr val="002060"/>
                </a:solidFill>
              </a:rPr>
              <a:t> чадного газу, то смерть </a:t>
            </a:r>
            <a:r>
              <a:rPr lang="ru-RU" i="1" dirty="0" err="1" smtClean="0">
                <a:solidFill>
                  <a:srgbClr val="002060"/>
                </a:solidFill>
              </a:rPr>
              <a:t>може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відбутися</a:t>
            </a:r>
            <a:r>
              <a:rPr lang="ru-RU" i="1" dirty="0" smtClean="0">
                <a:solidFill>
                  <a:srgbClr val="002060"/>
                </a:solidFill>
              </a:rPr>
              <a:t> через </a:t>
            </a:r>
            <a:r>
              <a:rPr lang="ru-RU" i="1" dirty="0" err="1" smtClean="0">
                <a:solidFill>
                  <a:srgbClr val="002060"/>
                </a:solidFill>
              </a:rPr>
              <a:t>кілька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i="1" dirty="0" err="1" smtClean="0">
                <a:solidFill>
                  <a:srgbClr val="002060"/>
                </a:solidFill>
              </a:rPr>
              <a:t>хвилин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18434" name="Picture 2" descr="http://diagnoz.net.ua/uploads/posts/2014-07/otruyennya-chadnim-gazom-simptomi-lkuvannya_7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0" y="0"/>
            <a:ext cx="2857500" cy="1876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zadacha.uanet.biz/uploads/c9/d0/c9d0a3b0192a4a57fa0a77476f0e505d/%D1%87%D0%B0%D0%B4%D0%BD%D0%B8%D0%B9-%D0%B3%D0%B0%D0%B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9226"/>
            <a:ext cx="8929718" cy="65087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285860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Ранні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симптоми</a:t>
            </a:r>
            <a:r>
              <a:rPr lang="ru-RU" dirty="0" smtClean="0">
                <a:solidFill>
                  <a:srgbClr val="00B050"/>
                </a:solidFill>
              </a:rPr>
              <a:t>:</a:t>
            </a:r>
            <a:br>
              <a:rPr lang="ru-RU" dirty="0" smtClean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fontScale="92500" lnSpcReduction="10000"/>
          </a:bodyPr>
          <a:lstStyle/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При легкому </a:t>
            </a:r>
            <a:r>
              <a:rPr lang="ru-RU" sz="2800" b="1" i="1" dirty="0" err="1" smtClean="0"/>
              <a:t>отруєнні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чадним</a:t>
            </a:r>
            <a:r>
              <a:rPr lang="ru-RU" sz="2800" b="1" i="1" dirty="0" smtClean="0"/>
              <a:t> газом: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З'являються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головний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біль</a:t>
            </a:r>
            <a:r>
              <a:rPr lang="ru-RU" sz="2800" b="1" i="1" dirty="0" smtClean="0"/>
              <a:t>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Стукіт</a:t>
            </a:r>
            <a:r>
              <a:rPr lang="ru-RU" sz="2800" b="1" i="1" dirty="0" smtClean="0"/>
              <a:t> у </a:t>
            </a:r>
            <a:r>
              <a:rPr lang="ru-RU" sz="2800" b="1" i="1" dirty="0" err="1" smtClean="0"/>
              <a:t>скронях</a:t>
            </a:r>
            <a:r>
              <a:rPr lang="ru-RU" sz="2800" b="1" i="1" dirty="0" smtClean="0"/>
              <a:t>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Запаморочення</a:t>
            </a:r>
            <a:r>
              <a:rPr lang="ru-RU" sz="2800" b="1" i="1" dirty="0" smtClean="0"/>
              <a:t>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Болі</a:t>
            </a:r>
            <a:r>
              <a:rPr lang="ru-RU" sz="2800" b="1" i="1" dirty="0" smtClean="0"/>
              <a:t> в грудях,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Сухий</a:t>
            </a:r>
            <a:r>
              <a:rPr lang="ru-RU" sz="2800" b="1" i="1" dirty="0" smtClean="0"/>
              <a:t> кашель,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Сльозотеча</a:t>
            </a:r>
            <a:r>
              <a:rPr lang="ru-RU" sz="2800" b="1" i="1" dirty="0" smtClean="0"/>
              <a:t>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Нудота</a:t>
            </a:r>
            <a:r>
              <a:rPr lang="ru-RU" sz="2800" b="1" i="1" dirty="0" smtClean="0"/>
              <a:t>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Блювота</a:t>
            </a:r>
            <a:r>
              <a:rPr lang="ru-RU" sz="2800" b="1" i="1" dirty="0" smtClean="0"/>
              <a:t>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Можливі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зорові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слухові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галюцинації</a:t>
            </a:r>
            <a:r>
              <a:rPr lang="ru-RU" sz="2800" b="1" i="1" dirty="0" smtClean="0"/>
              <a:t>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Почервоніння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шкірних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покривів</a:t>
            </a:r>
            <a:r>
              <a:rPr lang="ru-RU" sz="2800" b="1" i="1" dirty="0" smtClean="0"/>
              <a:t>,  </a:t>
            </a:r>
            <a:r>
              <a:rPr lang="ru-RU" sz="2800" b="1" i="1" dirty="0" err="1" smtClean="0"/>
              <a:t>слизових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оболонок</a:t>
            </a:r>
            <a:r>
              <a:rPr lang="ru-RU" sz="2800" b="1" i="1" dirty="0" smtClean="0"/>
              <a:t>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Тахікардія</a:t>
            </a:r>
            <a:r>
              <a:rPr lang="ru-RU" sz="2800" b="1" i="1" dirty="0" smtClean="0"/>
              <a:t>, </a:t>
            </a:r>
          </a:p>
          <a:p>
            <a:pPr fontAlgn="auto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/>
              <a:t>          - </a:t>
            </a:r>
            <a:r>
              <a:rPr lang="ru-RU" sz="2800" b="1" i="1" dirty="0" err="1" smtClean="0"/>
              <a:t>Підвищення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артеріального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тиску</a:t>
            </a:r>
            <a:r>
              <a:rPr lang="ru-RU" sz="2800" b="1" i="1" dirty="0" smtClean="0"/>
              <a:t>.</a:t>
            </a:r>
          </a:p>
        </p:txBody>
      </p:sp>
      <p:pic>
        <p:nvPicPr>
          <p:cNvPr id="20482" name="Picture 2" descr="https://encrypted-tbn1.gstatic.com/images?q=tbn:ANd9GcRtYHOuCToWy5bKRMZUq6Q9FfrrJBMX5gnKmST3wd64A0c1-WL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4110" y="2214554"/>
            <a:ext cx="2909890" cy="20412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При середньому отруєнні чадним газом: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buFontTx/>
              <a:buNone/>
              <a:defRPr/>
            </a:pPr>
            <a:r>
              <a:rPr lang="ru-RU" sz="2800" b="1" i="1" dirty="0" smtClean="0"/>
              <a:t>- </a:t>
            </a:r>
            <a:r>
              <a:rPr lang="ru-RU" sz="2800" b="1" i="1" dirty="0" err="1" smtClean="0"/>
              <a:t>Сонливість</a:t>
            </a:r>
            <a:r>
              <a:rPr lang="ru-RU" sz="2800" b="1" i="1" dirty="0" smtClean="0"/>
              <a:t>, </a:t>
            </a:r>
          </a:p>
          <a:p>
            <a:pPr fontAlgn="auto">
              <a:buFontTx/>
              <a:buNone/>
              <a:defRPr/>
            </a:pPr>
            <a:r>
              <a:rPr lang="ru-RU" sz="2800" b="1" i="1" dirty="0" smtClean="0"/>
              <a:t>- </a:t>
            </a:r>
            <a:r>
              <a:rPr lang="ru-RU" sz="2800" b="1" i="1" dirty="0" err="1" smtClean="0"/>
              <a:t>Можливий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руховий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параліч</a:t>
            </a:r>
            <a:r>
              <a:rPr lang="ru-RU" sz="2800" b="1" i="1" dirty="0" smtClean="0"/>
              <a:t> при </a:t>
            </a:r>
            <a:r>
              <a:rPr lang="ru-RU" sz="2800" b="1" i="1" dirty="0" err="1" smtClean="0"/>
              <a:t>збереженій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свідомості</a:t>
            </a:r>
            <a:r>
              <a:rPr lang="ru-RU" sz="2800" b="1" i="1" dirty="0" smtClean="0"/>
              <a:t>.</a:t>
            </a:r>
          </a:p>
          <a:p>
            <a:endParaRPr lang="ru-RU" dirty="0"/>
          </a:p>
        </p:txBody>
      </p:sp>
      <p:pic>
        <p:nvPicPr>
          <p:cNvPr id="21506" name="Picture 2" descr="http://nmc-volyn.gov.ua/files/image/%D0%BD%D0%BE%D0%B2%D0%B8%D0%BD%D0%B8/2013/25.10.13/odihri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357562"/>
            <a:ext cx="3774573" cy="2357454"/>
          </a:xfrm>
          <a:prstGeom prst="rect">
            <a:avLst/>
          </a:prstGeom>
          <a:noFill/>
        </p:spPr>
      </p:pic>
      <p:pic>
        <p:nvPicPr>
          <p:cNvPr id="21508" name="Picture 4" descr="http://xxl.ua/images/uploads/pep-vn/xxl.ua/post-42988/otravlenie-gazom-2-620x465-95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409949"/>
            <a:ext cx="4600575" cy="34480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186</TotalTime>
  <Words>658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Отруєння бензином та чадним газом</vt:lpstr>
      <vt:lpstr>Отруєння бензином</vt:lpstr>
      <vt:lpstr>Симптоми отруєння</vt:lpstr>
      <vt:lpstr>Слайд 4</vt:lpstr>
      <vt:lpstr>Перша допомога при отруєнні бензином </vt:lpstr>
      <vt:lpstr>Отруєння чадним  газом</vt:lpstr>
      <vt:lpstr>Слайд 7</vt:lpstr>
      <vt:lpstr>Ранні симптоми: </vt:lpstr>
      <vt:lpstr>При середньому отруєнні чадним газом: </vt:lpstr>
      <vt:lpstr>При тяжкому отруєнні чадним газом: </vt:lpstr>
      <vt:lpstr>ПМД при отруєнні чадним газом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Отруєння бензином і чадним газом</dc:title>
  <dc:creator>User</dc:creator>
  <cp:lastModifiedBy>User</cp:lastModifiedBy>
  <cp:revision>10</cp:revision>
  <dcterms:created xsi:type="dcterms:W3CDTF">2015-01-25T13:05:38Z</dcterms:created>
  <dcterms:modified xsi:type="dcterms:W3CDTF">2015-01-31T21:40:53Z</dcterms:modified>
</cp:coreProperties>
</file>