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Біографія</a:t>
            </a:r>
            <a:r>
              <a:rPr lang="uk-UA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Д. І. Менделєєва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При такому широкому </a:t>
            </a:r>
            <a:r>
              <a:rPr lang="ru-RU" sz="1400" b="1" dirty="0" err="1" smtClean="0"/>
              <a:t>розмаху</a:t>
            </a:r>
            <a:r>
              <a:rPr lang="ru-RU" sz="1400" b="1" dirty="0" smtClean="0"/>
              <a:t> думки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різносторонньої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діяльності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все,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виходило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з-під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пера, </a:t>
            </a:r>
            <a:r>
              <a:rPr lang="ru-RU" sz="1400" b="1" dirty="0" err="1" smtClean="0"/>
              <a:t>було</a:t>
            </a:r>
            <a:r>
              <a:rPr lang="ru-RU" sz="1400" b="1" dirty="0" smtClean="0"/>
              <a:t> в той же час </a:t>
            </a:r>
            <a:r>
              <a:rPr lang="ru-RU" sz="1400" b="1" dirty="0" err="1" smtClean="0"/>
              <a:t>глибоке</a:t>
            </a:r>
            <a:r>
              <a:rPr lang="ru-RU" sz="1400" b="1" dirty="0" smtClean="0"/>
              <a:t> продумано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ретельне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пропрацювало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Це</a:t>
            </a:r>
            <a:r>
              <a:rPr lang="ru-RU" sz="1400" b="1" dirty="0" smtClean="0"/>
              <a:t> ставало </a:t>
            </a:r>
            <a:r>
              <a:rPr lang="ru-RU" sz="1400" b="1" dirty="0" err="1" smtClean="0"/>
              <a:t>можливим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тільки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завдяки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надзвичайній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працездатності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дозволяла </a:t>
            </a:r>
            <a:r>
              <a:rPr lang="ru-RU" sz="1400" b="1" dirty="0" err="1" smtClean="0"/>
              <a:t>йому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проводити</a:t>
            </a:r>
            <a:r>
              <a:rPr lang="ru-RU" sz="1400" b="1" dirty="0" smtClean="0"/>
              <a:t> за </a:t>
            </a:r>
            <a:r>
              <a:rPr lang="ru-RU" sz="1400" b="1" dirty="0" err="1" smtClean="0"/>
              <a:t>роботою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ночі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ледве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приділяючи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декілька</a:t>
            </a:r>
            <a:r>
              <a:rPr lang="ru-RU" sz="1400" b="1" dirty="0" smtClean="0"/>
              <a:t> годин на </a:t>
            </a:r>
            <a:r>
              <a:rPr lang="ru-RU" sz="1400" b="1" dirty="0" err="1" smtClean="0"/>
              <a:t>відпочинок</a:t>
            </a:r>
            <a:r>
              <a:rPr lang="ru-RU" sz="1400" b="1" dirty="0" smtClean="0"/>
              <a:t>. </a:t>
            </a:r>
            <a:br>
              <a:rPr lang="ru-RU" sz="1400" b="1" dirty="0" smtClean="0"/>
            </a:br>
            <a:r>
              <a:rPr lang="ru-RU" sz="1400" b="1" dirty="0" smtClean="0"/>
              <a:t>      Так </a:t>
            </a:r>
            <a:r>
              <a:rPr lang="ru-RU" sz="1400" b="1" dirty="0" err="1" smtClean="0"/>
              <a:t>наприклад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обширний</a:t>
            </a:r>
            <a:r>
              <a:rPr lang="ru-RU" sz="1400" b="1" dirty="0" smtClean="0"/>
              <a:t> курс </a:t>
            </a:r>
            <a:r>
              <a:rPr lang="ru-RU" sz="1400" b="1" dirty="0" err="1" smtClean="0"/>
              <a:t>органічної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, за </a:t>
            </a:r>
            <a:r>
              <a:rPr lang="ru-RU" sz="1400" b="1" dirty="0" err="1" smtClean="0"/>
              <a:t>свідченням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професора</a:t>
            </a:r>
            <a:r>
              <a:rPr lang="ru-RU" sz="1400" b="1" dirty="0" smtClean="0"/>
              <a:t> Р.  Р.  </a:t>
            </a:r>
            <a:r>
              <a:rPr lang="ru-RU" sz="1400" b="1" dirty="0" err="1" smtClean="0"/>
              <a:t>Густавсона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був</a:t>
            </a:r>
            <a:r>
              <a:rPr lang="ru-RU" sz="1400" b="1" dirty="0" smtClean="0"/>
              <a:t> написаний </a:t>
            </a:r>
            <a:r>
              <a:rPr lang="ru-RU" sz="1400" b="1" dirty="0" err="1" smtClean="0"/>
              <a:t>Менделєєвим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всього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протягом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двох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місяців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майже</a:t>
            </a:r>
            <a:r>
              <a:rPr lang="ru-RU" sz="1400" b="1" dirty="0" smtClean="0"/>
              <a:t> не </a:t>
            </a:r>
            <a:r>
              <a:rPr lang="ru-RU" sz="1400" b="1" dirty="0" err="1" smtClean="0"/>
              <a:t>відходячи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письмового</a:t>
            </a:r>
            <a:r>
              <a:rPr lang="ru-RU" sz="1400" b="1" dirty="0" smtClean="0"/>
              <a:t> столу. Таким же </a:t>
            </a:r>
            <a:r>
              <a:rPr lang="ru-RU" sz="1400" b="1" dirty="0" err="1" smtClean="0"/>
              <a:t>майже</a:t>
            </a:r>
            <a:r>
              <a:rPr lang="ru-RU" sz="1400" b="1" dirty="0" smtClean="0"/>
              <a:t> образом </a:t>
            </a:r>
            <a:r>
              <a:rPr lang="ru-RU" sz="1400" b="1" dirty="0" err="1" smtClean="0"/>
              <a:t>Дмитром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Івановичем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пізніше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складений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звіт</a:t>
            </a:r>
            <a:r>
              <a:rPr lang="ru-RU" sz="1400" b="1" dirty="0" smtClean="0"/>
              <a:t> про стан </a:t>
            </a:r>
            <a:r>
              <a:rPr lang="ru-RU" sz="1400" b="1" dirty="0" err="1" smtClean="0"/>
              <a:t>уральської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промисловості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багато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інші</a:t>
            </a:r>
            <a:r>
              <a:rPr lang="ru-RU" sz="1400" b="1" dirty="0" smtClean="0"/>
              <a:t> твори. </a:t>
            </a:r>
            <a:br>
              <a:rPr lang="ru-RU" sz="1400" b="1" dirty="0" smtClean="0"/>
            </a:br>
            <a:r>
              <a:rPr lang="ru-RU" sz="1400" b="1" dirty="0" smtClean="0"/>
              <a:t>      </a:t>
            </a:r>
            <a:r>
              <a:rPr lang="ru-RU" sz="1400" b="1" dirty="0" err="1" smtClean="0"/>
              <a:t>Працюючи</a:t>
            </a:r>
            <a:r>
              <a:rPr lang="ru-RU" sz="1400" b="1" dirty="0" smtClean="0"/>
              <a:t> у </a:t>
            </a:r>
            <a:r>
              <a:rPr lang="ru-RU" sz="1400" b="1" dirty="0" err="1" smtClean="0"/>
              <a:t>області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точних</a:t>
            </a:r>
            <a:r>
              <a:rPr lang="ru-RU" sz="1400" b="1" dirty="0" smtClean="0"/>
              <a:t> наук, особливо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фізики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Менделєєв</a:t>
            </a:r>
            <a:r>
              <a:rPr lang="ru-RU" sz="1400" b="1" dirty="0" smtClean="0"/>
              <a:t> надавав </a:t>
            </a:r>
            <a:r>
              <a:rPr lang="ru-RU" sz="1400" b="1" dirty="0" err="1" smtClean="0"/>
              <a:t>величезне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значення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числовим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даним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витратив</a:t>
            </a:r>
            <a:r>
              <a:rPr lang="ru-RU" sz="1400" b="1" dirty="0" smtClean="0"/>
              <a:t> немало </a:t>
            </a:r>
            <a:r>
              <a:rPr lang="ru-RU" sz="1400" b="1" dirty="0" err="1" smtClean="0"/>
              <a:t>зусиль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кмітливості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вироблення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методів</a:t>
            </a:r>
            <a:r>
              <a:rPr lang="ru-RU" sz="1400" b="1" dirty="0" smtClean="0"/>
              <a:t> як для </a:t>
            </a:r>
            <a:r>
              <a:rPr lang="ru-RU" sz="1400" b="1" dirty="0" err="1" smtClean="0"/>
              <a:t>добування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даних</a:t>
            </a:r>
            <a:r>
              <a:rPr lang="ru-RU" sz="1400" b="1" dirty="0" smtClean="0"/>
              <a:t> шляхом </a:t>
            </a:r>
            <a:r>
              <a:rPr lang="ru-RU" sz="1400" b="1" dirty="0" err="1" smtClean="0"/>
              <a:t>експерименту</a:t>
            </a:r>
            <a:r>
              <a:rPr lang="ru-RU" sz="1400" b="1" dirty="0" smtClean="0"/>
              <a:t>, так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для </a:t>
            </a:r>
            <a:r>
              <a:rPr lang="ru-RU" sz="1400" b="1" dirty="0" err="1" smtClean="0"/>
              <a:t>їх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математичної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обробки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Масу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цінних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вказівок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цього</a:t>
            </a:r>
            <a:r>
              <a:rPr lang="ru-RU" sz="1400" b="1" dirty="0" smtClean="0"/>
              <a:t> приводу </a:t>
            </a:r>
            <a:r>
              <a:rPr lang="ru-RU" sz="1400" b="1" dirty="0" err="1" smtClean="0"/>
              <a:t>можна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знайти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творах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, особливо в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докторській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дисертації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творах</a:t>
            </a:r>
            <a:r>
              <a:rPr lang="ru-RU" sz="1400" b="1" dirty="0" smtClean="0"/>
              <a:t>: "Об упругости газов"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"Исследование водных растворов". </a:t>
            </a:r>
            <a:r>
              <a:rPr lang="ru-RU" sz="1400" b="1" dirty="0" err="1" smtClean="0"/>
              <a:t>Величезну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кількість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праці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часу </a:t>
            </a:r>
            <a:r>
              <a:rPr lang="ru-RU" sz="1400" b="1" dirty="0" err="1" smtClean="0"/>
              <a:t>витрачав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на сам </a:t>
            </a:r>
            <a:r>
              <a:rPr lang="ru-RU" sz="1400" b="1" dirty="0" err="1" smtClean="0"/>
              <a:t>процес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обробки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досвідчених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даних</a:t>
            </a:r>
            <a:r>
              <a:rPr lang="ru-RU" sz="1400" b="1" dirty="0" smtClean="0"/>
              <a:t>, як </a:t>
            </a:r>
            <a:r>
              <a:rPr lang="ru-RU" sz="1400" b="1" dirty="0" err="1" smtClean="0"/>
              <a:t>власних</a:t>
            </a:r>
            <a:r>
              <a:rPr lang="ru-RU" sz="1400" b="1" dirty="0" smtClean="0"/>
              <a:t>, так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особливо </a:t>
            </a:r>
            <a:r>
              <a:rPr lang="ru-RU" sz="1400" b="1" dirty="0" err="1" smtClean="0"/>
              <a:t>здобутих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іншими</a:t>
            </a:r>
            <a:r>
              <a:rPr lang="ru-RU" sz="1400" b="1" dirty="0" smtClean="0"/>
              <a:t> авторами. Особи,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близько</a:t>
            </a:r>
            <a:r>
              <a:rPr lang="ru-RU" sz="1400" b="1" dirty="0" smtClean="0"/>
              <a:t> знали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свідчать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кожна</a:t>
            </a:r>
            <a:r>
              <a:rPr lang="ru-RU" sz="1400" b="1" dirty="0" smtClean="0"/>
              <a:t> цифра, </a:t>
            </a:r>
            <a:r>
              <a:rPr lang="ru-RU" sz="1400" b="1" dirty="0" err="1" smtClean="0"/>
              <a:t>їм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повідомляється</a:t>
            </a:r>
            <a:r>
              <a:rPr lang="ru-RU" sz="1400" b="1" dirty="0" smtClean="0"/>
              <a:t> — </a:t>
            </a:r>
            <a:r>
              <a:rPr lang="ru-RU" sz="1400" b="1" dirty="0" err="1" smtClean="0"/>
              <a:t>навіть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учбовою</a:t>
            </a:r>
            <a:r>
              <a:rPr lang="ru-RU" sz="1400" b="1" dirty="0" smtClean="0"/>
              <a:t> метою, в "Основах химии", — </a:t>
            </a:r>
            <a:r>
              <a:rPr lang="ru-RU" sz="1400" b="1" dirty="0" err="1" smtClean="0"/>
              <a:t>неодноразово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вельми </a:t>
            </a:r>
            <a:r>
              <a:rPr lang="ru-RU" sz="1400" b="1" dirty="0" err="1" smtClean="0"/>
              <a:t>ретельно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перевірялася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публікувалася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лише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після</a:t>
            </a:r>
            <a:r>
              <a:rPr lang="ru-RU" sz="1400" b="1" dirty="0" smtClean="0"/>
              <a:t> того, як автор </a:t>
            </a:r>
            <a:r>
              <a:rPr lang="ru-RU" sz="1400" b="1" dirty="0" err="1" smtClean="0"/>
              <a:t>одержував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упевненість</a:t>
            </a:r>
            <a:r>
              <a:rPr lang="ru-RU" sz="1400" b="1" dirty="0" smtClean="0"/>
              <a:t> в тому,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саме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її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слід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вважати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найбільш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достовірною</a:t>
            </a:r>
            <a:r>
              <a:rPr lang="ru-RU" sz="1400" b="1" dirty="0" smtClean="0"/>
              <a:t>.</a:t>
            </a:r>
          </a:p>
          <a:p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071942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/>
              <a:t>Крім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чистої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взагалі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чистої</a:t>
            </a:r>
            <a:r>
              <a:rPr lang="ru-RU" sz="1400" b="1" dirty="0" smtClean="0"/>
              <a:t> науки,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завжди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цікавила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область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прикладної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хімічної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промисловості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глибоко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вірив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творчі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сили</a:t>
            </a:r>
            <a:r>
              <a:rPr lang="ru-RU" sz="1400" b="1" dirty="0" smtClean="0"/>
              <a:t> науки на практичному </a:t>
            </a:r>
            <a:r>
              <a:rPr lang="ru-RU" sz="1400" b="1" dirty="0" err="1" smtClean="0"/>
              <a:t>терені</a:t>
            </a:r>
            <a:r>
              <a:rPr lang="ru-RU" sz="1400" b="1" dirty="0" smtClean="0"/>
              <a:t>;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переконаний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настане</a:t>
            </a:r>
            <a:r>
              <a:rPr lang="ru-RU" sz="1400" b="1" dirty="0" smtClean="0"/>
              <a:t> час, коли "посев научный взойдет для жатвы народной". Будучи поборником </a:t>
            </a:r>
            <a:r>
              <a:rPr lang="ru-RU" sz="1400" b="1" dirty="0" err="1" smtClean="0"/>
              <a:t>ідеї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єднання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між</a:t>
            </a:r>
            <a:r>
              <a:rPr lang="ru-RU" sz="1400" b="1" dirty="0" smtClean="0"/>
              <a:t> наукою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технікою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Менделєєв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рахував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таке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єднання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тісно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пов'язаний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ним широкий </a:t>
            </a:r>
            <a:r>
              <a:rPr lang="ru-RU" sz="1400" b="1" dirty="0" err="1" smtClean="0"/>
              <a:t>розвиток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промисловості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настійно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необхідними</a:t>
            </a:r>
            <a:r>
              <a:rPr lang="ru-RU" sz="1400" b="1" dirty="0" smtClean="0"/>
              <a:t> для </a:t>
            </a:r>
            <a:r>
              <a:rPr lang="ru-RU" sz="1400" b="1" dirty="0" err="1" smtClean="0"/>
              <a:t>нашої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вітчизни</a:t>
            </a:r>
            <a:r>
              <a:rPr lang="ru-RU" sz="1400" b="1" dirty="0" smtClean="0"/>
              <a:t>, а тому </a:t>
            </a:r>
            <a:r>
              <a:rPr lang="ru-RU" sz="1400" b="1" dirty="0" err="1" smtClean="0"/>
              <a:t>усюди</a:t>
            </a:r>
            <a:r>
              <a:rPr lang="ru-RU" sz="1400" b="1" dirty="0" smtClean="0"/>
              <a:t>, де </a:t>
            </a:r>
            <a:r>
              <a:rPr lang="ru-RU" sz="1400" b="1" dirty="0" err="1" smtClean="0"/>
              <a:t>міг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гаряче</a:t>
            </a:r>
            <a:r>
              <a:rPr lang="ru-RU" sz="1400" b="1" dirty="0" smtClean="0"/>
              <a:t> про те </a:t>
            </a:r>
            <a:r>
              <a:rPr lang="ru-RU" sz="1400" b="1" dirty="0" err="1" smtClean="0"/>
              <a:t>проповідував</a:t>
            </a:r>
            <a:r>
              <a:rPr lang="ru-RU" sz="1400" b="1" dirty="0" smtClean="0"/>
              <a:t>, не </a:t>
            </a:r>
            <a:r>
              <a:rPr lang="ru-RU" sz="1400" b="1" dirty="0" err="1" smtClean="0"/>
              <a:t>тільки</a:t>
            </a:r>
            <a:r>
              <a:rPr lang="ru-RU" sz="1400" b="1" dirty="0" smtClean="0"/>
              <a:t> словом, </a:t>
            </a:r>
            <a:r>
              <a:rPr lang="ru-RU" sz="1400" b="1" dirty="0" err="1" smtClean="0"/>
              <a:t>але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справою, на </a:t>
            </a:r>
            <a:r>
              <a:rPr lang="ru-RU" sz="1400" b="1" dirty="0" err="1" smtClean="0"/>
              <a:t>власному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прикладі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показуючи</a:t>
            </a:r>
            <a:r>
              <a:rPr lang="ru-RU" sz="1400" b="1" dirty="0" smtClean="0"/>
              <a:t>, до </a:t>
            </a:r>
            <a:r>
              <a:rPr lang="ru-RU" sz="1400" b="1" dirty="0" err="1" smtClean="0"/>
              <a:t>яких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блискучих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практичних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результатів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може</a:t>
            </a:r>
            <a:r>
              <a:rPr lang="ru-RU" sz="1400" b="1" dirty="0" smtClean="0"/>
              <a:t> привести наука в </a:t>
            </a:r>
            <a:r>
              <a:rPr lang="ru-RU" sz="1400" b="1" dirty="0" err="1" smtClean="0"/>
              <a:t>союзі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промисловістю</a:t>
            </a:r>
            <a:r>
              <a:rPr lang="ru-RU" sz="1400" b="1" dirty="0" smtClean="0"/>
              <a:t>. Думки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виявилися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пророчими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Дещо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передвказаному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їм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напрямі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було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зроблено</a:t>
            </a:r>
            <a:r>
              <a:rPr lang="ru-RU" sz="1400" b="1" dirty="0" smtClean="0"/>
              <a:t> (особливо </a:t>
            </a:r>
            <a:r>
              <a:rPr lang="ru-RU" sz="1400" b="1" dirty="0" err="1" smtClean="0"/>
              <a:t>завдяки</a:t>
            </a:r>
            <a:r>
              <a:rPr lang="ru-RU" sz="1400" b="1" dirty="0" smtClean="0"/>
              <a:t> графу, </a:t>
            </a:r>
            <a:r>
              <a:rPr lang="ru-RU" sz="1400" b="1" dirty="0" err="1" smtClean="0"/>
              <a:t>який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більше</a:t>
            </a:r>
            <a:r>
              <a:rPr lang="ru-RU" sz="1400" b="1" dirty="0" smtClean="0"/>
              <a:t> за </a:t>
            </a:r>
            <a:r>
              <a:rPr lang="ru-RU" sz="1400" b="1" dirty="0" err="1" smtClean="0"/>
              <a:t>інших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видних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державних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діячів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цінував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прислухався</a:t>
            </a:r>
            <a:r>
              <a:rPr lang="ru-RU" sz="1400" b="1" dirty="0" smtClean="0"/>
              <a:t> до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голосу). </a:t>
            </a:r>
            <a:br>
              <a:rPr lang="ru-RU" sz="1400" b="1" dirty="0" smtClean="0"/>
            </a:br>
            <a:r>
              <a:rPr lang="ru-RU" sz="1400" b="1" dirty="0" smtClean="0"/>
              <a:t>     </a:t>
            </a:r>
            <a:endParaRPr lang="ru-RU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578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Як </a:t>
            </a:r>
            <a:r>
              <a:rPr lang="ru-RU" sz="1600" b="1" dirty="0" err="1" smtClean="0"/>
              <a:t>вчитель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Менделєєв</a:t>
            </a:r>
            <a:r>
              <a:rPr lang="ru-RU" sz="1600" b="1" dirty="0" smtClean="0"/>
              <a:t> не створив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залишив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після</a:t>
            </a:r>
            <a:r>
              <a:rPr lang="ru-RU" sz="1600" b="1" dirty="0" smtClean="0"/>
              <a:t> себе </a:t>
            </a:r>
            <a:r>
              <a:rPr lang="ru-RU" sz="1600" b="1" dirty="0" err="1" smtClean="0"/>
              <a:t>школи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подібно</a:t>
            </a:r>
            <a:r>
              <a:rPr lang="ru-RU" sz="1600" b="1" dirty="0" smtClean="0"/>
              <a:t> до </a:t>
            </a:r>
            <a:r>
              <a:rPr lang="ru-RU" sz="1600" b="1" dirty="0" err="1" smtClean="0"/>
              <a:t>свого</a:t>
            </a:r>
            <a:r>
              <a:rPr lang="ru-RU" sz="1600" b="1" dirty="0" smtClean="0"/>
              <a:t> знаменитого </a:t>
            </a:r>
            <a:r>
              <a:rPr lang="ru-RU" sz="1600" b="1" dirty="0" err="1" smtClean="0"/>
              <a:t>сучасника</a:t>
            </a:r>
            <a:r>
              <a:rPr lang="ru-RU" sz="1600" b="1" dirty="0" smtClean="0"/>
              <a:t> А. М.  Бутлерову, та </a:t>
            </a:r>
            <a:r>
              <a:rPr lang="ru-RU" sz="1600" b="1" dirty="0" err="1" smtClean="0"/>
              <a:t>зате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цілі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покоління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російських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хіміків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можуть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вважатися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учнями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, перш за все,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університетські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слухачі</a:t>
            </a:r>
            <a:r>
              <a:rPr lang="ru-RU" sz="1600" b="1" dirty="0" smtClean="0"/>
              <a:t>, а </a:t>
            </a:r>
            <a:r>
              <a:rPr lang="ru-RU" sz="1600" b="1" dirty="0" err="1" smtClean="0"/>
              <a:t>потім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незрівнянно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ширший</a:t>
            </a:r>
            <a:r>
              <a:rPr lang="ru-RU" sz="1600" b="1" dirty="0" smtClean="0"/>
              <a:t> коло, </a:t>
            </a:r>
            <a:r>
              <a:rPr lang="ru-RU" sz="1600" b="1" dirty="0" err="1" smtClean="0"/>
              <a:t>вивчали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хімію</a:t>
            </a:r>
            <a:r>
              <a:rPr lang="ru-RU" sz="1600" b="1" dirty="0" smtClean="0"/>
              <a:t> по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"Основам". </a:t>
            </a:r>
            <a:br>
              <a:rPr lang="ru-RU" sz="1600" b="1" dirty="0" smtClean="0"/>
            </a:br>
            <a:r>
              <a:rPr lang="ru-RU" sz="1600" b="1" dirty="0" smtClean="0"/>
              <a:t>      </a:t>
            </a:r>
            <a:r>
              <a:rPr lang="ru-RU" sz="1600" b="1" dirty="0" err="1" smtClean="0"/>
              <a:t>Лекції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Менделєєва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відрізнялися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зовнішнім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блиском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але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глибоко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захоплюючі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слухати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збирався</a:t>
            </a:r>
            <a:r>
              <a:rPr lang="ru-RU" sz="1600" b="1" dirty="0" smtClean="0"/>
              <a:t> весь </a:t>
            </a:r>
            <a:r>
              <a:rPr lang="ru-RU" sz="1600" b="1" dirty="0" err="1" smtClean="0"/>
              <a:t>університет</a:t>
            </a:r>
            <a:r>
              <a:rPr lang="ru-RU" sz="1600" b="1" dirty="0" smtClean="0"/>
              <a:t>. У </a:t>
            </a:r>
            <a:r>
              <a:rPr lang="ru-RU" sz="1600" b="1" dirty="0" err="1" smtClean="0"/>
              <a:t>цих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лекціях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Менделєєв</a:t>
            </a:r>
            <a:r>
              <a:rPr lang="ru-RU" sz="1600" b="1" dirty="0" smtClean="0"/>
              <a:t> як </a:t>
            </a:r>
            <a:r>
              <a:rPr lang="ru-RU" sz="1600" b="1" dirty="0" err="1" smtClean="0"/>
              <a:t>би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вів</a:t>
            </a:r>
            <a:r>
              <a:rPr lang="ru-RU" sz="1600" b="1" dirty="0" smtClean="0"/>
              <a:t> за собою слухача, </a:t>
            </a:r>
            <a:r>
              <a:rPr lang="ru-RU" sz="1600" b="1" dirty="0" err="1" smtClean="0"/>
              <a:t>примушуючи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проробляти</a:t>
            </a:r>
            <a:r>
              <a:rPr lang="ru-RU" sz="1600" b="1" dirty="0" smtClean="0"/>
              <a:t> той </a:t>
            </a:r>
            <a:r>
              <a:rPr lang="ru-RU" sz="1600" b="1" dirty="0" err="1" smtClean="0"/>
              <a:t>важкий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утомливий</a:t>
            </a:r>
            <a:r>
              <a:rPr lang="ru-RU" sz="1600" b="1" dirty="0" smtClean="0"/>
              <a:t> шлях, </a:t>
            </a:r>
            <a:r>
              <a:rPr lang="ru-RU" sz="1600" b="1" dirty="0" err="1" smtClean="0"/>
              <a:t>який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</a:t>
            </a:r>
            <a:r>
              <a:rPr lang="ru-RU" sz="1600" b="1" dirty="0" smtClean="0"/>
              <a:t> сирого фактичного </a:t>
            </a:r>
            <a:r>
              <a:rPr lang="ru-RU" sz="1600" b="1" dirty="0" err="1" smtClean="0"/>
              <a:t>матеріалу</a:t>
            </a:r>
            <a:r>
              <a:rPr lang="ru-RU" sz="1600" b="1" dirty="0" smtClean="0"/>
              <a:t> науки приводить до </a:t>
            </a:r>
            <a:r>
              <a:rPr lang="ru-RU" sz="1600" b="1" dirty="0" err="1" smtClean="0"/>
              <a:t>дійсного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пізнання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природи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Він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примушував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відчути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узагальнення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науці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даються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лише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ціною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наполегливої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праці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тим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яскравіше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виступали</a:t>
            </a:r>
            <a:r>
              <a:rPr lang="ru-RU" sz="1600" b="1" dirty="0" smtClean="0"/>
              <a:t> перед </a:t>
            </a:r>
            <a:r>
              <a:rPr lang="ru-RU" sz="1600" b="1" dirty="0" err="1" smtClean="0"/>
              <a:t>аудиторією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кінцеві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висновки</a:t>
            </a:r>
            <a:r>
              <a:rPr lang="ru-RU" sz="1600" b="1" dirty="0" smtClean="0"/>
              <a:t>.</a:t>
            </a:r>
            <a:r>
              <a:rPr lang="ru-RU" sz="2000" b="1" dirty="0" smtClean="0"/>
              <a:t>  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"Основы химии", </a:t>
            </a:r>
            <a:r>
              <a:rPr lang="ru-RU" sz="1600" b="1" dirty="0" err="1" smtClean="0"/>
              <a:t>написані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період</a:t>
            </a:r>
            <a:r>
              <a:rPr lang="ru-RU" sz="1600" b="1" dirty="0" smtClean="0"/>
              <a:t> часу </a:t>
            </a:r>
            <a:r>
              <a:rPr lang="ru-RU" sz="1600" b="1" dirty="0" err="1" smtClean="0"/>
              <a:t>між</a:t>
            </a:r>
            <a:r>
              <a:rPr lang="ru-RU" sz="1600" b="1" dirty="0" smtClean="0"/>
              <a:t> 1868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1870 роками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складені</a:t>
            </a:r>
            <a:r>
              <a:rPr lang="ru-RU" sz="1600" b="1" dirty="0" smtClean="0"/>
              <a:t>, </a:t>
            </a:r>
          </a:p>
          <a:p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786322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pic>
        <p:nvPicPr>
          <p:cNvPr id="7" name="Рисунок 6" descr="Mendele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57166"/>
            <a:ext cx="3164582" cy="378621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4429132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/>
              <a:t>принаймні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частково</a:t>
            </a:r>
            <a:r>
              <a:rPr lang="ru-RU" sz="1600" b="1" dirty="0" smtClean="0"/>
              <a:t> по </a:t>
            </a:r>
            <a:r>
              <a:rPr lang="ru-RU" sz="1600" b="1" dirty="0" err="1" smtClean="0"/>
              <a:t>університетських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лекціях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Менделєєва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далекі</a:t>
            </a:r>
            <a:r>
              <a:rPr lang="ru-RU" sz="1600" b="1" dirty="0" smtClean="0"/>
              <a:t> типу </a:t>
            </a:r>
            <a:r>
              <a:rPr lang="ru-RU" sz="1600" b="1" dirty="0" err="1" smtClean="0"/>
              <a:t>звичайного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підручника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хімії</a:t>
            </a:r>
            <a:r>
              <a:rPr lang="ru-RU" sz="1600" b="1" dirty="0" smtClean="0"/>
              <a:t>. Цей </a:t>
            </a:r>
            <a:r>
              <a:rPr lang="ru-RU" sz="1600" b="1" dirty="0" err="1" smtClean="0"/>
              <a:t>монументальний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твір</a:t>
            </a:r>
            <a:r>
              <a:rPr lang="ru-RU" sz="1600" b="1" dirty="0" smtClean="0"/>
              <a:t>, в </a:t>
            </a:r>
            <a:r>
              <a:rPr lang="ru-RU" sz="1600" b="1" dirty="0" err="1" smtClean="0"/>
              <a:t>якому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полягає</a:t>
            </a:r>
            <a:r>
              <a:rPr lang="ru-RU" sz="1600" b="1" dirty="0" smtClean="0"/>
              <a:t> вся </a:t>
            </a:r>
            <a:r>
              <a:rPr lang="ru-RU" sz="1600" b="1" dirty="0" err="1" smtClean="0"/>
              <a:t>філософія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хімічної</a:t>
            </a:r>
            <a:r>
              <a:rPr lang="ru-RU" sz="1600" b="1" dirty="0" smtClean="0"/>
              <a:t> науки, </a:t>
            </a:r>
            <a:r>
              <a:rPr lang="ru-RU" sz="1600" b="1" dirty="0" err="1" smtClean="0"/>
              <a:t>органічно</a:t>
            </a:r>
            <a:r>
              <a:rPr lang="ru-RU" sz="1600" b="1" dirty="0" smtClean="0"/>
              <a:t> вплетена в остов фактичного </a:t>
            </a:r>
            <a:r>
              <a:rPr lang="ru-RU" sz="1600" b="1" dirty="0" err="1" smtClean="0"/>
              <a:t>матеріалу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зокрема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докладний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коментарій</a:t>
            </a:r>
            <a:r>
              <a:rPr lang="ru-RU" sz="1600" b="1" dirty="0" smtClean="0"/>
              <a:t> до </a:t>
            </a:r>
            <a:r>
              <a:rPr lang="ru-RU" sz="1600" b="1" dirty="0" err="1" smtClean="0"/>
              <a:t>періодичного</a:t>
            </a:r>
            <a:r>
              <a:rPr lang="ru-RU" sz="1600" b="1" dirty="0" smtClean="0"/>
              <a:t> закону. </a:t>
            </a:r>
            <a:r>
              <a:rPr lang="ru-RU" sz="1600" b="1" dirty="0" err="1" smtClean="0"/>
              <a:t>Спочатку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написане</a:t>
            </a:r>
            <a:r>
              <a:rPr lang="ru-RU" sz="1600" b="1" dirty="0" smtClean="0"/>
              <a:t> для </a:t>
            </a:r>
            <a:r>
              <a:rPr lang="ru-RU" sz="1600" b="1" dirty="0" err="1" smtClean="0"/>
              <a:t>початківців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таке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мало мету "завлечь в изучение химии сколь возможно больше русских сил", </a:t>
            </a:r>
            <a:r>
              <a:rPr lang="ru-RU" sz="1600" b="1" dirty="0" err="1" smtClean="0"/>
              <a:t>воно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містить</a:t>
            </a:r>
            <a:r>
              <a:rPr lang="ru-RU" sz="1600" b="1" dirty="0" smtClean="0"/>
              <a:t> так </a:t>
            </a:r>
            <a:r>
              <a:rPr lang="ru-RU" sz="1600" b="1" dirty="0" err="1" smtClean="0"/>
              <a:t>багато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глибоких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оригінальних</a:t>
            </a:r>
            <a:r>
              <a:rPr lang="ru-RU" sz="1600" b="1" dirty="0" smtClean="0"/>
              <a:t> думок, </a:t>
            </a:r>
            <a:r>
              <a:rPr lang="ru-RU" sz="1600" b="1" dirty="0" err="1" smtClean="0"/>
              <a:t>цікавих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зближень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оцінка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яких</a:t>
            </a:r>
            <a:r>
              <a:rPr lang="ru-RU" sz="1600" b="1" dirty="0" smtClean="0"/>
              <a:t> далеко не </a:t>
            </a:r>
            <a:r>
              <a:rPr lang="ru-RU" sz="1600" b="1" dirty="0" err="1" smtClean="0"/>
              <a:t>завжди</a:t>
            </a:r>
            <a:r>
              <a:rPr lang="ru-RU" sz="1600" b="1" dirty="0" smtClean="0"/>
              <a:t> доступна для </a:t>
            </a:r>
            <a:r>
              <a:rPr lang="ru-RU" sz="1600" b="1" dirty="0" err="1" smtClean="0"/>
              <a:t>новачка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зберігає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величезний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інтерес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для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хіміка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склався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який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перечитуючи</a:t>
            </a:r>
            <a:r>
              <a:rPr lang="ru-RU" sz="1600" b="1" dirty="0" smtClean="0"/>
              <a:t> "Основы", кожного разу </a:t>
            </a:r>
            <a:r>
              <a:rPr lang="ru-RU" sz="1600" b="1" dirty="0" err="1" smtClean="0"/>
              <a:t>знайде</a:t>
            </a:r>
            <a:r>
              <a:rPr lang="ru-RU" sz="1600" b="1" dirty="0" smtClean="0"/>
              <a:t> в них немало для себе </a:t>
            </a:r>
            <a:r>
              <a:rPr lang="ru-RU" sz="1600" b="1" dirty="0" err="1" smtClean="0"/>
              <a:t>корисного</a:t>
            </a:r>
            <a:r>
              <a:rPr lang="ru-RU" sz="1600" b="1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5723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      Особливою </a:t>
            </a:r>
            <a:r>
              <a:rPr lang="ru-RU" sz="1400" b="1" dirty="0" err="1" smtClean="0"/>
              <a:t>шаною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ім'я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користувалося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Англії</a:t>
            </a:r>
            <a:r>
              <a:rPr lang="ru-RU" sz="1400" b="1" dirty="0" smtClean="0"/>
              <a:t>, де </a:t>
            </a:r>
            <a:r>
              <a:rPr lang="ru-RU" sz="1400" b="1" dirty="0" err="1" smtClean="0"/>
              <a:t>йому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були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присуджені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медалі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Деві</a:t>
            </a:r>
            <a:r>
              <a:rPr lang="ru-RU" sz="1400" b="1" dirty="0" smtClean="0"/>
              <a:t>, Фарадея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Копілея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куди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запрошений</a:t>
            </a:r>
            <a:r>
              <a:rPr lang="ru-RU" sz="1400" b="1" dirty="0" smtClean="0"/>
              <a:t> (1888) як "</a:t>
            </a:r>
            <a:r>
              <a:rPr lang="ru-RU" sz="1400" b="1" dirty="0" err="1" smtClean="0"/>
              <a:t>Фарадеєвський</a:t>
            </a:r>
            <a:r>
              <a:rPr lang="ru-RU" sz="1400" b="1" dirty="0" smtClean="0"/>
              <a:t>" лектор, честь, </a:t>
            </a:r>
            <a:r>
              <a:rPr lang="ru-RU" sz="1400" b="1" dirty="0" err="1" smtClean="0"/>
              <a:t>випадна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частку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лише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небагатьом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ученим</a:t>
            </a:r>
            <a:r>
              <a:rPr lang="ru-RU" sz="1400" b="1" dirty="0" smtClean="0"/>
              <a:t>. </a:t>
            </a:r>
            <a:br>
              <a:rPr lang="ru-RU" sz="1400" b="1" dirty="0" smtClean="0"/>
            </a:br>
            <a:r>
              <a:rPr lang="ru-RU" sz="1400" b="1" dirty="0" smtClean="0"/>
              <a:t>      </a:t>
            </a:r>
            <a:r>
              <a:rPr lang="ru-RU" sz="1400" b="1" dirty="0" err="1" smtClean="0"/>
              <a:t>Менделєєв</a:t>
            </a:r>
            <a:r>
              <a:rPr lang="ru-RU" sz="1400" b="1" dirty="0" smtClean="0"/>
              <a:t> помер 20 </a:t>
            </a:r>
            <a:r>
              <a:rPr lang="ru-RU" sz="1400" b="1" dirty="0" err="1" smtClean="0"/>
              <a:t>січня</a:t>
            </a:r>
            <a:r>
              <a:rPr lang="ru-RU" sz="1400" b="1" dirty="0" smtClean="0"/>
              <a:t> 1907 року </a:t>
            </a:r>
            <a:r>
              <a:rPr lang="ru-RU" sz="1400" b="1" dirty="0" err="1" smtClean="0"/>
              <a:t>від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запалення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легенів</a:t>
            </a:r>
            <a:r>
              <a:rPr lang="ru-RU" sz="1400" b="1" dirty="0" smtClean="0"/>
              <a:t>. </a:t>
            </a:r>
            <a:br>
              <a:rPr lang="ru-RU" sz="1400" b="1" dirty="0" smtClean="0"/>
            </a:br>
            <a:r>
              <a:rPr lang="ru-RU" sz="1400" b="1" dirty="0" smtClean="0"/>
              <a:t>     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похорони, </a:t>
            </a:r>
            <a:r>
              <a:rPr lang="ru-RU" sz="1400" b="1" dirty="0" err="1" smtClean="0"/>
              <a:t>організовані</a:t>
            </a:r>
            <a:r>
              <a:rPr lang="ru-RU" sz="1400" b="1" dirty="0" smtClean="0"/>
              <a:t> за </a:t>
            </a:r>
            <a:r>
              <a:rPr lang="ru-RU" sz="1400" b="1" dirty="0" err="1" smtClean="0"/>
              <a:t>рахунок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держави</a:t>
            </a:r>
            <a:r>
              <a:rPr lang="ru-RU" sz="1400" b="1" dirty="0" smtClean="0"/>
              <a:t>, стали </a:t>
            </a:r>
            <a:r>
              <a:rPr lang="ru-RU" sz="1400" b="1" dirty="0" err="1" smtClean="0"/>
              <a:t>справжнім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національним</a:t>
            </a:r>
            <a:r>
              <a:rPr lang="ru-RU" sz="1400" b="1" dirty="0" smtClean="0"/>
              <a:t> трауром. </a:t>
            </a:r>
            <a:r>
              <a:rPr lang="ru-RU" sz="1400" b="1" dirty="0" err="1" smtClean="0"/>
              <a:t>Незабаром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відділення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Російського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Фізико-хімічного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Суспільства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заснувало</a:t>
            </a:r>
            <a:r>
              <a:rPr lang="ru-RU" sz="1400" b="1" dirty="0" smtClean="0"/>
              <a:t> на честь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премії</a:t>
            </a:r>
            <a:r>
              <a:rPr lang="ru-RU" sz="1400" b="1" dirty="0" smtClean="0"/>
              <a:t> за </a:t>
            </a:r>
            <a:r>
              <a:rPr lang="ru-RU" sz="1400" b="1" dirty="0" err="1" smtClean="0"/>
              <a:t>кращі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роботи</a:t>
            </a:r>
            <a:r>
              <a:rPr lang="ru-RU" sz="1400" b="1" dirty="0" smtClean="0"/>
              <a:t> по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Бібліотека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, разом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обстановкою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кабінету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була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придбана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університетом</a:t>
            </a:r>
            <a:r>
              <a:rPr lang="ru-RU" sz="1400" b="1" dirty="0" smtClean="0"/>
              <a:t>, Петрограду,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зберігалася</a:t>
            </a:r>
            <a:r>
              <a:rPr lang="ru-RU" sz="1400" b="1" dirty="0" smtClean="0"/>
              <a:t> в особливому </a:t>
            </a:r>
            <a:r>
              <a:rPr lang="ru-RU" sz="1400" b="1" dirty="0" err="1" smtClean="0"/>
              <a:t>приміщенні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колись </a:t>
            </a:r>
            <a:r>
              <a:rPr lang="ru-RU" sz="1400" b="1" dirty="0" err="1" smtClean="0"/>
              <a:t>складало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частину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квартири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Було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ухвалене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рішення</a:t>
            </a:r>
            <a:r>
              <a:rPr lang="ru-RU" sz="1400" b="1" dirty="0" smtClean="0"/>
              <a:t> про </a:t>
            </a:r>
            <a:r>
              <a:rPr lang="ru-RU" sz="1400" b="1" dirty="0" err="1" smtClean="0"/>
              <a:t>спорудження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Петрограді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пам'ятника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Менделєєву</a:t>
            </a:r>
            <a:r>
              <a:rPr lang="ru-RU" sz="1400" b="1" dirty="0" smtClean="0"/>
              <a:t>, на </a:t>
            </a:r>
            <a:r>
              <a:rPr lang="ru-RU" sz="1400" b="1" dirty="0" err="1" smtClean="0"/>
              <a:t>який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зібрана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значна</a:t>
            </a:r>
            <a:r>
              <a:rPr lang="ru-RU" sz="1400" b="1" dirty="0" smtClean="0"/>
              <a:t> сума.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786578" cy="4286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Живо </a:t>
            </a:r>
            <a:r>
              <a:rPr lang="ru-RU" sz="1400" b="1" dirty="0" err="1" smtClean="0"/>
              <a:t>цікавлячись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питаннями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народної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освіти</a:t>
            </a:r>
            <a:r>
              <a:rPr lang="ru-RU" sz="1400" b="1" dirty="0" smtClean="0"/>
              <a:t>, особливо </a:t>
            </a:r>
            <a:r>
              <a:rPr lang="ru-RU" sz="1400" b="1" dirty="0" err="1" smtClean="0"/>
              <a:t>вищої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неодноразово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повертається</a:t>
            </a:r>
            <a:r>
              <a:rPr lang="ru-RU" sz="1400" b="1" dirty="0" smtClean="0"/>
              <a:t> до </a:t>
            </a:r>
            <a:r>
              <a:rPr lang="ru-RU" sz="1400" b="1" dirty="0" err="1" smtClean="0"/>
              <a:t>цієї</a:t>
            </a:r>
            <a:r>
              <a:rPr lang="ru-RU" sz="1400" b="1" dirty="0" smtClean="0"/>
              <a:t> теми в </a:t>
            </a:r>
            <a:r>
              <a:rPr lang="ru-RU" sz="1400" b="1" dirty="0" err="1" smtClean="0"/>
              <a:t>своїх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працях</a:t>
            </a:r>
            <a:r>
              <a:rPr lang="ru-RU" sz="1400" b="1" dirty="0" smtClean="0"/>
              <a:t>. Але не </a:t>
            </a:r>
            <a:r>
              <a:rPr lang="ru-RU" sz="1400" b="1" dirty="0" err="1" smtClean="0"/>
              <a:t>тільки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організація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школи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цікавила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: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живо </a:t>
            </a:r>
            <a:r>
              <a:rPr lang="ru-RU" sz="1400" b="1" dirty="0" err="1" smtClean="0"/>
              <a:t>реагував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суспільні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настрої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течії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які</a:t>
            </a:r>
            <a:r>
              <a:rPr lang="ru-RU" sz="1400" b="1" dirty="0" smtClean="0"/>
              <a:t> могли </a:t>
            </a:r>
            <a:r>
              <a:rPr lang="ru-RU" sz="1400" b="1" dirty="0" err="1" smtClean="0"/>
              <a:t>відобразитися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дусі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напрямі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школи</a:t>
            </a:r>
            <a:r>
              <a:rPr lang="ru-RU" sz="1400" b="1" dirty="0" smtClean="0"/>
              <a:t>. </a:t>
            </a:r>
            <a:br>
              <a:rPr lang="ru-RU" sz="1400" b="1" dirty="0" smtClean="0"/>
            </a:br>
            <a:r>
              <a:rPr lang="ru-RU" sz="1400" b="1" dirty="0" smtClean="0"/>
              <a:t>      </a:t>
            </a:r>
            <a:r>
              <a:rPr lang="ru-RU" sz="1400" b="1" dirty="0" err="1" smtClean="0"/>
              <a:t>Переконаний</a:t>
            </a:r>
            <a:r>
              <a:rPr lang="ru-RU" sz="1400" b="1" dirty="0" smtClean="0"/>
              <a:t> ворог </a:t>
            </a:r>
            <a:r>
              <a:rPr lang="ru-RU" sz="1400" b="1" dirty="0" err="1" smtClean="0"/>
              <a:t>містики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не </a:t>
            </a:r>
            <a:r>
              <a:rPr lang="ru-RU" sz="1400" b="1" dirty="0" err="1" smtClean="0"/>
              <a:t>міг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відгукнутися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захоплення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спіритизмом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охопило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частину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російського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суспільства</a:t>
            </a:r>
            <a:r>
              <a:rPr lang="ru-RU" sz="1400" b="1" dirty="0" smtClean="0"/>
              <a:t> в 70-х роках 19 </a:t>
            </a:r>
            <a:r>
              <a:rPr lang="ru-RU" sz="1400" b="1" dirty="0" err="1" smtClean="0"/>
              <a:t>століття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Критиці</a:t>
            </a:r>
            <a:r>
              <a:rPr lang="ru-RU" sz="1400" b="1" dirty="0" smtClean="0"/>
              <a:t> так </a:t>
            </a:r>
            <a:r>
              <a:rPr lang="ru-RU" sz="1400" b="1" dirty="0" err="1" smtClean="0"/>
              <a:t>званих</a:t>
            </a:r>
            <a:r>
              <a:rPr lang="ru-RU" sz="1400" b="1" dirty="0" smtClean="0"/>
              <a:t> "</a:t>
            </a:r>
            <a:r>
              <a:rPr lang="ru-RU" sz="1400" b="1" dirty="0" err="1" smtClean="0"/>
              <a:t>медіумічних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явищ</a:t>
            </a:r>
            <a:r>
              <a:rPr lang="ru-RU" sz="1400" b="1" dirty="0" smtClean="0"/>
              <a:t>"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присвячує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особливий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твір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вийшов</a:t>
            </a:r>
            <a:r>
              <a:rPr lang="ru-RU" sz="1400" b="1" dirty="0" smtClean="0"/>
              <a:t> в 1876 г, </a:t>
            </a:r>
            <a:r>
              <a:rPr lang="ru-RU" sz="1400" b="1" dirty="0" err="1" smtClean="0"/>
              <a:t>висловлюючи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ньому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результати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робіт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спеціальної</a:t>
            </a:r>
            <a:r>
              <a:rPr lang="ru-RU" sz="1400" b="1" dirty="0" smtClean="0"/>
              <a:t>, за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ж </a:t>
            </a:r>
            <a:r>
              <a:rPr lang="ru-RU" sz="1400" b="1" dirty="0" err="1" smtClean="0"/>
              <a:t>ініціативою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організованої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комісії</a:t>
            </a:r>
            <a:r>
              <a:rPr lang="ru-RU" sz="1400" b="1" dirty="0" smtClean="0"/>
              <a:t>. </a:t>
            </a:r>
            <a:br>
              <a:rPr lang="ru-RU" sz="1400" b="1" dirty="0" smtClean="0"/>
            </a:br>
            <a:r>
              <a:rPr lang="ru-RU" sz="1400" b="1" dirty="0" smtClean="0"/>
              <a:t>      Заслуги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перед наукою одержали </a:t>
            </a:r>
            <a:r>
              <a:rPr lang="ru-RU" sz="1400" b="1" dirty="0" err="1" smtClean="0"/>
              <a:t>визнання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боку </a:t>
            </a:r>
            <a:r>
              <a:rPr lang="ru-RU" sz="1400" b="1" dirty="0" err="1" smtClean="0"/>
              <a:t>всього</a:t>
            </a:r>
            <a:r>
              <a:rPr lang="ru-RU" sz="1400" b="1" dirty="0" smtClean="0"/>
              <a:t> ученого </a:t>
            </a:r>
            <a:r>
              <a:rPr lang="ru-RU" sz="1400" b="1" dirty="0" err="1" smtClean="0"/>
              <a:t>світу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був</a:t>
            </a:r>
            <a:r>
              <a:rPr lang="ru-RU" sz="1400" b="1" dirty="0" smtClean="0"/>
              <a:t> членом </a:t>
            </a:r>
            <a:r>
              <a:rPr lang="ru-RU" sz="1400" b="1" dirty="0" err="1" smtClean="0"/>
              <a:t>майже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всіх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академій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почесним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членом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багатьох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вчених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суспільств</a:t>
            </a:r>
            <a:r>
              <a:rPr lang="ru-RU" sz="1400" b="1" dirty="0" smtClean="0"/>
              <a:t> (</a:t>
            </a:r>
            <a:r>
              <a:rPr lang="ru-RU" sz="1400" b="1" dirty="0" err="1" smtClean="0"/>
              <a:t>загальне</a:t>
            </a:r>
            <a:r>
              <a:rPr lang="ru-RU" sz="1400" b="1" dirty="0" smtClean="0"/>
              <a:t> число </a:t>
            </a:r>
            <a:r>
              <a:rPr lang="ru-RU" sz="1400" b="1" dirty="0" err="1" smtClean="0"/>
              <a:t>вчених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установ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вважали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Менделєєва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почесним</a:t>
            </a:r>
            <a:r>
              <a:rPr lang="ru-RU" sz="1400" b="1" dirty="0" smtClean="0"/>
              <a:t> членом, доходило до 100). </a:t>
            </a:r>
            <a:r>
              <a:rPr lang="ru-RU" sz="1400" b="1" dirty="0" err="1" smtClean="0"/>
              <a:t>Проте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Російська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Академія</a:t>
            </a:r>
            <a:r>
              <a:rPr lang="ru-RU" sz="1400" b="1" dirty="0" smtClean="0"/>
              <a:t> Наук </a:t>
            </a:r>
            <a:r>
              <a:rPr lang="ru-RU" sz="1400" b="1" dirty="0" err="1" smtClean="0"/>
              <a:t>вважала</a:t>
            </a:r>
            <a:r>
              <a:rPr lang="ru-RU" sz="1400" b="1" dirty="0" smtClean="0"/>
              <a:t> за </a:t>
            </a:r>
            <a:r>
              <a:rPr lang="ru-RU" sz="1400" b="1" dirty="0" err="1" smtClean="0"/>
              <a:t>краще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йому</a:t>
            </a:r>
            <a:r>
              <a:rPr lang="ru-RU" sz="1400" b="1" dirty="0" smtClean="0"/>
              <a:t> в 1880 </a:t>
            </a:r>
            <a:r>
              <a:rPr lang="ru-RU" sz="1400" b="1" dirty="0" err="1" smtClean="0"/>
              <a:t>році</a:t>
            </a:r>
            <a:r>
              <a:rPr lang="ru-RU" sz="1400" b="1" dirty="0" smtClean="0"/>
              <a:t> Ф. Ф.  </a:t>
            </a:r>
            <a:r>
              <a:rPr lang="ru-RU" sz="1400" b="1" dirty="0" err="1" smtClean="0"/>
              <a:t>Бейльштейна</a:t>
            </a:r>
            <a:r>
              <a:rPr lang="ru-RU" sz="1400" b="1" dirty="0" smtClean="0"/>
              <a:t>, автора обширного </a:t>
            </a:r>
            <a:r>
              <a:rPr lang="ru-RU" sz="1400" b="1" dirty="0" err="1" smtClean="0"/>
              <a:t>довідника</a:t>
            </a:r>
            <a:r>
              <a:rPr lang="ru-RU" sz="1400" b="1" dirty="0" smtClean="0"/>
              <a:t> по </a:t>
            </a:r>
            <a:r>
              <a:rPr lang="ru-RU" sz="1400" b="1" dirty="0" err="1" smtClean="0"/>
              <a:t>органічній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хімії</a:t>
            </a:r>
            <a:r>
              <a:rPr lang="ru-RU" sz="1400" b="1" dirty="0" smtClean="0"/>
              <a:t> — факт,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викликав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обурення</a:t>
            </a:r>
            <a:r>
              <a:rPr lang="ru-RU" sz="1400" b="1" dirty="0" smtClean="0"/>
              <a:t> в широких кругах </a:t>
            </a:r>
            <a:r>
              <a:rPr lang="ru-RU" sz="1400" b="1" dirty="0" err="1" smtClean="0"/>
              <a:t>російського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суспільства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Декілька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років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опісля</a:t>
            </a:r>
            <a:r>
              <a:rPr lang="ru-RU" sz="1400" b="1" dirty="0" smtClean="0"/>
              <a:t>, коли </a:t>
            </a:r>
            <a:r>
              <a:rPr lang="ru-RU" sz="1400" b="1" dirty="0" err="1" smtClean="0"/>
              <a:t>Менделєєву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знов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запропонували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балотуватися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Академію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зняв</a:t>
            </a:r>
            <a:r>
              <a:rPr lang="ru-RU" sz="1400" b="1" dirty="0" smtClean="0"/>
              <a:t> свою кандидатуру. У 1904 </a:t>
            </a:r>
            <a:r>
              <a:rPr lang="ru-RU" sz="1400" b="1" dirty="0" err="1" smtClean="0"/>
              <a:t>році</a:t>
            </a:r>
            <a:r>
              <a:rPr lang="ru-RU" sz="1400" b="1" dirty="0" smtClean="0"/>
              <a:t> в день 70-річного </a:t>
            </a:r>
            <a:r>
              <a:rPr lang="ru-RU" sz="1400" b="1" dirty="0" err="1" smtClean="0"/>
              <a:t>ювілею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Дмитра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Івановича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Академія</a:t>
            </a:r>
            <a:r>
              <a:rPr lang="ru-RU" sz="1400" b="1" dirty="0" smtClean="0"/>
              <a:t> одна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перших </a:t>
            </a:r>
            <a:r>
              <a:rPr lang="ru-RU" sz="1400" b="1" dirty="0" err="1" smtClean="0"/>
              <a:t>вітала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його</a:t>
            </a:r>
            <a:r>
              <a:rPr lang="ru-RU" sz="1400" b="1" dirty="0" smtClean="0"/>
              <a:t> через </a:t>
            </a:r>
            <a:r>
              <a:rPr lang="ru-RU" sz="1400" b="1" dirty="0" err="1" smtClean="0"/>
              <a:t>свого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представника</a:t>
            </a:r>
            <a:r>
              <a:rPr lang="ru-RU" sz="1400" b="1" dirty="0" smtClean="0"/>
              <a:t>. </a:t>
            </a:r>
            <a:endParaRPr lang="ru-RU" sz="1400" dirty="0"/>
          </a:p>
        </p:txBody>
      </p:sp>
      <p:pic>
        <p:nvPicPr>
          <p:cNvPr id="4" name="Рисунок 3" descr="Mend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0"/>
            <a:ext cx="2428860" cy="41433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285728"/>
            <a:ext cx="3684007" cy="4668855"/>
          </a:xfrm>
        </p:spPr>
      </p:pic>
      <p:sp>
        <p:nvSpPr>
          <p:cNvPr id="5" name="Прямоугольник 4"/>
          <p:cNvSpPr/>
          <p:nvPr/>
        </p:nvSpPr>
        <p:spPr>
          <a:xfrm>
            <a:off x="142844" y="571480"/>
            <a:ext cx="49292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Дмитро Іванович Менделєєв (1834-1907) — великий учений-енциклопедист, хімік, фізик, технолог, геолог і навіть метеоролог. Відкрив один з фундаментальних законів природи — Періодичний закон хімічних елементів (лютий 1869 р.). Менделєєв мав дивовижно ясне хімічне мислення, він завжди ясно представляв кінцеву мету своєї творчої роботи, передбачав її користь. </a:t>
            </a:r>
            <a:r>
              <a:rPr lang="uk-UA" dirty="0" smtClean="0"/>
              <a:t> 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ть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3571876"/>
            <a:ext cx="2319645" cy="2381251"/>
          </a:xfrm>
          <a:prstGeom prst="rect">
            <a:avLst/>
          </a:prstGeom>
        </p:spPr>
      </p:pic>
      <p:pic>
        <p:nvPicPr>
          <p:cNvPr id="3" name="Рисунок 2" descr="Отец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42852"/>
            <a:ext cx="2131357" cy="269951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5720" y="285728"/>
            <a:ext cx="57150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  </a:t>
            </a:r>
            <a:r>
              <a:rPr lang="uk-UA" sz="1100" b="1" dirty="0" smtClean="0"/>
              <a:t> </a:t>
            </a:r>
            <a:r>
              <a:rPr lang="uk-UA" sz="1400" b="1" dirty="0" smtClean="0"/>
              <a:t>  Народився Дмитро Менделєєв 27 січня (8 лютого) 1834 року в Тобольську, сімнадцятою та останньою дитиною в сім'ї Івана Павловича Менделєєва, що у той час посідав посаду директора Тобольської гімназії і училища Тобольського округу. Його дід по батькові був священиком . </a:t>
            </a:r>
            <a:br>
              <a:rPr lang="uk-UA" sz="1400" b="1" dirty="0" smtClean="0"/>
            </a:br>
            <a:r>
              <a:rPr lang="uk-UA" sz="1400" b="1" dirty="0" smtClean="0"/>
              <a:t>      Мати Менделєєва походила із старовинного, але збіднілого купецького роду. У 1834 році батько Менделєєва осліпнув і незабаром втратив роботу (помер у 1847 р.). Уся турбота про сім'ю перейшла до матері Менделєєва, Марії Дмитрівні, </a:t>
            </a:r>
            <a:r>
              <a:rPr lang="uk-UA" sz="1400" b="1" dirty="0" smtClean="0"/>
              <a:t>жінки </a:t>
            </a:r>
            <a:r>
              <a:rPr lang="uk-UA" sz="1400" b="1" dirty="0" smtClean="0"/>
              <a:t>великого розуму та енергії</a:t>
            </a:r>
            <a:r>
              <a:rPr lang="uk-UA" sz="1400" b="1" dirty="0" smtClean="0"/>
              <a:t>. </a:t>
            </a:r>
            <a:r>
              <a:rPr lang="uk-UA" sz="1400" b="1" dirty="0" smtClean="0"/>
              <a:t>Вона встигала одночасно управляти невеликим скляним заводом, що давав (разом з мізерною пенсією), більш ніж скромні прибутки для існування, піклуватися про дітей, яким дала прекрасну на той час освіту. Дуже багато уваги вона приділяла молодшому сину, в якому змогла розгледіти його незвичайні здібності. Вона вирішила зробити все можливе для того, щоб полегшити розвиток його природних дарувань, помістивши його спочатку в тобольську гімназію, а потім в Головний педагогічний інститут в Петербурзі.    Померла Марія Дмитрівна Менделєєва в 1850 році. Дмитро Іванович Менделєєв зберіг вдячну про неї пам'ять до кінця своїх днів. У 1887 році, присвячуючи пам'яті своєї матері твір "Дослідження водних розчинів по питомій вазі». </a:t>
            </a:r>
            <a:br>
              <a:rPr lang="uk-UA" sz="1400" b="1" dirty="0" smtClean="0"/>
            </a:br>
            <a:endParaRPr lang="uk-UA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2786058"/>
            <a:ext cx="2428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/>
              <a:t>Іван</a:t>
            </a:r>
            <a:r>
              <a:rPr lang="ru-RU" sz="1200" dirty="0" smtClean="0"/>
              <a:t> Павлович </a:t>
            </a:r>
            <a:r>
              <a:rPr lang="ru-RU" sz="1200" dirty="0" err="1" smtClean="0"/>
              <a:t>Менделєєв</a:t>
            </a:r>
            <a:r>
              <a:rPr lang="ru-RU" sz="1200" dirty="0" smtClean="0"/>
              <a:t> </a:t>
            </a:r>
            <a:r>
              <a:rPr lang="ru-RU" sz="1200" i="1" dirty="0" err="1" smtClean="0"/>
              <a:t>Батько</a:t>
            </a:r>
            <a:r>
              <a:rPr lang="ru-RU" sz="1200" i="1" dirty="0" smtClean="0"/>
              <a:t> Д. І. </a:t>
            </a:r>
            <a:r>
              <a:rPr lang="ru-RU" sz="1200" i="1" dirty="0" err="1" smtClean="0"/>
              <a:t>Менделєєва</a:t>
            </a:r>
            <a:r>
              <a:rPr lang="ru-RU" sz="1200" i="1" dirty="0" smtClean="0"/>
              <a:t>.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6000768"/>
            <a:ext cx="3000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/>
              <a:t>Марія</a:t>
            </a:r>
            <a:r>
              <a:rPr lang="ru-RU" sz="1200" dirty="0" smtClean="0"/>
              <a:t> </a:t>
            </a:r>
            <a:r>
              <a:rPr lang="ru-RU" sz="1200" dirty="0" err="1" smtClean="0"/>
              <a:t>Дмитрівна</a:t>
            </a:r>
            <a:r>
              <a:rPr lang="ru-RU" sz="1200" dirty="0" smtClean="0"/>
              <a:t>. – </a:t>
            </a:r>
            <a:r>
              <a:rPr lang="ru-RU" sz="1200" dirty="0" err="1" smtClean="0"/>
              <a:t>Мати</a:t>
            </a:r>
            <a:r>
              <a:rPr lang="ru-RU" sz="1200" dirty="0" smtClean="0"/>
              <a:t>  Д.І </a:t>
            </a:r>
            <a:r>
              <a:rPr lang="ru-RU" sz="1200" dirty="0" err="1" smtClean="0"/>
              <a:t>Менделеєва</a:t>
            </a:r>
            <a:r>
              <a:rPr lang="ru-RU" sz="1200" dirty="0" smtClean="0"/>
              <a:t> </a:t>
            </a: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14290"/>
            <a:ext cx="2883773" cy="485778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071802" y="142852"/>
            <a:ext cx="60721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uk-UA" sz="1400" b="1" dirty="0" smtClean="0"/>
              <a:t>У гімназії Менделєєв навчався так собі. Не всі предмети були йому до душі. Охоче він займався тільки математикою і фізикою. Сприятливу основу для розвитку своїх здібностей Менделєєв знайшов лише в Головному педагогічному інституті. Тут він зустрів видатних учителів, що уміли заронити в душі своїх слухачів глибокий інтерес до науки. Серед них були кращі наукові сили того часу, академіки і професори Петербурзького університету: М. В. Остроградський (математик), Э. Х. Ленц (фізик), А. А. Воскресенський (хімік), М. С. </a:t>
            </a:r>
            <a:r>
              <a:rPr lang="uk-UA" sz="1400" b="1" dirty="0" err="1" smtClean="0"/>
              <a:t>Куторга</a:t>
            </a:r>
            <a:r>
              <a:rPr lang="uk-UA" sz="1400" b="1" dirty="0" smtClean="0"/>
              <a:t> (</a:t>
            </a:r>
            <a:r>
              <a:rPr lang="uk-UA" sz="1400" b="1" dirty="0" err="1" smtClean="0"/>
              <a:t>мінералознавець</a:t>
            </a:r>
            <a:r>
              <a:rPr lang="uk-UA" sz="1400" b="1" dirty="0" smtClean="0"/>
              <a:t>), Ф. Ф. Брандт (зоолог).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2500306"/>
            <a:ext cx="600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 </a:t>
            </a:r>
            <a:r>
              <a:rPr lang="uk-UA" sz="1400" dirty="0" smtClean="0"/>
              <a:t> </a:t>
            </a:r>
            <a:r>
              <a:rPr lang="uk-UA" sz="1400" b="1" dirty="0" smtClean="0"/>
              <a:t>Сама атмосфера інституту давала широку можливість для розвитку індивідуальних схильностей, незважаючи на суворість режиму закритого учбового закладу, та завдяки малому числу студентів, украй дбайливому до них ставленню і тісним зв'язкам їх з професорами. </a:t>
            </a:r>
            <a:br>
              <a:rPr lang="uk-UA" sz="1400" b="1" dirty="0" smtClean="0"/>
            </a:br>
            <a:r>
              <a:rPr lang="uk-UA" sz="1400" b="1" dirty="0" smtClean="0"/>
              <a:t>      Після закінчення курсу в інституті унаслідок здоров'я, що похитнулось, Менделєєв зайняв місце вчителя спочатку в Сімферополі, потім в Одесі, де він послуговувався порадами Пирогова. Перебування на півдні поправило його здоров'я і в 1856 р. він повернувся до Санкт-Петербурга, де захистив дисертацію "Об </a:t>
            </a:r>
            <a:r>
              <a:rPr lang="uk-UA" sz="1400" b="1" dirty="0" err="1" smtClean="0"/>
              <a:t>удельных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объемах</a:t>
            </a:r>
            <a:r>
              <a:rPr lang="uk-UA" sz="1400" b="1" dirty="0" smtClean="0"/>
              <a:t>" на ступінь магістра хімії. </a:t>
            </a:r>
            <a:br>
              <a:rPr lang="uk-UA" sz="1400" b="1" dirty="0" smtClean="0"/>
            </a:br>
            <a:r>
              <a:rPr lang="uk-UA" sz="1400" b="1" dirty="0" smtClean="0"/>
              <a:t>     </a:t>
            </a:r>
            <a:endParaRPr lang="uk-UA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5072074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 </a:t>
            </a:r>
            <a:r>
              <a:rPr lang="uk-UA" sz="1400" b="1" dirty="0" smtClean="0"/>
              <a:t>23 річним він стає доцентом Петербурзького університету, де викладає спочатку теоретичну, потім органічну хімію. </a:t>
            </a:r>
            <a:br>
              <a:rPr lang="uk-UA" sz="1400" b="1" dirty="0" smtClean="0"/>
            </a:br>
            <a:r>
              <a:rPr lang="uk-UA" sz="1400" b="1" dirty="0" smtClean="0"/>
              <a:t>      У січні 1859 р. Менделєєва було направлено у дворічне відрядження за кордон. Він поїхав до </a:t>
            </a:r>
            <a:r>
              <a:rPr lang="uk-UA" sz="1400" b="1" dirty="0" smtClean="0"/>
              <a:t>Гейдельбергу  </a:t>
            </a:r>
            <a:r>
              <a:rPr lang="uk-UA" sz="1400" b="1" dirty="0" smtClean="0"/>
              <a:t>де він працював у власній приватній лабораторії, переважно над питаннями про капілярність і поверхневе </a:t>
            </a:r>
            <a:r>
              <a:rPr lang="uk-UA" sz="1400" b="1" dirty="0" err="1" smtClean="0"/>
              <a:t>натяжіння</a:t>
            </a:r>
            <a:r>
              <a:rPr lang="uk-UA" sz="1400" b="1" dirty="0" smtClean="0"/>
              <a:t> рідин, а години дозвілля проводив у колі молодих російських учених: С. П. Боткіна, І. М. </a:t>
            </a:r>
            <a:r>
              <a:rPr lang="uk-UA" sz="1400" b="1" dirty="0" err="1" smtClean="0"/>
              <a:t>Сеченова</a:t>
            </a:r>
            <a:r>
              <a:rPr lang="uk-UA" sz="1400" b="1" dirty="0" smtClean="0"/>
              <a:t>, І. А.  </a:t>
            </a:r>
            <a:r>
              <a:rPr lang="uk-UA" sz="1400" b="1" dirty="0" err="1" smtClean="0"/>
              <a:t>Вишнеградського</a:t>
            </a:r>
            <a:r>
              <a:rPr lang="uk-UA" sz="1400" b="1" dirty="0" smtClean="0"/>
              <a:t>, А. П.  Бородіна і ін.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Osn Ximii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142853"/>
            <a:ext cx="2143137" cy="32147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678654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  </a:t>
            </a:r>
            <a:r>
              <a:rPr lang="uk-UA" sz="1600" b="1" dirty="0" smtClean="0"/>
              <a:t>У 1861 р. Менделєєв повертається до Санкт-Петербурга, де відновлює читання лекцій з органічної хімії в університеті і видає чудовий підручник: "</a:t>
            </a:r>
            <a:r>
              <a:rPr lang="uk-UA" sz="1600" b="1" dirty="0" err="1" smtClean="0"/>
              <a:t>Органическая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химия</a:t>
            </a:r>
            <a:r>
              <a:rPr lang="uk-UA" sz="1600" b="1" dirty="0" smtClean="0"/>
              <a:t>", у якому ідеєю, об'єднуючою всю сукупність органічних сполук, є оригінальна і всесторонньо розвинена теорія меж. Книга виявилася настільки вдалою, що перше її видання розійшлося за декілька місяців і наступного року довелося робити наступне. </a:t>
            </a:r>
            <a:br>
              <a:rPr lang="uk-UA" sz="1600" b="1" dirty="0" smtClean="0"/>
            </a:br>
            <a:r>
              <a:rPr lang="uk-UA" sz="1600" b="1" dirty="0" smtClean="0"/>
              <a:t>      У 1863 р. фізико-математичний факультет Петербурзького університету обирає його професором кафедри технології, але він не отримує затвердження від міністерства, із-за відсутності у нього ступеня магістра технології! (затвердження відбулося тільки в 1865 р.). </a:t>
            </a:r>
            <a:br>
              <a:rPr lang="uk-UA" sz="1600" b="1" dirty="0" smtClean="0"/>
            </a:br>
            <a:r>
              <a:rPr lang="uk-UA" sz="1600" b="1" dirty="0" smtClean="0"/>
              <a:t>      У 1864 р. Менделєєв був обраний професором Петербурзького технологічного інституту. </a:t>
            </a:r>
            <a:br>
              <a:rPr lang="uk-UA" sz="1600" b="1" dirty="0" smtClean="0"/>
            </a:br>
            <a:r>
              <a:rPr lang="uk-UA" sz="1600" b="1" dirty="0" smtClean="0"/>
              <a:t>  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14351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/>
              <a:t>Фундаментальна робота "</a:t>
            </a:r>
            <a:r>
              <a:rPr lang="uk-UA" sz="1600" b="1" dirty="0" err="1" smtClean="0"/>
              <a:t>Основы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химии</a:t>
            </a:r>
            <a:r>
              <a:rPr lang="uk-UA" sz="1600" b="1" dirty="0" smtClean="0"/>
              <a:t>" виходила протягом декількох років окремими випусками. Перший випуск, що з'явився вже влітку 1868 р., містить вступ, розгляд загальних питань хімії, опис властивостей водню, кисню і азоту. Але, працюючи над другим випуском, Менделєєв зіткнувся з великими перешкодами, пов'язаними з систематизацією і послідовністю викладу матеріалу. 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786190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 </a:t>
            </a:r>
            <a:r>
              <a:rPr lang="uk-UA" sz="1600" b="1" dirty="0" smtClean="0"/>
              <a:t>  У 1865 р. він захистив дисертацію "О </a:t>
            </a:r>
            <a:r>
              <a:rPr lang="uk-UA" sz="1600" b="1" dirty="0" err="1" smtClean="0"/>
              <a:t>соединениях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спирта</a:t>
            </a:r>
            <a:r>
              <a:rPr lang="uk-UA" sz="1600" b="1" dirty="0" smtClean="0"/>
              <a:t> с </a:t>
            </a:r>
            <a:r>
              <a:rPr lang="uk-UA" sz="1600" b="1" dirty="0" err="1" smtClean="0"/>
              <a:t>водой</a:t>
            </a:r>
            <a:r>
              <a:rPr lang="uk-UA" sz="1600" b="1" dirty="0" smtClean="0"/>
              <a:t>" на ступінь доктора хімії, а в 1867 р. отримав кафедру неорганічної (загальної) хімії в університеті, яку і очолював протягом 23 років. Розпочавши підготовку лекцій, він виявив, що а ні в Росії, а ні за кордоном немає курсу загальної хімії, гідного бути рекомендованим студентам. І тоді він вирішив написати його сам.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143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Дмитро Іванович Менделєєв хотів згрупувати всі описувані їм елементи за валентністю, але потім обрав інший метод і об'єднав їх в окремі групи, виходячи із подібності властивостей і атомної ваги.</a:t>
            </a:r>
            <a:endParaRPr lang="uk-UA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0"/>
            <a:ext cx="54292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Роздуми над цими питаннями впритул підвели Менделєєва до головного відкриття його життя, яке було назване — періодична система Менделєєва. </a:t>
            </a:r>
            <a:br>
              <a:rPr lang="uk-UA" sz="1400" b="1" dirty="0" smtClean="0"/>
            </a:br>
            <a:r>
              <a:rPr lang="uk-UA" sz="1400" b="1" dirty="0" smtClean="0"/>
              <a:t>      Те, що деякі хімічні елементи проявляють риси абсолютно явної схожості, ні для жодного хіміка тих років не було секретом. Схожість між літієм, натрієм і калієм, між хлором, бромом і йодом або між кальцієм, стронцієм і барієм впадало в очі будь-якому. Менделєєву вдалося розташувавши всі елементи в порядку зростання їх атомної маси. Установлення періодичної закономірності вимагало від нього величезної напруги думки. Написавши на окремих картках елементи з їх атомними вагами і корінними властивостями, Менделєєв став розкладати їх в різноманітних комбінаціях, переставляючи і міняючи місцями. Справа сильно ускладнювалася тим, що багато елементів у той час ще не були відкриті, а атомні ваги, вже відомих, визначені з великими неточностями. Проте закономірність, що шукали, незабаром була виявлена.</a:t>
            </a:r>
            <a:endParaRPr lang="uk-UA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7207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У лютому 1869 р. Менделєєв розіслав російським і зарубіжним хімікам надрукований на окремому листку "</a:t>
            </a:r>
            <a:r>
              <a:rPr lang="uk-UA" sz="1400" b="1" dirty="0" err="1" smtClean="0"/>
              <a:t>Опыт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системы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элементов</a:t>
            </a:r>
            <a:r>
              <a:rPr lang="uk-UA" sz="1400" b="1" dirty="0" smtClean="0"/>
              <a:t>, </a:t>
            </a:r>
            <a:r>
              <a:rPr lang="uk-UA" sz="1400" b="1" dirty="0" err="1" smtClean="0"/>
              <a:t>основанный</a:t>
            </a:r>
            <a:r>
              <a:rPr lang="uk-UA" sz="1400" b="1" dirty="0" smtClean="0"/>
              <a:t> на </a:t>
            </a:r>
            <a:r>
              <a:rPr lang="uk-UA" sz="1400" b="1" dirty="0" err="1" smtClean="0"/>
              <a:t>их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атомном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весе</a:t>
            </a:r>
            <a:r>
              <a:rPr lang="uk-UA" sz="1400" b="1" dirty="0" smtClean="0"/>
              <a:t> и </a:t>
            </a:r>
            <a:r>
              <a:rPr lang="uk-UA" sz="1400" b="1" dirty="0" err="1" smtClean="0"/>
              <a:t>химическом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сходстве</a:t>
            </a:r>
            <a:r>
              <a:rPr lang="uk-UA" sz="1400" b="1" dirty="0" smtClean="0"/>
              <a:t>". 6 березня на засіданні Російського хімічного суспільства було зачитане повідомлення про запропоновану Менделєєвим класифікацію елементів. Цей перший варіант періодичної системи значно відрізнявся від звичної для нас з школи таблиці Менделєєва. Групи розташовувалися не вертикально, а горизонтально. </a:t>
            </a:r>
            <a:endParaRPr lang="uk-UA" sz="1400" dirty="0"/>
          </a:p>
        </p:txBody>
      </p:sp>
      <p:pic>
        <p:nvPicPr>
          <p:cNvPr id="5" name="Рисунок 4" descr="Zako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42852"/>
            <a:ext cx="3214710" cy="42224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14942" y="4429132"/>
            <a:ext cx="392905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Перший </a:t>
            </a:r>
            <a:r>
              <a:rPr lang="ru-RU" sz="1200" dirty="0" err="1" smtClean="0"/>
              <a:t>рукописний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варіант</a:t>
            </a:r>
            <a:r>
              <a:rPr lang="ru-RU" sz="1200" dirty="0" smtClean="0"/>
              <a:t> </a:t>
            </a:r>
            <a:r>
              <a:rPr lang="ru-RU" sz="1200" dirty="0" err="1" smtClean="0"/>
              <a:t>періодичного</a:t>
            </a:r>
            <a:r>
              <a:rPr lang="ru-RU" sz="1200" dirty="0" smtClean="0"/>
              <a:t> закону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i="1" dirty="0" smtClean="0"/>
              <a:t>18 лютого 1869 року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21468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/>
            </a:r>
            <a:br>
              <a:rPr lang="uk-UA" sz="1400" b="1" dirty="0" smtClean="0"/>
            </a:br>
            <a:r>
              <a:rPr lang="uk-UA" sz="1400" b="1" dirty="0" smtClean="0"/>
              <a:t>      Перший, ще недосконалий нарис таблиці, в наступні роки піддався переконструюванню. Вже в 1869 р. Менделєєв помістив галогени і лужні метали не в центрі таблиці, як раніше, а по її краях (як це робиться тепер). Решта елементів опинилася усередині конструкції і служила природним переходом від однієї крайності до іншої</a:t>
            </a:r>
            <a:r>
              <a:rPr lang="uk-UA" sz="1400" b="1" dirty="0" smtClean="0"/>
              <a:t>.</a:t>
            </a:r>
          </a:p>
          <a:p>
            <a:endParaRPr lang="uk-UA" sz="1400" dirty="0"/>
          </a:p>
        </p:txBody>
      </p:sp>
      <p:pic>
        <p:nvPicPr>
          <p:cNvPr id="3" name="Рисунок 2" descr="Таблица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180" y="0"/>
            <a:ext cx="3730820" cy="257546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142852"/>
            <a:ext cx="5286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Декілька елементів, як потім виявилось, були в цьому першому варіанті поміщені не на свої місця. Але всі ці неточності зовсім не повинні зменшувати важливості самого висновку: зіставляючи властивості елементів, що потрапили у вертикальні стовпці, можна було ясно бачити, що вони змінюються періодично у міру наростання атомної ваги. Це було найголовніше у відкритті Менделєєва, що дозволяло зв'язати воєдино всі здавалося до цього розрізненими групи елементів. Несподівані збої в цьому періодичному ряду Менделєєв абсолютно правильно пояснив тим, що науці відомі ще не всі хімічні </a:t>
            </a:r>
            <a:r>
              <a:rPr lang="uk-UA" sz="1400" b="1" dirty="0" smtClean="0"/>
              <a:t>елементи. 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71462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У своїй таблиці він залишив чотири незаповнені клітинки, проте передбачив атомну вагу і хімічні властивості цих елементів. Він також редагував декілька неточно певних атомних мас елементів, і подальші дослідження повністю підтвердили його правоту. 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286256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 Разом з головними групами Менделєєв став виділяти підгрупи. У наступні роки Менделєєв виправив атомні ваги 11 елементів і змінив місцеположення 20. У результаті в 1871 р. з'явилася стаття "</a:t>
            </a:r>
            <a:r>
              <a:rPr lang="uk-UA" sz="1400" b="1" dirty="0" err="1" smtClean="0"/>
              <a:t>Периодическая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законность</a:t>
            </a:r>
            <a:r>
              <a:rPr lang="uk-UA" sz="1400" b="1" dirty="0" smtClean="0"/>
              <a:t> для </a:t>
            </a:r>
            <a:r>
              <a:rPr lang="uk-UA" sz="1400" b="1" dirty="0" err="1" smtClean="0"/>
              <a:t>химических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элементов</a:t>
            </a:r>
            <a:r>
              <a:rPr lang="uk-UA" sz="1400" b="1" dirty="0" smtClean="0"/>
              <a:t>", в якій періодична таблиця прийняла цілком сучасний вигляд. </a:t>
            </a:r>
            <a:br>
              <a:rPr lang="uk-UA" sz="1400" b="1" dirty="0" smtClean="0"/>
            </a:br>
            <a:r>
              <a:rPr lang="uk-UA" sz="1400" b="1" dirty="0" smtClean="0"/>
              <a:t>      Стаття була перекладена німецькою мовою і розіслана багатьом відомим європейським хімікам. Але, на жаль, Менделєєв не дочекався від них не тільки компетентної думки, але навіть простої відповіді. Ніхто з них не оцінив важливості зробленого відкриття. Відношення до періодичного закону змінилося тільки в 1875 р., коли </a:t>
            </a:r>
            <a:r>
              <a:rPr lang="uk-UA" sz="1400" b="1" dirty="0" err="1" smtClean="0"/>
              <a:t>Лекокде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Буабодран</a:t>
            </a:r>
            <a:r>
              <a:rPr lang="uk-UA" sz="1400" b="1" dirty="0" smtClean="0"/>
              <a:t> відкрив новий елемент — галій, властивості якого вражаюче співпадали з прогнозами Менделєєва (він називав цей невідомий ще елемент </a:t>
            </a:r>
            <a:r>
              <a:rPr lang="uk-UA" sz="1400" b="1" dirty="0" err="1" smtClean="0"/>
              <a:t>еквалюмінієм</a:t>
            </a:r>
            <a:r>
              <a:rPr lang="uk-UA" sz="1400" b="1" dirty="0" smtClean="0"/>
              <a:t>). Новим тріумфом Менделєєва стало відкриття в 1879 р. скандію, а в 1886 р. германію, властивості яких також повністю відповідали описам Менделєєва.</a:t>
            </a:r>
            <a:endParaRPr lang="uk-UA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uk-UA" sz="1400" b="1" dirty="0" smtClean="0"/>
              <a:t>Ідеї періодичного закону визначили структуру "Основ </a:t>
            </a:r>
            <a:r>
              <a:rPr lang="uk-UA" sz="1400" b="1" dirty="0" err="1" smtClean="0"/>
              <a:t>химии</a:t>
            </a:r>
            <a:r>
              <a:rPr lang="uk-UA" sz="1400" b="1" dirty="0" smtClean="0"/>
              <a:t>" (останній випуск курсу з прикладеною до нього періодичною таблицею вийшов в 1871 р.) і додали цій праці вражаючу довершеність і фундаментальність. По силі дії на наукову думку </a:t>
            </a:r>
            <a:r>
              <a:rPr lang="uk-UA" sz="1400" b="1" dirty="0" err="1" smtClean="0"/>
              <a:t>менделєєвські</a:t>
            </a:r>
            <a:r>
              <a:rPr lang="uk-UA" sz="1400" b="1" dirty="0" smtClean="0"/>
              <a:t> "</a:t>
            </a:r>
            <a:r>
              <a:rPr lang="uk-UA" sz="1400" b="1" dirty="0" err="1" smtClean="0"/>
              <a:t>Основы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химии</a:t>
            </a:r>
            <a:r>
              <a:rPr lang="uk-UA" sz="1400" b="1" dirty="0" smtClean="0"/>
              <a:t>" сміливо можна порівняти з такими видатними творами, як "Начала </a:t>
            </a:r>
            <a:r>
              <a:rPr lang="uk-UA" sz="1400" b="1" dirty="0" err="1" smtClean="0"/>
              <a:t>натуральной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философии</a:t>
            </a:r>
            <a:r>
              <a:rPr lang="uk-UA" sz="1400" b="1" dirty="0" smtClean="0"/>
              <a:t>" Ньютона, "</a:t>
            </a:r>
            <a:r>
              <a:rPr lang="uk-UA" sz="1400" b="1" dirty="0" err="1" smtClean="0"/>
              <a:t>Беседы</a:t>
            </a:r>
            <a:r>
              <a:rPr lang="uk-UA" sz="1400" b="1" dirty="0" smtClean="0"/>
              <a:t> о </a:t>
            </a:r>
            <a:r>
              <a:rPr lang="uk-UA" sz="1400" b="1" dirty="0" err="1" smtClean="0"/>
              <a:t>двух</a:t>
            </a:r>
            <a:r>
              <a:rPr lang="uk-UA" sz="1400" b="1" dirty="0" smtClean="0"/>
              <a:t> системах мира" Галілея, "</a:t>
            </a:r>
            <a:r>
              <a:rPr lang="uk-UA" sz="1400" b="1" dirty="0" err="1" smtClean="0"/>
              <a:t>Происхождение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видов</a:t>
            </a:r>
            <a:r>
              <a:rPr lang="uk-UA" sz="1400" b="1" dirty="0" smtClean="0"/>
              <a:t>" Дарвіна. Весь накопичений до цього часу величезний фактичний матеріал по самих різних галузях хімії був вперше викладений тут у вигляді стрункої наукової системи. Недивно, що інтерес до цього твору Менделєєва виявився величезним — тільки за життя автора "</a:t>
            </a:r>
            <a:r>
              <a:rPr lang="uk-UA" sz="1400" b="1" dirty="0" err="1" smtClean="0"/>
              <a:t>Основы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химии</a:t>
            </a:r>
            <a:r>
              <a:rPr lang="uk-UA" sz="1400" b="1" dirty="0" smtClean="0"/>
              <a:t>" витримали вісім видань і були перекладені основними європейськими мовами.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071678"/>
            <a:ext cx="55721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  </a:t>
            </a:r>
            <a:r>
              <a:rPr lang="uk-UA" sz="1400" b="1" dirty="0" smtClean="0"/>
              <a:t>Дмитро Іванович Менделєєв присвячував багато уваги вітчизняній нафтовій промисловості і з цією метою в 1876 відвідав Америку (за дорученням уряду) для вивчення практичного досвіду в галузі нафтовій промисловості. Науковець неодноразово відвідує з тією ж метою і наші кавказькі родовища. Веде ряд цікавих робіт по дослідженню нафти. </a:t>
            </a:r>
            <a:br>
              <a:rPr lang="uk-UA" sz="1400" b="1" dirty="0" smtClean="0"/>
            </a:br>
            <a:r>
              <a:rPr lang="uk-UA" sz="1400" b="1" dirty="0" smtClean="0"/>
              <a:t>      У 1888 р. він вивчає економічний стан Донецького кам'яновугільного району, з'ясовує величезне його значення для Росії і пропонує ряд заходів для раціонального використання "</a:t>
            </a:r>
            <a:r>
              <a:rPr lang="uk-UA" sz="1400" b="1" dirty="0" err="1" smtClean="0"/>
              <a:t>будущей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силы</a:t>
            </a:r>
            <a:r>
              <a:rPr lang="uk-UA" sz="1400" b="1" dirty="0" smtClean="0"/>
              <a:t>, </a:t>
            </a:r>
            <a:r>
              <a:rPr lang="uk-UA" sz="1400" b="1" dirty="0" err="1" smtClean="0"/>
              <a:t>покоющейся</a:t>
            </a:r>
            <a:r>
              <a:rPr lang="uk-UA" sz="1400" b="1" dirty="0" smtClean="0"/>
              <a:t> на берегах </a:t>
            </a:r>
            <a:r>
              <a:rPr lang="uk-UA" sz="1400" b="1" dirty="0" err="1" smtClean="0"/>
              <a:t>Донца</a:t>
            </a:r>
            <a:r>
              <a:rPr lang="uk-UA" sz="1400" b="1" dirty="0" smtClean="0"/>
              <a:t>". Результати цих робіт викладені їм у ряді статей та окремих монографій. </a:t>
            </a:r>
            <a:br>
              <a:rPr lang="uk-UA" sz="1400" b="1" dirty="0" smtClean="0"/>
            </a:br>
            <a:r>
              <a:rPr lang="uk-UA" sz="1400" b="1" dirty="0" smtClean="0"/>
              <a:t>      У 1890 р. Менделєєв покинув Петербурзький університет при наступних обставинах.</a:t>
            </a:r>
            <a:endParaRPr lang="uk-UA" sz="1400" dirty="0"/>
          </a:p>
        </p:txBody>
      </p:sp>
      <p:pic>
        <p:nvPicPr>
          <p:cNvPr id="4" name="Рисунок 3" descr="ДИМенделее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074486"/>
            <a:ext cx="3233752" cy="47835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/>
            </a:r>
            <a:br>
              <a:rPr lang="uk-UA" sz="1400" b="1" dirty="0" smtClean="0"/>
            </a:br>
            <a:r>
              <a:rPr lang="uk-UA" sz="1400" b="1" dirty="0" smtClean="0"/>
              <a:t>      Майже насильно відсторонений від науки, Менделєєв присвячує всі свої сили практичним завданням. В 1890 р. при його діяльній участі створюється проект нового митного тарифу, в якому послідовно проводиться протекційна система. В 1891 р. виходить в світ чудова книга: "</a:t>
            </a:r>
            <a:r>
              <a:rPr lang="uk-UA" sz="1400" b="1" dirty="0" err="1" smtClean="0"/>
              <a:t>Толковый</a:t>
            </a:r>
            <a:r>
              <a:rPr lang="uk-UA" sz="1400" b="1" dirty="0" smtClean="0"/>
              <a:t> тариф", що представляє коментарій до цього проекту і разом з тим глибоко продуманий огляд нашої промисловості, з вказівкою на її потреби і майбутні перспективи. Морське і військове міністерство доручають Менделєєву (1891) розробку питання про бездимний порох, і він після закордонного відрядження в 1892 р. блискучим чином виконує це завдання. Запропонований їм "</a:t>
            </a:r>
            <a:r>
              <a:rPr lang="uk-UA" sz="1400" b="1" dirty="0" err="1" smtClean="0"/>
              <a:t>пироколлодий</a:t>
            </a:r>
            <a:r>
              <a:rPr lang="uk-UA" sz="1400" b="1" dirty="0" smtClean="0"/>
              <a:t>" виявився чудовим типом бездимного пороху, при тому універсальним і легко </a:t>
            </a:r>
            <a:r>
              <a:rPr lang="uk-UA" sz="1400" b="1" dirty="0" err="1" smtClean="0"/>
              <a:t>пристосовуваним</a:t>
            </a:r>
            <a:r>
              <a:rPr lang="uk-UA" sz="1400" b="1" dirty="0" smtClean="0"/>
              <a:t> до всякої вогнепальної зброї. Менделєєв бере активну участь в роботах, пов'язаних зі Всеросійською виставкою (1896), з всесвітніми виставками в </a:t>
            </a:r>
            <a:r>
              <a:rPr lang="uk-UA" sz="1400" b="1" dirty="0" err="1" smtClean="0"/>
              <a:t>Чікаго</a:t>
            </a:r>
            <a:r>
              <a:rPr lang="uk-UA" sz="1400" b="1" dirty="0" smtClean="0"/>
              <a:t> (1893) та </a:t>
            </a:r>
            <a:r>
              <a:rPr lang="uk-UA" sz="1400" b="1" dirty="0" err="1" smtClean="0"/>
              <a:t>Паризі</a:t>
            </a:r>
            <a:r>
              <a:rPr lang="uk-UA" sz="1400" b="1" dirty="0" smtClean="0"/>
              <a:t> (1900). </a:t>
            </a:r>
            <a:br>
              <a:rPr lang="uk-UA" sz="1400" b="1" dirty="0" smtClean="0"/>
            </a:br>
            <a:r>
              <a:rPr lang="uk-UA" sz="1400" b="1" dirty="0" smtClean="0"/>
              <a:t>      У 1899 р. Дмитра Івановича </a:t>
            </a:r>
            <a:r>
              <a:rPr lang="uk-UA" sz="1400" b="1" dirty="0" err="1" smtClean="0"/>
              <a:t>відряджено</a:t>
            </a:r>
            <a:r>
              <a:rPr lang="uk-UA" sz="1400" b="1" dirty="0" smtClean="0"/>
              <a:t> на уральські заводи. В результаті цієї поїздки з'явилася </a:t>
            </a:r>
            <a:r>
              <a:rPr lang="uk-UA" sz="1400" b="1" dirty="0" err="1" smtClean="0"/>
              <a:t>обширна</a:t>
            </a:r>
            <a:r>
              <a:rPr lang="uk-UA" sz="1400" b="1" dirty="0" smtClean="0"/>
              <a:t> і надзвичайно змістовна монографія про стан уральської промисловості. </a:t>
            </a:r>
            <a:br>
              <a:rPr lang="uk-UA" sz="1400" b="1" dirty="0" smtClean="0"/>
            </a:br>
            <a:r>
              <a:rPr lang="uk-UA" sz="1400" b="1" dirty="0" smtClean="0"/>
              <a:t>      У 1893 р. Менделєєв був призначений керівником тільки що перетвореної по його ж вказівках "</a:t>
            </a:r>
            <a:r>
              <a:rPr lang="uk-UA" sz="1400" b="1" dirty="0" err="1" smtClean="0"/>
              <a:t>Главной</a:t>
            </a:r>
            <a:r>
              <a:rPr lang="uk-UA" sz="1400" b="1" dirty="0" smtClean="0"/>
              <a:t> </a:t>
            </a:r>
            <a:r>
              <a:rPr lang="uk-UA" sz="1400" b="1" dirty="0" err="1" smtClean="0"/>
              <a:t>Палаты</a:t>
            </a:r>
            <a:r>
              <a:rPr lang="uk-UA" sz="1400" b="1" dirty="0" smtClean="0"/>
              <a:t> мер и </a:t>
            </a:r>
            <a:r>
              <a:rPr lang="uk-UA" sz="1400" b="1" dirty="0" err="1" smtClean="0"/>
              <a:t>весов</a:t>
            </a:r>
            <a:r>
              <a:rPr lang="uk-UA" sz="1400" b="1" dirty="0" smtClean="0"/>
              <a:t>" і на цій посаді залишався до кінця свого життя.</a:t>
            </a:r>
          </a:p>
          <a:p>
            <a:endParaRPr lang="uk-UA" sz="1400" b="1" dirty="0" smtClean="0"/>
          </a:p>
          <a:p>
            <a:endParaRPr lang="uk-UA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50043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У головній палаті Менделєєв організує ряд робіт по метрології, пов'язаних з відновленням російських прототипів міри і ваги. Особливо важливі роботи, що стосуються законів коливання </a:t>
            </a:r>
            <a:r>
              <a:rPr lang="uk-UA" sz="1400" b="1" dirty="0" err="1" smtClean="0"/>
              <a:t>вагі</a:t>
            </a:r>
            <a:r>
              <a:rPr lang="uk-UA" sz="1400" b="1" dirty="0" smtClean="0"/>
              <a:t>, з розробки прийомів точного зважування; сюди ж відноситься визначення ваги певного об'єму води і зміни питомої ваги води при зміні температури від 0 до 30°, підготовка дослідів для вимірювання абсолютної напруги сили тяжіння. Всі ці та інші роботи надруковані в заснованому Менделєєвим "</a:t>
            </a:r>
            <a:r>
              <a:rPr lang="uk-UA" sz="1400" b="1" dirty="0" err="1" smtClean="0"/>
              <a:t>Временнике</a:t>
            </a:r>
            <a:r>
              <a:rPr lang="uk-UA" sz="1400" b="1" dirty="0" smtClean="0"/>
              <a:t>" головної палати. </a:t>
            </a:r>
            <a:endParaRPr lang="uk-U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181</TotalTime>
  <Words>843</Words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Біографія Д. І. Менделєєва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Біографія Д. І. Менделєєва  </dc:title>
  <dc:creator>Тарас</dc:creator>
  <cp:lastModifiedBy>Тарас</cp:lastModifiedBy>
  <cp:revision>20</cp:revision>
  <dcterms:created xsi:type="dcterms:W3CDTF">2013-04-08T07:03:57Z</dcterms:created>
  <dcterms:modified xsi:type="dcterms:W3CDTF">2013-04-08T10:15:37Z</dcterms:modified>
</cp:coreProperties>
</file>