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EEF068-F914-4AE5-A952-C61A8BFBF665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FC74C6-EAFB-4D47-BD4E-EC6562C6D2E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1%82%D0%BE%D1%80" TargetMode="External"/><Relationship Id="rId13" Type="http://schemas.openxmlformats.org/officeDocument/2006/relationships/hyperlink" Target="http://uk.wikipedia.org/wiki/%D0%A2%D0%B5%D0%BC%D0%BF%D0%B5%D1%80%D0%B0%D1%82%D1%83%D1%80%D0%B0_%D0%BF%D0%BB%D0%B0%D0%B2%D0%BB%D0%B5%D0%BD%D0%BD%D1%8F" TargetMode="External"/><Relationship Id="rId3" Type="http://schemas.openxmlformats.org/officeDocument/2006/relationships/hyperlink" Target="http://uk.wikipedia.org/wiki/%D0%A0%D0%BE%D0%B7%D0%BF%D0%BB%D0%B0%D0%B2%D0%B8" TargetMode="External"/><Relationship Id="rId7" Type="http://schemas.openxmlformats.org/officeDocument/2006/relationships/hyperlink" Target="http://uk.wikipedia.org/wiki/%D0%A2%D0%B5%D0%BB%D1%83%D1%80" TargetMode="External"/><Relationship Id="rId12" Type="http://schemas.openxmlformats.org/officeDocument/2006/relationships/hyperlink" Target="http://uk.wikipedia.org/wiki/%D0%92%27%D1%8F%D0%B7%D0%BA%D1%96%D1%81%D1%82%D1%8C" TargetMode="External"/><Relationship Id="rId2" Type="http://schemas.openxmlformats.org/officeDocument/2006/relationships/hyperlink" Target="http://uk.wikipedia.org/wiki/%D0%90%D0%BC%D0%BE%D1%80%D1%84%D0%BD%D1%96_%D1%80%D0%B5%D1%87%D0%BE%D0%B2%D0%B8%D0%BD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5%D0%BB%D0%B5%D0%BD" TargetMode="External"/><Relationship Id="rId11" Type="http://schemas.openxmlformats.org/officeDocument/2006/relationships/hyperlink" Target="http://uk.wikipedia.org/wiki/%D0%94%D1%96%D0%BE%D0%BA%D1%81%D0%B8%D0%B4_%D1%81%D0%B8%D0%BB%D1%96%D1%86%D1%96%D1%8E" TargetMode="External"/><Relationship Id="rId5" Type="http://schemas.openxmlformats.org/officeDocument/2006/relationships/hyperlink" Target="http://uk.wikipedia.org/wiki/%D0%A1%D1%83%D0%BB%D1%8C%D1%84%D1%96%D0%B4%D0%B8" TargetMode="External"/><Relationship Id="rId10" Type="http://schemas.openxmlformats.org/officeDocument/2006/relationships/hyperlink" Target="http://uk.wikipedia.org/wiki/%D0%A1%D0%B8%D0%BB%D1%96%D0%BA%D0%B0%D1%82%D0%B8" TargetMode="External"/><Relationship Id="rId4" Type="http://schemas.openxmlformats.org/officeDocument/2006/relationships/hyperlink" Target="http://uk.wikipedia.org/wiki/%D0%9E%D0%BA%D1%81%D0%B8%D0%B4" TargetMode="External"/><Relationship Id="rId9" Type="http://schemas.openxmlformats.org/officeDocument/2006/relationships/hyperlink" Target="http://uk.wikipedia.org/wiki/%D0%A1%D0%BF%D0%BB%D0%B0%D0%B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2%D0%B5%D0%BA%D1%82%D0%B8%D1%82" TargetMode="External"/><Relationship Id="rId13" Type="http://schemas.openxmlformats.org/officeDocument/2006/relationships/hyperlink" Target="http://uk.wikipedia.org/wiki/%D0%A2%D0%B2%D0%B5%D1%80%D0%B4%D1%96%D1%81%D1%82%D1%8C" TargetMode="External"/><Relationship Id="rId18" Type="http://schemas.openxmlformats.org/officeDocument/2006/relationships/hyperlink" Target="http://uk.wikipedia.org/wiki/%D0%9C%D0%B5%D0%B4%D0%B8%D1%86%D0%B8%D0%BD%D0%B0" TargetMode="External"/><Relationship Id="rId3" Type="http://schemas.openxmlformats.org/officeDocument/2006/relationships/hyperlink" Target="http://uk.wikipedia.org/wiki/%D0%9C%D0%B5%D1%82%D0%B5%D0%BE%D1%80%D0%B8%D1%82" TargetMode="External"/><Relationship Id="rId21" Type="http://schemas.openxmlformats.org/officeDocument/2006/relationships/image" Target="../media/image1.jpg"/><Relationship Id="rId7" Type="http://schemas.openxmlformats.org/officeDocument/2006/relationships/hyperlink" Target="http://uk.wikipedia.org/wiki/%D0%9F%D0%B5%D1%85%D1%88%D1%82%D0%B5%D0%B9%D0%BD" TargetMode="External"/><Relationship Id="rId12" Type="http://schemas.openxmlformats.org/officeDocument/2006/relationships/hyperlink" Target="http://uk.wikipedia.org/w/index.php?title=%D0%9F%D1%80%D0%BE%D0%B7%D0%BE%D1%80%D1%96%D1%81%D1%82%D1%8C&amp;action=edit&amp;redlink=1" TargetMode="External"/><Relationship Id="rId17" Type="http://schemas.openxmlformats.org/officeDocument/2006/relationships/hyperlink" Target="http://uk.wikipedia.org/wiki/%D0%A2%D0%B5%D1%85%D0%BD%D1%96%D0%BA%D0%B0" TargetMode="External"/><Relationship Id="rId2" Type="http://schemas.openxmlformats.org/officeDocument/2006/relationships/hyperlink" Target="http://uk.wikipedia.org/wiki/%D0%9C%D0%B0%D0%B3%D0%BC%D0%B0" TargetMode="External"/><Relationship Id="rId16" Type="http://schemas.openxmlformats.org/officeDocument/2006/relationships/hyperlink" Target="http://uk.wikipedia.org/wiki/%D0%92%D0%BB%D0%B0%D1%81%D1%82%D0%B8%D0%B2%D0%BE%D1%81%D1%82%D1%96" TargetMode="External"/><Relationship Id="rId20" Type="http://schemas.openxmlformats.org/officeDocument/2006/relationships/hyperlink" Target="http://uk.wikipedia.org/wiki/%D0%9F%D0%BE%D0%B1%D1%83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E%D0%B1%D1%81%D0%B8%D0%B4%D1%96%D0%B0%D0%BD" TargetMode="External"/><Relationship Id="rId11" Type="http://schemas.openxmlformats.org/officeDocument/2006/relationships/hyperlink" Target="http://uk.wikipedia.org/wiki/%D0%9C%D0%B0%D1%82%D0%B5%D1%80%D1%96%D0%B0%D0%BB" TargetMode="External"/><Relationship Id="rId5" Type="http://schemas.openxmlformats.org/officeDocument/2006/relationships/hyperlink" Target="http://uk.wikipedia.org/wiki/%D0%9F%D0%B5%D0%BC%D0%B7%D0%B0" TargetMode="External"/><Relationship Id="rId15" Type="http://schemas.openxmlformats.org/officeDocument/2006/relationships/hyperlink" Target="http://uk.wikipedia.org/wiki/%D0%A2%D0%B5%D1%80%D0%BC%D1%96%D1%87%D0%BD%D0%B0_%D1%81%D1%82%D1%96%D0%B9%D0%BA%D1%96%D1%81%D1%82%D1%8C_(%D0%BC%D0%B0%D1%82%D0%B5%D1%80%D1%96%D0%B0%D0%BB%D0%BE%D0%B7%D0%BD%D0%B0%D0%B2%D1%81%D1%82%D0%B2%D0%BE)" TargetMode="External"/><Relationship Id="rId10" Type="http://schemas.openxmlformats.org/officeDocument/2006/relationships/hyperlink" Target="http://uk.wikipedia.org/wiki/%D0%9B%D1%96%D0%B2%D1%96%D1%82%D0%B8" TargetMode="External"/><Relationship Id="rId19" Type="http://schemas.openxmlformats.org/officeDocument/2006/relationships/hyperlink" Target="http://uk.wikipedia.org/wiki/%D0%9D%D0%B0%D1%83%D0%BA%D0%BE%D0%B2%D1%96_%D0%B4%D0%BE%D1%81%D0%BB%D1%96%D0%B4%D0%B6%D0%B5%D0%BD%D0%BD%D1%8F" TargetMode="External"/><Relationship Id="rId4" Type="http://schemas.openxmlformats.org/officeDocument/2006/relationships/hyperlink" Target="http://uk.wikipedia.org/wiki/%D0%92%D1%83%D0%BB%D0%BA%D0%B0%D0%BD%D1%96%D1%87%D0%BD%D0%B5_%D1%81%D0%BA%D0%BB%D0%BE" TargetMode="External"/><Relationship Id="rId9" Type="http://schemas.openxmlformats.org/officeDocument/2006/relationships/hyperlink" Target="http://uk.wikipedia.org/wiki/%D0%9C%D0%BE%D0%BB%D0%B4%D0%B0%D0%B2%D1%96%D1%82%D0%B8" TargetMode="External"/><Relationship Id="rId14" Type="http://schemas.openxmlformats.org/officeDocument/2006/relationships/hyperlink" Target="http://uk.wikipedia.org/w/index.php?title=%D0%A5%D1%96%D0%BC%D1%96%D1%87%D0%BD%D0%B0_%D1%81%D1%82%D1%96%D0%B9%D0%BA%D1%96%D1%81%D1%82%D1%8C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0%D1%82%D0%B0" TargetMode="External"/><Relationship Id="rId2" Type="http://schemas.openxmlformats.org/officeDocument/2006/relationships/hyperlink" Target="http://uk.wikipedia.org/wiki/%D0%92%D0%BE%D0%BB%D0%BE%D0%BA%D0%BD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1%83%D0%B4%D1%96%D0%B2%D0%B5%D0%BB%D1%8C%D0%BD%D0%B0_%D1%81%D0%BF%D1%80%D0%B0%D0%B2%D0%B0" TargetMode="External"/><Relationship Id="rId5" Type="http://schemas.openxmlformats.org/officeDocument/2006/relationships/hyperlink" Target="http://uk.wikipedia.org/wiki/%D0%A2%D0%B5%D1%85%D0%BD%D1%96%D0%BA%D0%B0" TargetMode="External"/><Relationship Id="rId4" Type="http://schemas.openxmlformats.org/officeDocument/2006/relationships/hyperlink" Target="http://uk.wikipedia.org/wiki/%D0%A2%D0%BA%D0%B0%D0%BD%D0%B8%D0%BD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C%D0%B5%D0%B4%D0%B8%D1%87%D0%BD%D0%B5_%D1%81%D0%BA%D0%BB%D0%BE&amp;action=edit&amp;redlink=1" TargetMode="External"/><Relationship Id="rId13" Type="http://schemas.openxmlformats.org/officeDocument/2006/relationships/hyperlink" Target="http://uk.wikipedia.org/wiki/%D0%A1%D0%BA%D0%BB%D0%BE%D0%B2%D0%BE%D0%BB%D0%BE%D0%BA%D0%BD%D0%BE" TargetMode="External"/><Relationship Id="rId18" Type="http://schemas.openxmlformats.org/officeDocument/2006/relationships/hyperlink" Target="http://uk.wikipedia.org/w/index.php?title=%D0%A1%D0%BA%D0%BB%D1%8F%D0%BD%D0%B0_%D1%82%D0%B0%D1%80%D0%B0&amp;action=edit&amp;redlink=1" TargetMode="External"/><Relationship Id="rId3" Type="http://schemas.openxmlformats.org/officeDocument/2006/relationships/hyperlink" Target="http://uk.wikipedia.org/wiki/%D0%A1%D0%BA%D0%BB%D1%8F%D0%BD%D0%B0_%D0%BF%D1%80%D0%BE%D0%BC%D0%B8%D1%81%D0%BB%D0%BE%D0%B2%D1%96%D1%81%D1%82%D1%8C" TargetMode="External"/><Relationship Id="rId21" Type="http://schemas.openxmlformats.org/officeDocument/2006/relationships/hyperlink" Target="http://uk.wikipedia.org/w/index.php?title=%D0%93%D1%96%D0%B3%D1%96%D1%94%D0%BD%D1%96%D1%87%D0%BD%D1%96%D1%81%D1%82%D1%8C&amp;action=edit&amp;redlink=1" TargetMode="External"/><Relationship Id="rId7" Type="http://schemas.openxmlformats.org/officeDocument/2006/relationships/hyperlink" Target="http://uk.wikipedia.org/wiki/%D0%86%D0%B7%D0%BE%D0%BB%D1%8F%D1%82%D0%BE%D1%80" TargetMode="External"/><Relationship Id="rId12" Type="http://schemas.openxmlformats.org/officeDocument/2006/relationships/hyperlink" Target="http://uk.wikipedia.org/wiki/%D0%9F%D1%96%D0%BD%D0%BE%D1%81%D0%BA%D0%BB%D0%BE" TargetMode="External"/><Relationship Id="rId17" Type="http://schemas.openxmlformats.org/officeDocument/2006/relationships/hyperlink" Target="http://uk.wikipedia.org/w/index.php?title=%D0%9F%D1%80%D0%BE%D0%B4%D1%83%D0%BA%D1%82%D0%B8&amp;action=edit&amp;redlink=1" TargetMode="External"/><Relationship Id="rId2" Type="http://schemas.openxmlformats.org/officeDocument/2006/relationships/hyperlink" Target="http://uk.wikipedia.org/wiki/%D0%A5%D1%96%D0%BC%D1%96%D1%87%D0%BD%D0%B8%D0%B9_%D1%81%D0%BA%D0%BB%D0%B0%D0%B4" TargetMode="External"/><Relationship Id="rId16" Type="http://schemas.openxmlformats.org/officeDocument/2006/relationships/hyperlink" Target="http://uk.wikipedia.org/w/index.php?title=%D0%A4%D0%B0%D1%81%D1%83%D0%B2%D0%B0%D0%BD%D0%BD%D1%8F&amp;action=edit&amp;redlink=1" TargetMode="External"/><Relationship Id="rId20" Type="http://schemas.openxmlformats.org/officeDocument/2006/relationships/hyperlink" Target="http://uk.wikipedia.org/wiki/%D0%9F%D1%80%D0%BE%D0%BC%D0%B8%D1%81%D0%BB%D0%BE%D0%B2%D1%96%D1%81%D1%82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0%B8%D1%81%D1%82%D0%BE%D0%B2%D0%B5_%D1%81%D0%BA%D0%BB%D0%BE" TargetMode="External"/><Relationship Id="rId11" Type="http://schemas.openxmlformats.org/officeDocument/2006/relationships/hyperlink" Target="http://uk.wikipedia.org/w/index.php?title=%D0%A1%D0%BE%D1%80%D1%82%D0%BE%D0%B2%D0%B5_%D1%81%D0%BA%D0%BB%D0%BE&amp;action=edit&amp;redlink=1" TargetMode="External"/><Relationship Id="rId5" Type="http://schemas.openxmlformats.org/officeDocument/2006/relationships/hyperlink" Target="http://uk.wikipedia.org/w/index.php?title=%D0%9F%D0%BE%D0%B1%D1%83%D1%82%D0%BE%D0%B2%D0%B5_%D1%81%D0%BA%D0%BB%D0%BE&amp;action=edit&amp;redlink=1" TargetMode="External"/><Relationship Id="rId15" Type="http://schemas.openxmlformats.org/officeDocument/2006/relationships/hyperlink" Target="http://uk.wikipedia.org/w/index.php?title=%D0%A1%D0%BA%D0%BB%D0%BE%D0%B7%D0%B0%D0%B2%D0%BE%D0%B4&amp;action=edit&amp;redlink=1" TargetMode="External"/><Relationship Id="rId10" Type="http://schemas.openxmlformats.org/officeDocument/2006/relationships/hyperlink" Target="http://uk.wikipedia.org/w/index.php?title=%D0%A2%D0%B0%D1%80%D0%BD%D0%B5_%D1%81%D0%BA%D0%BB%D0%BE&amp;action=edit&amp;redlink=1" TargetMode="External"/><Relationship Id="rId19" Type="http://schemas.openxmlformats.org/officeDocument/2006/relationships/hyperlink" Target="http://uk.wikipedia.org/wiki/%D0%93%D0%B0%D0%BB%D1%83%D0%B7%D1%8C" TargetMode="External"/><Relationship Id="rId4" Type="http://schemas.openxmlformats.org/officeDocument/2006/relationships/hyperlink" Target="http://uk.wikipedia.org/w/index.php?title=%D0%9F%D1%80%D0%BE%D0%BC%D0%B8%D1%81%D0%BB%D0%BE%D0%B2%D0%B5_%D1%81%D0%BA%D0%BB%D0%BE&amp;action=edit&amp;redlink=1" TargetMode="External"/><Relationship Id="rId9" Type="http://schemas.openxmlformats.org/officeDocument/2006/relationships/hyperlink" Target="http://uk.wikipedia.org/w/index.php?title=%D0%9F%D0%B0%D1%80%D1%84%D1%83%D0%BC%D0%B5%D1%80%D0%BD%D0%B5_%D1%81%D0%BA%D0%BB%D0%BE&amp;action=edit&amp;redlink=1" TargetMode="External"/><Relationship Id="rId14" Type="http://schemas.openxmlformats.org/officeDocument/2006/relationships/hyperlink" Target="http://uk.wikipedia.org/wiki/%D0%A1%D0%B8%D1%82%D0%B0%D0%BB%D0%B8" TargetMode="External"/><Relationship Id="rId22" Type="http://schemas.openxmlformats.org/officeDocument/2006/relationships/hyperlink" Target="http://uk.wikipedia.org/w/index.php?title=%D0%9F%D1%80%D0%BE%D0%B7%D0%BE%D1%80%D1%96%D1%81%D1%82%D1%8C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E%D1%80" TargetMode="External"/><Relationship Id="rId3" Type="http://schemas.openxmlformats.org/officeDocument/2006/relationships/hyperlink" Target="http://uk.wikipedia.org/wiki/%D0%A5%D1%83%D0%B4%D0%BE%D0%B6%D0%BD%D1%94_%D1%81%D0%BA%D0%BB%D0%BE" TargetMode="External"/><Relationship Id="rId7" Type="http://schemas.openxmlformats.org/officeDocument/2006/relationships/hyperlink" Target="http://uk.wikipedia.org/w/index.php?title=%D0%A1%D0%BA%D0%BB%D1%8F%D0%BD%D0%B8%D0%B9_%D0%B6%D0%B0%D1%80%D0%BE%D1%81%D1%82%D1%96%D0%B9%D0%BA%D0%B8%D0%B9_%D0%BF%D0%BE%D1%81%D1%83%D0%B4&amp;action=edit&amp;redlink=1" TargetMode="External"/><Relationship Id="rId2" Type="http://schemas.openxmlformats.org/officeDocument/2006/relationships/hyperlink" Target="http://uk.wikipedia.org/wiki/%D0%9A%D1%80%D0%B8%D1%88%D1%82%D0%B0%D0%BB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1%82%D1%96%D0%B9%D0%BA%D1%96%D1%81%D1%82%D1%8C" TargetMode="External"/><Relationship Id="rId5" Type="http://schemas.openxmlformats.org/officeDocument/2006/relationships/hyperlink" Target="http://uk.wikipedia.org/wiki/%D0%9A%D1%8E%D0%B2%D0%B5%D1%82%D0%B0" TargetMode="External"/><Relationship Id="rId4" Type="http://schemas.openxmlformats.org/officeDocument/2006/relationships/hyperlink" Target="http://uk.wikipedia.org/wiki/%D0%9F%D0%BE%D1%81%D1%83%D0%B4" TargetMode="External"/><Relationship Id="rId9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Підготував учень 32 групи Матрос Кирило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Застосування та різновиди скла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934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5445224"/>
            <a:ext cx="6512511" cy="1143000"/>
          </a:xfrm>
        </p:spPr>
        <p:txBody>
          <a:bodyPr/>
          <a:lstStyle/>
          <a:p>
            <a:r>
              <a:rPr lang="uk-UA" dirty="0" smtClean="0"/>
              <a:t>Що таке скло?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352928" cy="5256584"/>
          </a:xfrm>
        </p:spPr>
        <p:txBody>
          <a:bodyPr>
            <a:normAutofit fontScale="92500" lnSpcReduction="10000"/>
          </a:bodyPr>
          <a:lstStyle/>
          <a:p>
            <a:r>
              <a:rPr lang="vi-VN" b="1" i="1" dirty="0"/>
              <a:t>Скло (неоргані́чне скло)</a:t>
            </a:r>
            <a:r>
              <a:rPr lang="vi-VN" dirty="0"/>
              <a:t> — тверда </a:t>
            </a:r>
            <a:r>
              <a:rPr lang="vi-VN" dirty="0">
                <a:hlinkClick r:id="rId2" tooltip="Аморфні речовини"/>
              </a:rPr>
              <a:t>аморфна речовина</a:t>
            </a:r>
            <a:r>
              <a:rPr lang="vi-VN" dirty="0"/>
              <a:t>, прозора, в тій чи іншій частині оптичного діапазону (в залежності від складу), отримана під час застигання </a:t>
            </a:r>
            <a:r>
              <a:rPr lang="vi-VN" dirty="0">
                <a:hlinkClick r:id="rId3" tooltip="Розплави"/>
              </a:rPr>
              <a:t>розплаву</a:t>
            </a:r>
            <a:r>
              <a:rPr lang="vi-VN" dirty="0"/>
              <a:t>, що має склотвірні </a:t>
            </a:r>
            <a:r>
              <a:rPr lang="vi-VN" dirty="0" smtClean="0"/>
              <a:t>компоненти</a:t>
            </a:r>
            <a:r>
              <a:rPr lang="ru-RU" dirty="0" smtClean="0"/>
              <a:t>.</a:t>
            </a:r>
          </a:p>
          <a:p>
            <a:r>
              <a:rPr lang="ru-RU" b="1" i="1" dirty="0" err="1">
                <a:latin typeface="Arial" pitchFamily="34" charset="0"/>
                <a:cs typeface="Arial" pitchFamily="34" charset="0"/>
              </a:rPr>
              <a:t>Склотвірний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компонент</a:t>
            </a:r>
            <a:r>
              <a:rPr lang="ru-RU" dirty="0"/>
              <a:t> — </a:t>
            </a:r>
            <a:r>
              <a:rPr lang="ru-RU" dirty="0" err="1"/>
              <a:t>речовина</a:t>
            </a:r>
            <a:r>
              <a:rPr lang="ru-RU" dirty="0"/>
              <a:t> (</a:t>
            </a:r>
            <a:r>
              <a:rPr lang="ru-RU" dirty="0">
                <a:hlinkClick r:id="rId4" tooltip="Оксид"/>
              </a:rPr>
              <a:t>оксид</a:t>
            </a:r>
            <a:r>
              <a:rPr lang="ru-RU" dirty="0"/>
              <a:t>, </a:t>
            </a:r>
            <a:r>
              <a:rPr lang="ru-RU" dirty="0" err="1">
                <a:hlinkClick r:id="rId5" tooltip="Сульфіди"/>
              </a:rPr>
              <a:t>сульфід</a:t>
            </a:r>
            <a:r>
              <a:rPr lang="ru-RU" dirty="0"/>
              <a:t>, </a:t>
            </a:r>
            <a:r>
              <a:rPr lang="ru-RU" dirty="0" err="1">
                <a:hlinkClick r:id="rId6" tooltip="Селен"/>
              </a:rPr>
              <a:t>селенід</a:t>
            </a:r>
            <a:r>
              <a:rPr lang="ru-RU" dirty="0"/>
              <a:t>, </a:t>
            </a:r>
            <a:r>
              <a:rPr lang="ru-RU" dirty="0" err="1">
                <a:hlinkClick r:id="rId7" tooltip="Телур"/>
              </a:rPr>
              <a:t>телурид</a:t>
            </a:r>
            <a:r>
              <a:rPr lang="ru-RU" dirty="0"/>
              <a:t> </a:t>
            </a:r>
            <a:r>
              <a:rPr lang="ru-RU" dirty="0" err="1"/>
              <a:t>чи</a:t>
            </a:r>
            <a:r>
              <a:rPr lang="ru-RU" dirty="0"/>
              <a:t> </a:t>
            </a:r>
            <a:r>
              <a:rPr lang="ru-RU" dirty="0">
                <a:hlinkClick r:id="rId8" tooltip="Фтор"/>
              </a:rPr>
              <a:t>фторид</a:t>
            </a:r>
            <a:r>
              <a:rPr lang="ru-RU" dirty="0"/>
              <a:t> </a:t>
            </a:r>
            <a:r>
              <a:rPr lang="ru-RU" dirty="0" err="1"/>
              <a:t>елементу</a:t>
            </a:r>
            <a:r>
              <a:rPr lang="ru-RU" dirty="0"/>
              <a:t>), яка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застигання</a:t>
            </a:r>
            <a:r>
              <a:rPr lang="ru-RU" dirty="0"/>
              <a:t> </a:t>
            </a:r>
            <a:r>
              <a:rPr lang="ru-RU" dirty="0" err="1"/>
              <a:t>розплавленої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.</a:t>
            </a:r>
          </a:p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склом</a:t>
            </a:r>
            <a:r>
              <a:rPr lang="ru-RU" dirty="0"/>
              <a:t> </a:t>
            </a:r>
            <a:r>
              <a:rPr lang="ru-RU" dirty="0" err="1"/>
              <a:t>розуміють</a:t>
            </a:r>
            <a:r>
              <a:rPr lang="ru-RU" dirty="0"/>
              <a:t> </a:t>
            </a:r>
            <a:r>
              <a:rPr lang="ru-RU" dirty="0" err="1">
                <a:hlinkClick r:id="rId9" tooltip="Сплав"/>
              </a:rPr>
              <a:t>сплави</a:t>
            </a:r>
            <a:r>
              <a:rPr lang="ru-RU" dirty="0"/>
              <a:t> </a:t>
            </a:r>
            <a:r>
              <a:rPr lang="ru-RU" dirty="0" err="1"/>
              <a:t>різних</a:t>
            </a:r>
            <a:r>
              <a:rPr lang="ru-RU" dirty="0"/>
              <a:t> </a:t>
            </a:r>
            <a:r>
              <a:rPr lang="ru-RU" dirty="0" err="1">
                <a:hlinkClick r:id="rId10" tooltip="Силікати"/>
              </a:rPr>
              <a:t>силікатів</a:t>
            </a:r>
            <a:r>
              <a:rPr lang="ru-RU" dirty="0"/>
              <a:t> з </a:t>
            </a:r>
            <a:r>
              <a:rPr lang="ru-RU" dirty="0" err="1"/>
              <a:t>надлишком</a:t>
            </a:r>
            <a:r>
              <a:rPr lang="ru-RU" dirty="0"/>
              <a:t> </a:t>
            </a:r>
            <a:r>
              <a:rPr lang="ru-RU" dirty="0" err="1">
                <a:hlinkClick r:id="rId11" tooltip="Діоксид силіцію"/>
              </a:rPr>
              <a:t>діоксиду</a:t>
            </a:r>
            <a:r>
              <a:rPr lang="ru-RU" dirty="0">
                <a:hlinkClick r:id="rId11" tooltip="Діоксид силіцію"/>
              </a:rPr>
              <a:t> </a:t>
            </a:r>
            <a:r>
              <a:rPr lang="ru-RU" dirty="0" err="1">
                <a:hlinkClick r:id="rId11" tooltip="Діоксид силіцію"/>
              </a:rPr>
              <a:t>силіцію</a:t>
            </a:r>
            <a:r>
              <a:rPr lang="ru-RU" dirty="0"/>
              <a:t>. </a:t>
            </a:r>
            <a:r>
              <a:rPr lang="ru-RU" dirty="0" err="1"/>
              <a:t>Розплавлене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не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твердне</a:t>
            </a:r>
            <a:r>
              <a:rPr lang="ru-RU" dirty="0"/>
              <a:t> при </a:t>
            </a:r>
            <a:r>
              <a:rPr lang="ru-RU" dirty="0" err="1"/>
              <a:t>охолодженні</a:t>
            </a:r>
            <a:r>
              <a:rPr lang="ru-RU" dirty="0"/>
              <a:t>, а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свою </a:t>
            </a:r>
            <a:r>
              <a:rPr lang="ru-RU" dirty="0" err="1">
                <a:hlinkClick r:id="rId12" tooltip="В'язкість"/>
              </a:rPr>
              <a:t>в'язкість</a:t>
            </a:r>
            <a:r>
              <a:rPr lang="ru-RU" dirty="0"/>
              <a:t>, аж </a:t>
            </a:r>
            <a:r>
              <a:rPr lang="ru-RU" dirty="0" err="1"/>
              <a:t>поки</a:t>
            </a:r>
            <a:r>
              <a:rPr lang="ru-RU" dirty="0"/>
              <a:t> не </a:t>
            </a:r>
            <a:r>
              <a:rPr lang="ru-RU" dirty="0" err="1"/>
              <a:t>перетвориться</a:t>
            </a:r>
            <a:r>
              <a:rPr lang="ru-RU" dirty="0"/>
              <a:t> в </a:t>
            </a:r>
            <a:r>
              <a:rPr lang="ru-RU" dirty="0" err="1"/>
              <a:t>однорідну</a:t>
            </a:r>
            <a:r>
              <a:rPr lang="ru-RU" dirty="0"/>
              <a:t> </a:t>
            </a:r>
            <a:r>
              <a:rPr lang="ru-RU" dirty="0" err="1"/>
              <a:t>тверду</a:t>
            </a:r>
            <a:r>
              <a:rPr lang="ru-RU" dirty="0"/>
              <a:t> </a:t>
            </a:r>
            <a:r>
              <a:rPr lang="ru-RU" dirty="0" err="1"/>
              <a:t>речовину</a:t>
            </a:r>
            <a:r>
              <a:rPr lang="ru-RU" dirty="0"/>
              <a:t>. </a:t>
            </a:r>
            <a:r>
              <a:rPr lang="ru-RU" dirty="0" err="1"/>
              <a:t>Скло</a:t>
            </a:r>
            <a:r>
              <a:rPr lang="ru-RU" dirty="0"/>
              <a:t> при </a:t>
            </a:r>
            <a:r>
              <a:rPr lang="ru-RU" dirty="0" err="1"/>
              <a:t>твердінні</a:t>
            </a:r>
            <a:r>
              <a:rPr lang="ru-RU" dirty="0"/>
              <a:t> не </a:t>
            </a:r>
            <a:r>
              <a:rPr lang="ru-RU" dirty="0" err="1"/>
              <a:t>кристалізується</a:t>
            </a:r>
            <a:r>
              <a:rPr lang="ru-RU" dirty="0"/>
              <a:t>, тому </a:t>
            </a:r>
            <a:r>
              <a:rPr lang="ru-RU" dirty="0" err="1"/>
              <a:t>воно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вираженої</a:t>
            </a:r>
            <a:r>
              <a:rPr lang="ru-RU" dirty="0"/>
              <a:t> </a:t>
            </a:r>
            <a:r>
              <a:rPr lang="ru-RU" dirty="0">
                <a:hlinkClick r:id="rId13" tooltip="Температура плавлення"/>
              </a:rPr>
              <a:t>точки </a:t>
            </a:r>
            <a:r>
              <a:rPr lang="ru-RU" dirty="0" err="1">
                <a:hlinkClick r:id="rId13" tooltip="Температура плавлення"/>
              </a:rPr>
              <a:t>плавлення</a:t>
            </a:r>
            <a:r>
              <a:rPr lang="ru-RU" dirty="0"/>
              <a:t>.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кристалічних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, при </a:t>
            </a:r>
            <a:r>
              <a:rPr lang="ru-RU" dirty="0" err="1"/>
              <a:t>нагріванні</a:t>
            </a:r>
            <a:r>
              <a:rPr lang="ru-RU" dirty="0"/>
              <a:t> у </a:t>
            </a:r>
            <a:r>
              <a:rPr lang="ru-RU" dirty="0" err="1"/>
              <a:t>відповідному</a:t>
            </a:r>
            <a:r>
              <a:rPr lang="ru-RU" dirty="0"/>
              <a:t> температурному </a:t>
            </a:r>
            <a:r>
              <a:rPr lang="ru-RU" dirty="0" err="1"/>
              <a:t>інтервалі</a:t>
            </a:r>
            <a:r>
              <a:rPr lang="ru-RU" dirty="0"/>
              <a:t> </a:t>
            </a:r>
            <a:r>
              <a:rPr lang="ru-RU" dirty="0" err="1"/>
              <a:t>розм'якшується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, </a:t>
            </a:r>
            <a:r>
              <a:rPr lang="ru-RU" dirty="0" err="1"/>
              <a:t>переходячи</a:t>
            </a:r>
            <a:r>
              <a:rPr lang="ru-RU" dirty="0"/>
              <a:t> з твердого </a:t>
            </a:r>
            <a:r>
              <a:rPr lang="ru-RU" dirty="0" err="1"/>
              <a:t>крихкого</a:t>
            </a:r>
            <a:r>
              <a:rPr lang="ru-RU" dirty="0"/>
              <a:t> стану у тягучий </a:t>
            </a:r>
            <a:r>
              <a:rPr lang="ru-RU" dirty="0" err="1"/>
              <a:t>високов'язкий</a:t>
            </a:r>
            <a:r>
              <a:rPr lang="ru-RU" dirty="0"/>
              <a:t> і </a:t>
            </a:r>
            <a:r>
              <a:rPr lang="ru-RU" dirty="0" err="1"/>
              <a:t>далі</a:t>
            </a:r>
            <a:r>
              <a:rPr lang="ru-RU" dirty="0"/>
              <a:t> — у текучий стан — </a:t>
            </a:r>
            <a:r>
              <a:rPr lang="ru-RU" dirty="0" err="1"/>
              <a:t>скломасу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766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27433" y="6021288"/>
            <a:ext cx="7016567" cy="720080"/>
          </a:xfrm>
        </p:spPr>
        <p:txBody>
          <a:bodyPr/>
          <a:lstStyle/>
          <a:p>
            <a:r>
              <a:rPr lang="uk-UA" sz="3600" dirty="0" smtClean="0"/>
              <a:t>Походження та застосування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424936" cy="5616624"/>
          </a:xfrm>
        </p:spPr>
        <p:txBody>
          <a:bodyPr numCol="2">
            <a:normAutofit/>
          </a:bodyPr>
          <a:lstStyle/>
          <a:p>
            <a:r>
              <a:rPr lang="ru-RU" sz="1800" dirty="0"/>
              <a:t>У </a:t>
            </a:r>
            <a:r>
              <a:rPr lang="ru-RU" sz="1800" dirty="0" err="1"/>
              <a:t>природі</a:t>
            </a:r>
            <a:r>
              <a:rPr lang="ru-RU" sz="1800" dirty="0"/>
              <a:t> </a:t>
            </a:r>
            <a:r>
              <a:rPr lang="ru-RU" sz="1800" dirty="0" err="1"/>
              <a:t>скло</a:t>
            </a:r>
            <a:r>
              <a:rPr lang="ru-RU" sz="1800" dirty="0"/>
              <a:t> </a:t>
            </a:r>
            <a:r>
              <a:rPr lang="ru-RU" sz="1800" dirty="0" err="1"/>
              <a:t>зустрічається</a:t>
            </a:r>
            <a:r>
              <a:rPr lang="ru-RU" sz="1800" dirty="0"/>
              <a:t> у </a:t>
            </a:r>
            <a:r>
              <a:rPr lang="ru-RU" sz="1800" dirty="0" err="1"/>
              <a:t>складі</a:t>
            </a:r>
            <a:r>
              <a:rPr lang="ru-RU" sz="1800" dirty="0"/>
              <a:t> </a:t>
            </a:r>
            <a:r>
              <a:rPr lang="ru-RU" sz="1800" dirty="0" err="1"/>
              <a:t>вулканічних</a:t>
            </a:r>
            <a:r>
              <a:rPr lang="ru-RU" sz="1800" dirty="0"/>
              <a:t> </a:t>
            </a:r>
            <a:r>
              <a:rPr lang="ru-RU" sz="1800" dirty="0" err="1"/>
              <a:t>порід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швидко</a:t>
            </a:r>
            <a:r>
              <a:rPr lang="ru-RU" sz="1800" dirty="0"/>
              <a:t> </a:t>
            </a:r>
            <a:r>
              <a:rPr lang="ru-RU" sz="1800" dirty="0" err="1"/>
              <a:t>охололи</a:t>
            </a:r>
            <a:r>
              <a:rPr lang="ru-RU" sz="1800" dirty="0"/>
              <a:t> з </a:t>
            </a:r>
            <a:r>
              <a:rPr lang="ru-RU" sz="1800" dirty="0" err="1"/>
              <a:t>рідкої</a:t>
            </a:r>
            <a:r>
              <a:rPr lang="ru-RU" sz="1800" dirty="0"/>
              <a:t> </a:t>
            </a:r>
            <a:r>
              <a:rPr lang="ru-RU" sz="1800" dirty="0" err="1">
                <a:hlinkClick r:id="rId2" tooltip="Магма"/>
              </a:rPr>
              <a:t>магми</a:t>
            </a:r>
            <a:r>
              <a:rPr lang="ru-RU" sz="1800" dirty="0"/>
              <a:t> при </a:t>
            </a:r>
            <a:r>
              <a:rPr lang="ru-RU" sz="1800" dirty="0" err="1"/>
              <a:t>взаємодії</a:t>
            </a:r>
            <a:r>
              <a:rPr lang="ru-RU" sz="1800" dirty="0"/>
              <a:t> з </a:t>
            </a:r>
            <a:r>
              <a:rPr lang="ru-RU" sz="1800" dirty="0" err="1"/>
              <a:t>холодним</a:t>
            </a:r>
            <a:r>
              <a:rPr lang="ru-RU" sz="1800" dirty="0"/>
              <a:t> </a:t>
            </a:r>
            <a:r>
              <a:rPr lang="ru-RU" sz="1800" dirty="0" err="1"/>
              <a:t>повітрям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водою. </a:t>
            </a:r>
            <a:r>
              <a:rPr lang="ru-RU" sz="1800" dirty="0" err="1"/>
              <a:t>Іноді</a:t>
            </a:r>
            <a:r>
              <a:rPr lang="ru-RU" sz="1800" dirty="0"/>
              <a:t> </a:t>
            </a:r>
            <a:r>
              <a:rPr lang="ru-RU" sz="1800" dirty="0" err="1"/>
              <a:t>скло</a:t>
            </a:r>
            <a:r>
              <a:rPr lang="ru-RU" sz="1800" dirty="0"/>
              <a:t> </a:t>
            </a:r>
            <a:r>
              <a:rPr lang="ru-RU" sz="1800" dirty="0" err="1"/>
              <a:t>зустрічається</a:t>
            </a:r>
            <a:r>
              <a:rPr lang="ru-RU" sz="1800" dirty="0"/>
              <a:t> у </a:t>
            </a:r>
            <a:r>
              <a:rPr lang="ru-RU" sz="1800" dirty="0" err="1"/>
              <a:t>складі</a:t>
            </a:r>
            <a:r>
              <a:rPr lang="ru-RU" sz="1800" dirty="0"/>
              <a:t> </a:t>
            </a:r>
            <a:r>
              <a:rPr lang="ru-RU" sz="1800" dirty="0" err="1">
                <a:hlinkClick r:id="rId3" tooltip="Метеорит"/>
              </a:rPr>
              <a:t>метеоритів</a:t>
            </a:r>
            <a:r>
              <a:rPr lang="ru-RU" sz="1800" dirty="0"/>
              <a:t>, </a:t>
            </a:r>
            <a:r>
              <a:rPr lang="ru-RU" sz="1800" dirty="0" err="1"/>
              <a:t>розплавлених</a:t>
            </a:r>
            <a:r>
              <a:rPr lang="ru-RU" sz="1800" dirty="0"/>
              <a:t> при </a:t>
            </a:r>
            <a:r>
              <a:rPr lang="ru-RU" sz="1800" dirty="0" err="1"/>
              <a:t>проходженні</a:t>
            </a:r>
            <a:r>
              <a:rPr lang="ru-RU" sz="1800" dirty="0"/>
              <a:t> </a:t>
            </a:r>
            <a:r>
              <a:rPr lang="ru-RU" sz="1800" dirty="0" err="1"/>
              <a:t>атмосфери</a:t>
            </a:r>
            <a:r>
              <a:rPr lang="ru-RU" sz="1800" dirty="0"/>
              <a:t>.</a:t>
            </a:r>
          </a:p>
          <a:p>
            <a:r>
              <a:rPr lang="ru-RU" sz="1800" dirty="0"/>
              <a:t>Коли </a:t>
            </a:r>
            <a:r>
              <a:rPr lang="ru-RU" sz="1800" dirty="0" err="1"/>
              <a:t>встановили</a:t>
            </a:r>
            <a:r>
              <a:rPr lang="ru-RU" sz="1800" dirty="0"/>
              <a:t> </a:t>
            </a:r>
            <a:r>
              <a:rPr lang="ru-RU" sz="1800" dirty="0" err="1"/>
              <a:t>ідентичність</a:t>
            </a:r>
            <a:r>
              <a:rPr lang="ru-RU" sz="1800" dirty="0"/>
              <a:t> </a:t>
            </a:r>
            <a:r>
              <a:rPr lang="ru-RU" sz="1800" dirty="0" err="1"/>
              <a:t>будови</a:t>
            </a:r>
            <a:r>
              <a:rPr lang="ru-RU" sz="1800" dirty="0"/>
              <a:t>, складу і </a:t>
            </a:r>
            <a:r>
              <a:rPr lang="ru-RU" sz="1800" dirty="0" err="1"/>
              <a:t>властивостей</a:t>
            </a:r>
            <a:r>
              <a:rPr lang="ru-RU" sz="1800" dirty="0"/>
              <a:t> </a:t>
            </a:r>
            <a:r>
              <a:rPr lang="ru-RU" sz="1800" dirty="0" err="1"/>
              <a:t>звичайного</a:t>
            </a:r>
            <a:r>
              <a:rPr lang="ru-RU" sz="1800" dirty="0"/>
              <a:t> </a:t>
            </a:r>
            <a:r>
              <a:rPr lang="ru-RU" sz="1800" dirty="0" err="1"/>
              <a:t>силікатного</a:t>
            </a:r>
            <a:r>
              <a:rPr lang="ru-RU" sz="1800" dirty="0"/>
              <a:t> </a:t>
            </a:r>
            <a:r>
              <a:rPr lang="ru-RU" sz="1800" dirty="0" err="1"/>
              <a:t>скла</a:t>
            </a:r>
            <a:r>
              <a:rPr lang="ru-RU" sz="1800" dirty="0"/>
              <a:t> </a:t>
            </a:r>
            <a:r>
              <a:rPr lang="ru-RU" sz="1800" dirty="0" err="1"/>
              <a:t>низці</a:t>
            </a:r>
            <a:r>
              <a:rPr lang="ru-RU" sz="1800" dirty="0"/>
              <a:t> </a:t>
            </a:r>
            <a:r>
              <a:rPr lang="ru-RU" sz="1800" dirty="0" err="1"/>
              <a:t>мінералів</a:t>
            </a:r>
            <a:r>
              <a:rPr lang="ru-RU" sz="1800" dirty="0"/>
              <a:t>, </a:t>
            </a:r>
            <a:r>
              <a:rPr lang="ru-RU" sz="1800" dirty="0" err="1"/>
              <a:t>останні</a:t>
            </a:r>
            <a:r>
              <a:rPr lang="ru-RU" sz="1800" dirty="0"/>
              <a:t> стали </a:t>
            </a:r>
            <a:r>
              <a:rPr lang="ru-RU" sz="1800" dirty="0" err="1"/>
              <a:t>кваліфікуватись</a:t>
            </a:r>
            <a:r>
              <a:rPr lang="ru-RU" sz="1800" dirty="0"/>
              <a:t> як </a:t>
            </a:r>
            <a:r>
              <a:rPr lang="ru-RU" sz="1800" dirty="0" err="1"/>
              <a:t>різновиди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природні</a:t>
            </a:r>
            <a:r>
              <a:rPr lang="ru-RU" sz="1800" dirty="0"/>
              <a:t> аналоги, </a:t>
            </a:r>
            <a:r>
              <a:rPr lang="ru-RU" sz="1800" dirty="0" err="1"/>
              <a:t>отримуючи</a:t>
            </a:r>
            <a:r>
              <a:rPr lang="ru-RU" sz="1800" dirty="0"/>
              <a:t> </a:t>
            </a:r>
            <a:r>
              <a:rPr lang="ru-RU" sz="1800" dirty="0" err="1"/>
              <a:t>назви</a:t>
            </a:r>
            <a:r>
              <a:rPr lang="ru-RU" sz="1800" dirty="0"/>
              <a:t> </a:t>
            </a:r>
            <a:r>
              <a:rPr lang="ru-RU" sz="1800" dirty="0" err="1"/>
              <a:t>відповідно</a:t>
            </a:r>
            <a:r>
              <a:rPr lang="ru-RU" sz="1800" dirty="0"/>
              <a:t> до умов </a:t>
            </a:r>
            <a:r>
              <a:rPr lang="ru-RU" sz="1800" dirty="0" err="1"/>
              <a:t>формування</a:t>
            </a:r>
            <a:r>
              <a:rPr lang="ru-RU" sz="1800" dirty="0"/>
              <a:t>: </a:t>
            </a:r>
            <a:r>
              <a:rPr lang="ru-RU" sz="1800" dirty="0" err="1">
                <a:hlinkClick r:id="rId4" tooltip="Вулканічне скло"/>
              </a:rPr>
              <a:t>вулканічне</a:t>
            </a:r>
            <a:r>
              <a:rPr lang="ru-RU" sz="1800" dirty="0">
                <a:hlinkClick r:id="rId4" tooltip="Вулканічне скло"/>
              </a:rPr>
              <a:t> </a:t>
            </a:r>
            <a:r>
              <a:rPr lang="ru-RU" sz="1800" dirty="0" err="1">
                <a:hlinkClick r:id="rId4" tooltip="Вулканічне скло"/>
              </a:rPr>
              <a:t>скло</a:t>
            </a:r>
            <a:r>
              <a:rPr lang="ru-RU" sz="1800" dirty="0"/>
              <a:t> (</a:t>
            </a:r>
            <a:r>
              <a:rPr lang="ru-RU" sz="1800" dirty="0">
                <a:hlinkClick r:id="rId5" tooltip="Пемза"/>
              </a:rPr>
              <a:t>пемза</a:t>
            </a:r>
            <a:r>
              <a:rPr lang="ru-RU" sz="1800" dirty="0"/>
              <a:t>, </a:t>
            </a:r>
            <a:r>
              <a:rPr lang="ru-RU" sz="1800" dirty="0" err="1">
                <a:hlinkClick r:id="rId6" tooltip="Обсидіан"/>
              </a:rPr>
              <a:t>обсидіани</a:t>
            </a:r>
            <a:r>
              <a:rPr lang="ru-RU" sz="1800" dirty="0"/>
              <a:t>, </a:t>
            </a:r>
            <a:r>
              <a:rPr lang="ru-RU" sz="1800" dirty="0" err="1">
                <a:hlinkClick r:id="rId7" tooltip="Пехштейн"/>
              </a:rPr>
              <a:t>пехштейн</a:t>
            </a:r>
            <a:r>
              <a:rPr lang="ru-RU" sz="1800" dirty="0"/>
              <a:t> та </a:t>
            </a:r>
            <a:r>
              <a:rPr lang="ru-RU" sz="1800" dirty="0" err="1"/>
              <a:t>ін</a:t>
            </a:r>
            <a:r>
              <a:rPr lang="ru-RU" sz="1800" dirty="0"/>
              <a:t>.), </a:t>
            </a:r>
            <a:r>
              <a:rPr lang="ru-RU" sz="1800" dirty="0" err="1"/>
              <a:t>скло</a:t>
            </a:r>
            <a:r>
              <a:rPr lang="ru-RU" sz="1800" dirty="0"/>
              <a:t> </a:t>
            </a:r>
            <a:r>
              <a:rPr lang="ru-RU" sz="1800" dirty="0">
                <a:hlinkClick r:id="rId3" tooltip="Метеорит"/>
              </a:rPr>
              <a:t>метеоритного</a:t>
            </a:r>
            <a:r>
              <a:rPr lang="ru-RU" sz="1800" dirty="0"/>
              <a:t> </a:t>
            </a:r>
            <a:r>
              <a:rPr lang="ru-RU" sz="1800" dirty="0" err="1"/>
              <a:t>походження</a:t>
            </a:r>
            <a:r>
              <a:rPr lang="ru-RU" sz="1800" dirty="0"/>
              <a:t> —</a:t>
            </a:r>
            <a:r>
              <a:rPr lang="ru-RU" sz="1800" dirty="0">
                <a:hlinkClick r:id="rId8" tooltip="Тектит"/>
              </a:rPr>
              <a:t>тектит</a:t>
            </a:r>
            <a:r>
              <a:rPr lang="ru-RU" sz="1800" dirty="0"/>
              <a:t> (</a:t>
            </a:r>
            <a:r>
              <a:rPr lang="ru-RU" sz="1800" dirty="0" err="1">
                <a:hlinkClick r:id="rId9" tooltip="Молдавіти"/>
              </a:rPr>
              <a:t>молдавіти</a:t>
            </a:r>
            <a:r>
              <a:rPr lang="ru-RU" sz="1800" dirty="0"/>
              <a:t>, </a:t>
            </a:r>
            <a:r>
              <a:rPr lang="ru-RU" sz="1800" dirty="0" err="1">
                <a:hlinkClick r:id="rId10" tooltip="Лівіти"/>
              </a:rPr>
              <a:t>лівіти</a:t>
            </a:r>
            <a:r>
              <a:rPr lang="ru-RU" sz="1800" dirty="0"/>
              <a:t> та </a:t>
            </a:r>
            <a:r>
              <a:rPr lang="ru-RU" sz="1800" dirty="0" err="1"/>
              <a:t>ін</a:t>
            </a:r>
            <a:r>
              <a:rPr lang="ru-RU" sz="1800" dirty="0"/>
              <a:t>.).</a:t>
            </a:r>
          </a:p>
          <a:p>
            <a:r>
              <a:rPr lang="ru-RU" sz="1800" dirty="0" err="1"/>
              <a:t>Скло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використовується</a:t>
            </a:r>
            <a:r>
              <a:rPr lang="ru-RU" sz="1800" dirty="0"/>
              <a:t> у </a:t>
            </a:r>
            <a:r>
              <a:rPr lang="ru-RU" sz="1800" dirty="0" err="1"/>
              <a:t>промислових</a:t>
            </a:r>
            <a:r>
              <a:rPr lang="ru-RU" sz="1800" dirty="0"/>
              <a:t> масштабах — </a:t>
            </a:r>
            <a:r>
              <a:rPr lang="ru-RU" sz="1800" dirty="0" err="1">
                <a:hlinkClick r:id="rId11" tooltip="Матеріал"/>
              </a:rPr>
              <a:t>матеріал</a:t>
            </a:r>
            <a:r>
              <a:rPr lang="ru-RU" sz="1800" dirty="0"/>
              <a:t> штучного </a:t>
            </a:r>
            <a:r>
              <a:rPr lang="ru-RU" sz="1800" dirty="0" err="1"/>
              <a:t>походження</a:t>
            </a:r>
            <a:r>
              <a:rPr lang="ru-RU" sz="1800" dirty="0"/>
              <a:t>, </a:t>
            </a:r>
            <a:r>
              <a:rPr lang="ru-RU" sz="1800" dirty="0" err="1"/>
              <a:t>якому</a:t>
            </a:r>
            <a:r>
              <a:rPr lang="ru-RU" sz="1800" dirty="0"/>
              <a:t> </a:t>
            </a:r>
            <a:r>
              <a:rPr lang="ru-RU" sz="1800" dirty="0" err="1"/>
              <a:t>властиві</a:t>
            </a:r>
            <a:r>
              <a:rPr lang="ru-RU" sz="1800" dirty="0"/>
              <a:t> </a:t>
            </a:r>
            <a:r>
              <a:rPr lang="ru-RU" sz="1800" dirty="0" err="1"/>
              <a:t>такі</a:t>
            </a:r>
            <a:r>
              <a:rPr lang="ru-RU" sz="1800" dirty="0"/>
              <a:t> </a:t>
            </a:r>
            <a:r>
              <a:rPr lang="ru-RU" sz="1800" dirty="0" err="1"/>
              <a:t>основні</a:t>
            </a:r>
            <a:r>
              <a:rPr lang="ru-RU" sz="1800" dirty="0"/>
              <a:t> характеристики, як </a:t>
            </a:r>
            <a:r>
              <a:rPr lang="ru-RU" sz="1800" dirty="0" err="1">
                <a:hlinkClick r:id="rId12" tooltip="Прозорість (ще не написана)"/>
              </a:rPr>
              <a:t>прозорість</a:t>
            </a:r>
            <a:r>
              <a:rPr lang="ru-RU" sz="1800" dirty="0" err="1"/>
              <a:t>,</a:t>
            </a:r>
            <a:r>
              <a:rPr lang="ru-RU" sz="1800" dirty="0" err="1">
                <a:hlinkClick r:id="rId13" tooltip="Твердість"/>
              </a:rPr>
              <a:t>твердість</a:t>
            </a:r>
            <a:r>
              <a:rPr lang="ru-RU" sz="1800" dirty="0"/>
              <a:t>, </a:t>
            </a:r>
            <a:r>
              <a:rPr lang="ru-RU" sz="1800" dirty="0" err="1">
                <a:hlinkClick r:id="rId14" tooltip="Хімічна стійкість (ще не написана)"/>
              </a:rPr>
              <a:t>хімічна</a:t>
            </a:r>
            <a:r>
              <a:rPr lang="ru-RU" sz="1800" dirty="0">
                <a:hlinkClick r:id="rId14" tooltip="Хімічна стійкість (ще не написана)"/>
              </a:rPr>
              <a:t> </a:t>
            </a:r>
            <a:r>
              <a:rPr lang="ru-RU" sz="1800" dirty="0" err="1">
                <a:hlinkClick r:id="rId14" tooltip="Хімічна стійкість (ще не написана)"/>
              </a:rPr>
              <a:t>стійкість</a:t>
            </a:r>
            <a:r>
              <a:rPr lang="ru-RU" sz="1800" dirty="0"/>
              <a:t>, </a:t>
            </a:r>
            <a:r>
              <a:rPr lang="ru-RU" sz="1800" u="sng" dirty="0" err="1">
                <a:hlinkClick r:id="rId15" tooltip="Термічна стійкість (матеріалознавство)"/>
              </a:rPr>
              <a:t>термостійкість</a:t>
            </a:r>
            <a:r>
              <a:rPr lang="ru-RU" sz="1800" dirty="0"/>
              <a:t>. </a:t>
            </a:r>
            <a:r>
              <a:rPr lang="ru-RU" sz="1800" dirty="0" err="1"/>
              <a:t>Крім</a:t>
            </a:r>
            <a:r>
              <a:rPr lang="ru-RU" sz="1800" dirty="0"/>
              <a:t> того, </a:t>
            </a:r>
            <a:r>
              <a:rPr lang="ru-RU" sz="1800" dirty="0" err="1"/>
              <a:t>скло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 </a:t>
            </a:r>
            <a:r>
              <a:rPr lang="ru-RU" sz="1800" dirty="0" err="1">
                <a:hlinkClick r:id="rId16" tooltip="Властивості"/>
              </a:rPr>
              <a:t>властивості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обумовлюються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прозорістю</a:t>
            </a:r>
            <a:r>
              <a:rPr lang="ru-RU" sz="1800" dirty="0"/>
              <a:t>, </a:t>
            </a:r>
            <a:r>
              <a:rPr lang="ru-RU" sz="1800" dirty="0" err="1"/>
              <a:t>електричними</a:t>
            </a:r>
            <a:r>
              <a:rPr lang="ru-RU" sz="1800" dirty="0"/>
              <a:t> та </a:t>
            </a:r>
            <a:r>
              <a:rPr lang="ru-RU" sz="1800" dirty="0" err="1"/>
              <a:t>термомеханічними</a:t>
            </a:r>
            <a:r>
              <a:rPr lang="ru-RU" sz="1800" dirty="0"/>
              <a:t> параметрами. </a:t>
            </a:r>
            <a:r>
              <a:rPr lang="ru-RU" sz="1800" dirty="0" err="1"/>
              <a:t>Завдяки</a:t>
            </a:r>
            <a:r>
              <a:rPr lang="ru-RU" sz="1800" dirty="0"/>
              <a:t> </a:t>
            </a:r>
            <a:r>
              <a:rPr lang="ru-RU" sz="1800" dirty="0" err="1"/>
              <a:t>цьому</a:t>
            </a:r>
            <a:r>
              <a:rPr lang="ru-RU" sz="1800" dirty="0"/>
              <a:t> </a:t>
            </a:r>
            <a:r>
              <a:rPr lang="ru-RU" sz="1800" dirty="0" err="1"/>
              <a:t>скло</a:t>
            </a:r>
            <a:r>
              <a:rPr lang="ru-RU" sz="1800" dirty="0"/>
              <a:t> широко </a:t>
            </a:r>
            <a:r>
              <a:rPr lang="ru-RU" sz="1800" dirty="0" err="1"/>
              <a:t>використовують</a:t>
            </a:r>
            <a:r>
              <a:rPr lang="ru-RU" sz="1800" dirty="0"/>
              <a:t> </a:t>
            </a:r>
            <a:r>
              <a:rPr lang="ru-RU" sz="1800" dirty="0" err="1"/>
              <a:t>майже</a:t>
            </a:r>
            <a:r>
              <a:rPr lang="ru-RU" sz="1800" dirty="0"/>
              <a:t> у </a:t>
            </a:r>
            <a:r>
              <a:rPr lang="ru-RU" sz="1800" dirty="0" err="1"/>
              <a:t>всіх</a:t>
            </a:r>
            <a:r>
              <a:rPr lang="ru-RU" sz="1800" dirty="0"/>
              <a:t> </a:t>
            </a:r>
            <a:r>
              <a:rPr lang="ru-RU" sz="1800" dirty="0" err="1"/>
              <a:t>галузях</a:t>
            </a:r>
            <a:r>
              <a:rPr lang="ru-RU" sz="1800" dirty="0"/>
              <a:t> </a:t>
            </a:r>
            <a:r>
              <a:rPr lang="ru-RU" sz="1800" dirty="0" err="1">
                <a:hlinkClick r:id="rId17" tooltip="Техніка"/>
              </a:rPr>
              <a:t>техніки</a:t>
            </a:r>
            <a:r>
              <a:rPr lang="ru-RU" sz="1800" dirty="0"/>
              <a:t>, </a:t>
            </a:r>
            <a:r>
              <a:rPr lang="ru-RU" sz="1800" dirty="0" err="1">
                <a:hlinkClick r:id="rId18" tooltip="Медицина"/>
              </a:rPr>
              <a:t>медицині</a:t>
            </a:r>
            <a:r>
              <a:rPr lang="ru-RU" sz="1800" dirty="0"/>
              <a:t>, у </a:t>
            </a:r>
            <a:r>
              <a:rPr lang="ru-RU" sz="1800" dirty="0" err="1">
                <a:hlinkClick r:id="rId19" tooltip="Наукові дослідження"/>
              </a:rPr>
              <a:t>наукових</a:t>
            </a:r>
            <a:r>
              <a:rPr lang="ru-RU" sz="1800" dirty="0">
                <a:hlinkClick r:id="rId19" tooltip="Наукові дослідження"/>
              </a:rPr>
              <a:t> </a:t>
            </a:r>
            <a:r>
              <a:rPr lang="ru-RU" sz="1800" dirty="0" err="1">
                <a:hlinkClick r:id="rId19" tooltip="Наукові дослідження"/>
              </a:rPr>
              <a:t>дослідженнях</a:t>
            </a:r>
            <a:r>
              <a:rPr lang="ru-RU" sz="1800" dirty="0"/>
              <a:t> та у </a:t>
            </a:r>
            <a:r>
              <a:rPr lang="ru-RU" sz="1800" dirty="0" err="1">
                <a:hlinkClick r:id="rId20" tooltip="Побут"/>
              </a:rPr>
              <a:t>побуті</a:t>
            </a:r>
            <a:r>
              <a:rPr lang="ru-RU" sz="1800" dirty="0"/>
              <a:t>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7" y="692696"/>
            <a:ext cx="5952661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2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96898" y="5661248"/>
            <a:ext cx="7920879" cy="857032"/>
          </a:xfrm>
        </p:spPr>
        <p:txBody>
          <a:bodyPr/>
          <a:lstStyle/>
          <a:p>
            <a:r>
              <a:rPr lang="uk-UA" sz="4000" dirty="0" smtClean="0"/>
              <a:t>Походження та застосування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424936" cy="5400600"/>
          </a:xfrm>
        </p:spPr>
        <p:txBody>
          <a:bodyPr>
            <a:normAutofit/>
          </a:bodyPr>
          <a:lstStyle/>
          <a:p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скла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 </a:t>
            </a:r>
            <a:r>
              <a:rPr lang="ru-RU" dirty="0">
                <a:hlinkClick r:id="rId2" tooltip="Волокно"/>
              </a:rPr>
              <a:t>волокно</a:t>
            </a:r>
            <a:r>
              <a:rPr lang="ru-RU" dirty="0"/>
              <a:t>, </a:t>
            </a:r>
            <a:r>
              <a:rPr lang="ru-RU" dirty="0">
                <a:hlinkClick r:id="rId3" tooltip="Вата"/>
              </a:rPr>
              <a:t>вату</a:t>
            </a:r>
            <a:r>
              <a:rPr lang="ru-RU" dirty="0"/>
              <a:t>, </a:t>
            </a:r>
            <a:r>
              <a:rPr lang="ru-RU" dirty="0" err="1">
                <a:hlinkClick r:id="rId4" tooltip="Тканина"/>
              </a:rPr>
              <a:t>тканини</a:t>
            </a:r>
            <a:r>
              <a:rPr lang="ru-RU" dirty="0"/>
              <a:t> 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відзначаються</a:t>
            </a:r>
            <a:r>
              <a:rPr lang="ru-RU" dirty="0"/>
              <a:t>,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механічною</a:t>
            </a:r>
            <a:r>
              <a:rPr lang="ru-RU" dirty="0"/>
              <a:t> </a:t>
            </a:r>
            <a:r>
              <a:rPr lang="ru-RU" dirty="0" err="1"/>
              <a:t>міцністю</a:t>
            </a:r>
            <a:r>
              <a:rPr lang="ru-RU" dirty="0"/>
              <a:t>, </a:t>
            </a:r>
            <a:r>
              <a:rPr lang="ru-RU" dirty="0" err="1"/>
              <a:t>негорючістю</a:t>
            </a:r>
            <a:r>
              <a:rPr lang="ru-RU" dirty="0"/>
              <a:t>, </a:t>
            </a:r>
            <a:r>
              <a:rPr lang="ru-RU" dirty="0" err="1"/>
              <a:t>кислотостійкістю</a:t>
            </a:r>
            <a:r>
              <a:rPr lang="ru-RU" dirty="0"/>
              <a:t> і </a:t>
            </a:r>
            <a:r>
              <a:rPr lang="ru-RU" dirty="0" err="1"/>
              <a:t>високими</a:t>
            </a:r>
            <a:r>
              <a:rPr lang="ru-RU" dirty="0"/>
              <a:t> тепло- і </a:t>
            </a:r>
            <a:r>
              <a:rPr lang="ru-RU" dirty="0" err="1"/>
              <a:t>електроізоляційними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.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галузях</a:t>
            </a:r>
            <a:r>
              <a:rPr lang="ru-RU" dirty="0"/>
              <a:t> </a:t>
            </a:r>
            <a:r>
              <a:rPr lang="ru-RU" dirty="0" err="1">
                <a:hlinkClick r:id="rId5" tooltip="Техніка"/>
              </a:rPr>
              <a:t>техніки</a:t>
            </a:r>
            <a:r>
              <a:rPr lang="ru-RU" dirty="0"/>
              <a:t> і </a:t>
            </a:r>
            <a:r>
              <a:rPr lang="ru-RU" dirty="0" err="1">
                <a:hlinkClick r:id="rId6" tooltip="Будівельна справа"/>
              </a:rPr>
              <a:t>будівельній</a:t>
            </a:r>
            <a:r>
              <a:rPr lang="ru-RU" dirty="0">
                <a:hlinkClick r:id="rId6" tooltip="Будівельна справа"/>
              </a:rPr>
              <a:t> </a:t>
            </a:r>
            <a:r>
              <a:rPr lang="ru-RU" dirty="0" err="1">
                <a:hlinkClick r:id="rId6" tooltip="Будівельна справа"/>
              </a:rPr>
              <a:t>справі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згаданими</a:t>
            </a:r>
            <a:r>
              <a:rPr lang="ru-RU" dirty="0"/>
              <a:t> </a:t>
            </a:r>
            <a:r>
              <a:rPr lang="ru-RU" dirty="0" err="1"/>
              <a:t>електрофізичними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,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низько</a:t>
            </a:r>
            <a:r>
              <a:rPr lang="ru-RU" dirty="0"/>
              <a:t>- та </a:t>
            </a:r>
            <a:r>
              <a:rPr lang="ru-RU" dirty="0" err="1"/>
              <a:t>високовольтних</a:t>
            </a:r>
            <a:r>
              <a:rPr lang="ru-RU" dirty="0"/>
              <a:t> </a:t>
            </a:r>
            <a:r>
              <a:rPr lang="ru-RU" dirty="0" err="1"/>
              <a:t>ізоляторів</a:t>
            </a:r>
            <a:r>
              <a:rPr lang="ru-RU" dirty="0"/>
              <a:t>, </a:t>
            </a:r>
            <a:r>
              <a:rPr lang="ru-RU" dirty="0" err="1"/>
              <a:t>балонів</a:t>
            </a:r>
            <a:r>
              <a:rPr lang="ru-RU" dirty="0"/>
              <a:t> і </a:t>
            </a:r>
            <a:r>
              <a:rPr lang="ru-RU" dirty="0" err="1"/>
              <a:t>ніжок</a:t>
            </a:r>
            <a:r>
              <a:rPr lang="ru-RU" dirty="0"/>
              <a:t> </a:t>
            </a:r>
            <a:r>
              <a:rPr lang="ru-RU" dirty="0" err="1"/>
              <a:t>освітлювальних</a:t>
            </a:r>
            <a:r>
              <a:rPr lang="ru-RU" dirty="0"/>
              <a:t> та </a:t>
            </a:r>
            <a:r>
              <a:rPr lang="ru-RU" dirty="0" err="1"/>
              <a:t>електронних</a:t>
            </a:r>
            <a:r>
              <a:rPr lang="ru-RU" dirty="0"/>
              <a:t> ламп, </a:t>
            </a:r>
            <a:r>
              <a:rPr lang="ru-RU" dirty="0" err="1"/>
              <a:t>газорозрядних</a:t>
            </a:r>
            <a:r>
              <a:rPr lang="ru-RU" dirty="0"/>
              <a:t> </a:t>
            </a:r>
            <a:r>
              <a:rPr lang="ru-RU" dirty="0" err="1"/>
              <a:t>приладів</a:t>
            </a:r>
            <a:r>
              <a:rPr lang="ru-RU" dirty="0"/>
              <a:t>, тонко- та </a:t>
            </a:r>
            <a:r>
              <a:rPr lang="ru-RU" dirty="0" err="1"/>
              <a:t>товстостінних</a:t>
            </a:r>
            <a:r>
              <a:rPr lang="ru-RU" dirty="0"/>
              <a:t> </a:t>
            </a:r>
            <a:r>
              <a:rPr lang="ru-RU" dirty="0" err="1"/>
              <a:t>газонепроникних</a:t>
            </a:r>
            <a:r>
              <a:rPr lang="ru-RU" dirty="0"/>
              <a:t> і </a:t>
            </a:r>
            <a:r>
              <a:rPr lang="ru-RU" dirty="0" err="1"/>
              <a:t>вакуумщільних</a:t>
            </a:r>
            <a:r>
              <a:rPr lang="ru-RU" dirty="0"/>
              <a:t> </a:t>
            </a:r>
            <a:r>
              <a:rPr lang="ru-RU" dirty="0" err="1"/>
              <a:t>оболонок</a:t>
            </a:r>
            <a:r>
              <a:rPr lang="ru-RU" dirty="0"/>
              <a:t>,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електровакуумних</a:t>
            </a:r>
            <a:r>
              <a:rPr lang="ru-RU" dirty="0"/>
              <a:t> </a:t>
            </a:r>
            <a:r>
              <a:rPr lang="ru-RU" dirty="0" err="1"/>
              <a:t>приладів</a:t>
            </a:r>
            <a:r>
              <a:rPr lang="ru-RU" dirty="0"/>
              <a:t>, </a:t>
            </a:r>
            <a:r>
              <a:rPr lang="ru-RU" dirty="0" err="1"/>
              <a:t>рентгенівських</a:t>
            </a:r>
            <a:r>
              <a:rPr lang="ru-RU" dirty="0"/>
              <a:t> трубок,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електричних</a:t>
            </a:r>
            <a:r>
              <a:rPr lang="ru-RU" dirty="0"/>
              <a:t> </a:t>
            </a:r>
            <a:r>
              <a:rPr lang="ru-RU" dirty="0" err="1"/>
              <a:t>ланцюгів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специфічні</a:t>
            </a:r>
            <a:r>
              <a:rPr lang="ru-RU" dirty="0"/>
              <a:t> </a:t>
            </a:r>
            <a:r>
              <a:rPr lang="ru-RU" dirty="0" err="1"/>
              <a:t>електрофізичні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778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5589240"/>
            <a:ext cx="3589784" cy="1143000"/>
          </a:xfrm>
        </p:spPr>
        <p:txBody>
          <a:bodyPr/>
          <a:lstStyle/>
          <a:p>
            <a:r>
              <a:rPr lang="uk-UA" dirty="0" smtClean="0"/>
              <a:t>Види скла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424936" cy="518457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практичного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скляних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 </a:t>
            </a:r>
            <a:r>
              <a:rPr lang="ru-RU" dirty="0" err="1">
                <a:hlinkClick r:id="rId2" tooltip="Хімічний склад"/>
              </a:rPr>
              <a:t>хімічний</a:t>
            </a:r>
            <a:r>
              <a:rPr lang="ru-RU" dirty="0">
                <a:hlinkClick r:id="rId2" tooltip="Хімічний склад"/>
              </a:rPr>
              <a:t> склад</a:t>
            </a:r>
            <a:r>
              <a:rPr lang="ru-RU" dirty="0"/>
              <a:t> </a:t>
            </a:r>
            <a:r>
              <a:rPr lang="ru-RU" dirty="0" err="1"/>
              <a:t>скла</a:t>
            </a:r>
            <a:r>
              <a:rPr lang="ru-RU" dirty="0"/>
              <a:t>, форма, </a:t>
            </a:r>
            <a:r>
              <a:rPr lang="ru-RU" dirty="0" err="1"/>
              <a:t>розміри</a:t>
            </a:r>
            <a:r>
              <a:rPr lang="ru-RU" dirty="0"/>
              <a:t>, та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. </a:t>
            </a:r>
            <a:r>
              <a:rPr lang="ru-RU" dirty="0" err="1"/>
              <a:t>Сучасна</a:t>
            </a:r>
            <a:r>
              <a:rPr lang="ru-RU" dirty="0"/>
              <a:t> </a:t>
            </a:r>
            <a:r>
              <a:rPr lang="ru-RU" dirty="0" err="1">
                <a:hlinkClick r:id="rId3" tooltip="Скляна промисловість"/>
              </a:rPr>
              <a:t>скляна</a:t>
            </a:r>
            <a:r>
              <a:rPr lang="ru-RU" dirty="0">
                <a:hlinkClick r:id="rId3" tooltip="Скляна промисловість"/>
              </a:rPr>
              <a:t> </a:t>
            </a:r>
            <a:r>
              <a:rPr lang="ru-RU" dirty="0" err="1">
                <a:hlinkClick r:id="rId3" tooltip="Скляна промисловість"/>
              </a:rPr>
              <a:t>промисловість</a:t>
            </a:r>
            <a:r>
              <a:rPr lang="ru-RU" dirty="0"/>
              <a:t> </a:t>
            </a:r>
            <a:r>
              <a:rPr lang="ru-RU" dirty="0" err="1"/>
              <a:t>виготовляє</a:t>
            </a:r>
            <a:r>
              <a:rPr lang="ru-RU" dirty="0"/>
              <a:t> </a:t>
            </a:r>
            <a:r>
              <a:rPr lang="ru-RU" dirty="0" err="1"/>
              <a:t>найрізноманітніші</a:t>
            </a:r>
            <a:r>
              <a:rPr lang="ru-RU" dirty="0"/>
              <a:t> </a:t>
            </a:r>
            <a:r>
              <a:rPr lang="ru-RU" dirty="0" err="1"/>
              <a:t>вироби</a:t>
            </a:r>
            <a:r>
              <a:rPr lang="ru-RU" dirty="0"/>
              <a:t> — </a:t>
            </a:r>
            <a:r>
              <a:rPr lang="ru-RU" dirty="0" err="1">
                <a:hlinkClick r:id="rId4" tooltip="Промислове скло (ще не написана)"/>
              </a:rPr>
              <a:t>промислове</a:t>
            </a:r>
            <a:r>
              <a:rPr lang="ru-RU" dirty="0"/>
              <a:t> та </a:t>
            </a:r>
            <a:r>
              <a:rPr lang="ru-RU" dirty="0" err="1">
                <a:hlinkClick r:id="rId5" tooltip="Побутове скло (ще не написана)"/>
              </a:rPr>
              <a:t>побутове</a:t>
            </a:r>
            <a:r>
              <a:rPr lang="ru-RU" dirty="0"/>
              <a:t> </a:t>
            </a:r>
            <a:r>
              <a:rPr lang="ru-RU" dirty="0" err="1">
                <a:hlinkClick r:id="rId6" tooltip="Листове скло"/>
              </a:rPr>
              <a:t>листове</a:t>
            </a:r>
            <a:r>
              <a:rPr lang="ru-RU" dirty="0">
                <a:hlinkClick r:id="rId6" tooltip="Листове скло"/>
              </a:rPr>
              <a:t> </a:t>
            </a:r>
            <a:r>
              <a:rPr lang="ru-RU" dirty="0" err="1">
                <a:hlinkClick r:id="rId6" tooltip="Листове скло"/>
              </a:rPr>
              <a:t>скло</a:t>
            </a:r>
            <a:r>
              <a:rPr lang="ru-RU" dirty="0"/>
              <a:t>, </a:t>
            </a:r>
            <a:r>
              <a:rPr lang="ru-RU" dirty="0" err="1"/>
              <a:t>скляні</a:t>
            </a:r>
            <a:r>
              <a:rPr lang="ru-RU" dirty="0"/>
              <a:t> труби і </a:t>
            </a:r>
            <a:r>
              <a:rPr lang="ru-RU" dirty="0" err="1">
                <a:hlinkClick r:id="rId7" tooltip="Ізолятор"/>
              </a:rPr>
              <a:t>ізолятори</a:t>
            </a:r>
            <a:r>
              <a:rPr lang="ru-RU" dirty="0"/>
              <a:t>, </a:t>
            </a:r>
            <a:r>
              <a:rPr lang="ru-RU" dirty="0" err="1">
                <a:hlinkClick r:id="rId8" tooltip="Медичне скло (ще не написана)"/>
              </a:rPr>
              <a:t>медичне</a:t>
            </a:r>
            <a:r>
              <a:rPr lang="ru-RU" dirty="0"/>
              <a:t> та </a:t>
            </a:r>
            <a:r>
              <a:rPr lang="ru-RU" dirty="0" err="1">
                <a:hlinkClick r:id="rId9" tooltip="Парфумерне скло (ще не написана)"/>
              </a:rPr>
              <a:t>парфумерне</a:t>
            </a:r>
            <a:r>
              <a:rPr lang="ru-RU" dirty="0">
                <a:hlinkClick r:id="rId9" tooltip="Парфумерне скло (ще не написана)"/>
              </a:rPr>
              <a:t> </a:t>
            </a:r>
            <a:r>
              <a:rPr lang="ru-RU" dirty="0" err="1">
                <a:hlinkClick r:id="rId9" tooltip="Парфумерне скло (ще не написана)"/>
              </a:rPr>
              <a:t>скло</a:t>
            </a:r>
            <a:r>
              <a:rPr lang="ru-RU" dirty="0"/>
              <a:t>, </a:t>
            </a:r>
            <a:r>
              <a:rPr lang="ru-RU" dirty="0" err="1">
                <a:hlinkClick r:id="rId10" tooltip="Тарне скло (ще не написана)"/>
              </a:rPr>
              <a:t>тарне</a:t>
            </a:r>
            <a:r>
              <a:rPr lang="ru-RU" dirty="0" err="1"/>
              <a:t>та</a:t>
            </a:r>
            <a:r>
              <a:rPr lang="ru-RU" dirty="0"/>
              <a:t> </a:t>
            </a:r>
            <a:r>
              <a:rPr lang="ru-RU" dirty="0" err="1">
                <a:hlinkClick r:id="rId11" tooltip="Сортове скло (ще не написана)"/>
              </a:rPr>
              <a:t>сортове</a:t>
            </a:r>
            <a:r>
              <a:rPr lang="ru-RU" dirty="0">
                <a:hlinkClick r:id="rId11" tooltip="Сортове скло (ще не написана)"/>
              </a:rPr>
              <a:t> </a:t>
            </a:r>
            <a:r>
              <a:rPr lang="ru-RU" dirty="0" err="1">
                <a:hlinkClick r:id="rId11" tooltip="Сортове скло (ще не написана)"/>
              </a:rPr>
              <a:t>скло</a:t>
            </a:r>
            <a:r>
              <a:rPr lang="ru-RU" dirty="0"/>
              <a:t>, </a:t>
            </a:r>
            <a:r>
              <a:rPr lang="ru-RU" dirty="0" err="1">
                <a:hlinkClick r:id="rId12" tooltip="Піноскло"/>
              </a:rPr>
              <a:t>піноскло</a:t>
            </a:r>
            <a:r>
              <a:rPr lang="ru-RU" dirty="0"/>
              <a:t>, </a:t>
            </a:r>
            <a:r>
              <a:rPr lang="ru-RU" dirty="0" err="1">
                <a:hlinkClick r:id="rId13" tooltip="Скловолокно"/>
              </a:rPr>
              <a:t>скловолокно</a:t>
            </a:r>
            <a:r>
              <a:rPr lang="ru-RU" dirty="0"/>
              <a:t>, </a:t>
            </a:r>
            <a:r>
              <a:rPr lang="ru-RU" dirty="0" err="1">
                <a:hlinkClick r:id="rId14" tooltip="Ситали"/>
              </a:rPr>
              <a:t>ситали</a:t>
            </a:r>
            <a:r>
              <a:rPr lang="ru-RU" dirty="0"/>
              <a:t> та </a:t>
            </a:r>
            <a:r>
              <a:rPr lang="ru-RU" dirty="0" err="1"/>
              <a:t>інше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Тарне</a:t>
            </a:r>
            <a:r>
              <a:rPr lang="ru-RU" i="1" dirty="0" smtClean="0"/>
              <a:t> </a:t>
            </a:r>
            <a:r>
              <a:rPr lang="ru-RU" i="1" dirty="0" err="1"/>
              <a:t>скло</a:t>
            </a:r>
            <a:r>
              <a:rPr lang="ru-RU" dirty="0"/>
              <a:t> 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об‘єму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виготовляють</a:t>
            </a:r>
            <a:r>
              <a:rPr lang="ru-RU" dirty="0"/>
              <a:t> </a:t>
            </a:r>
            <a:r>
              <a:rPr lang="ru-RU" dirty="0" err="1">
                <a:hlinkClick r:id="rId15" tooltip="Склозавод (ще не написана)"/>
              </a:rPr>
              <a:t>скляні</a:t>
            </a:r>
            <a:r>
              <a:rPr lang="ru-RU" dirty="0">
                <a:hlinkClick r:id="rId15" tooltip="Склозавод (ще не написана)"/>
              </a:rPr>
              <a:t> заводи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тарне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 </a:t>
            </a:r>
            <a:r>
              <a:rPr lang="ru-RU" dirty="0" err="1">
                <a:hlinkClick r:id="rId16" tooltip="Фасування (ще не написана)"/>
              </a:rPr>
              <a:t>фасування</a:t>
            </a:r>
            <a:r>
              <a:rPr lang="ru-RU" dirty="0"/>
              <a:t>, </a:t>
            </a:r>
            <a:r>
              <a:rPr lang="ru-RU" dirty="0" err="1"/>
              <a:t>зберігання</a:t>
            </a:r>
            <a:r>
              <a:rPr lang="ru-RU" dirty="0"/>
              <a:t> та </a:t>
            </a:r>
            <a:r>
              <a:rPr lang="ru-RU" dirty="0" err="1"/>
              <a:t>транспортування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пастоподібних</a:t>
            </a:r>
            <a:r>
              <a:rPr lang="ru-RU" dirty="0"/>
              <a:t> та </a:t>
            </a:r>
            <a:r>
              <a:rPr lang="ru-RU" dirty="0" err="1"/>
              <a:t>твердих</a:t>
            </a:r>
            <a:r>
              <a:rPr lang="ru-RU" dirty="0"/>
              <a:t> </a:t>
            </a:r>
            <a:r>
              <a:rPr lang="ru-RU" dirty="0" err="1">
                <a:hlinkClick r:id="rId17" tooltip="Продукти (ще не написана)"/>
              </a:rPr>
              <a:t>продуктів</a:t>
            </a:r>
            <a:r>
              <a:rPr lang="ru-RU" dirty="0"/>
              <a:t>.</a:t>
            </a:r>
          </a:p>
          <a:p>
            <a:r>
              <a:rPr lang="ru-RU" dirty="0" err="1"/>
              <a:t>Перевагами</a:t>
            </a:r>
            <a:r>
              <a:rPr lang="ru-RU" dirty="0"/>
              <a:t> </a:t>
            </a:r>
            <a:r>
              <a:rPr lang="ru-RU" dirty="0" err="1">
                <a:hlinkClick r:id="rId18" tooltip="Скляна тара (ще не написана)"/>
              </a:rPr>
              <a:t>скляної</a:t>
            </a:r>
            <a:r>
              <a:rPr lang="ru-RU" dirty="0">
                <a:hlinkClick r:id="rId18" tooltip="Скляна тара (ще не написана)"/>
              </a:rPr>
              <a:t> </a:t>
            </a:r>
            <a:r>
              <a:rPr lang="ru-RU" dirty="0" err="1">
                <a:hlinkClick r:id="rId18" tooltip="Скляна тара (ще не написана)"/>
              </a:rPr>
              <a:t>тари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обумовлюють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у </a:t>
            </a:r>
            <a:r>
              <a:rPr lang="ru-RU" dirty="0" err="1"/>
              <a:t>різноманітних</a:t>
            </a:r>
            <a:r>
              <a:rPr lang="ru-RU" dirty="0"/>
              <a:t> </a:t>
            </a:r>
            <a:r>
              <a:rPr lang="ru-RU" dirty="0" err="1">
                <a:hlinkClick r:id="rId19" tooltip="Галузь"/>
              </a:rPr>
              <a:t>галузях</a:t>
            </a:r>
            <a:r>
              <a:rPr lang="ru-RU" dirty="0"/>
              <a:t> </a:t>
            </a:r>
            <a:r>
              <a:rPr lang="ru-RU" dirty="0" err="1">
                <a:hlinkClick r:id="rId20" tooltip="Промисловість"/>
              </a:rPr>
              <a:t>промисловості</a:t>
            </a:r>
            <a:r>
              <a:rPr lang="ru-RU" dirty="0"/>
              <a:t> та в </a:t>
            </a:r>
            <a:r>
              <a:rPr lang="ru-RU" dirty="0" err="1"/>
              <a:t>побуті</a:t>
            </a:r>
            <a:r>
              <a:rPr lang="ru-RU" dirty="0"/>
              <a:t> є: </a:t>
            </a:r>
            <a:r>
              <a:rPr lang="ru-RU" dirty="0" err="1">
                <a:hlinkClick r:id="rId21" tooltip="Гігієнічність (ще не написана)"/>
              </a:rPr>
              <a:t>гігієнічність</a:t>
            </a:r>
            <a:r>
              <a:rPr lang="ru-RU" dirty="0"/>
              <a:t>, </a:t>
            </a:r>
            <a:r>
              <a:rPr lang="ru-RU" dirty="0" err="1">
                <a:hlinkClick r:id="rId22" tooltip="Прозорість (ще не написана)"/>
              </a:rPr>
              <a:t>прозорість</a:t>
            </a:r>
            <a:r>
              <a:rPr lang="ru-RU" dirty="0"/>
              <a:t>,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тари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та </a:t>
            </a:r>
            <a:r>
              <a:rPr lang="ru-RU" dirty="0" err="1"/>
              <a:t>форми</a:t>
            </a:r>
            <a:r>
              <a:rPr lang="ru-RU" dirty="0"/>
              <a:t>, </a:t>
            </a:r>
            <a:r>
              <a:rPr lang="ru-RU" dirty="0" err="1"/>
              <a:t>можливість</a:t>
            </a:r>
            <a:r>
              <a:rPr lang="ru-RU" dirty="0"/>
              <a:t> герметичного </a:t>
            </a:r>
            <a:r>
              <a:rPr lang="ru-RU" dirty="0" err="1"/>
              <a:t>закривання</a:t>
            </a:r>
            <a:r>
              <a:rPr lang="ru-RU" dirty="0"/>
              <a:t> та </a:t>
            </a:r>
            <a:r>
              <a:rPr lang="ru-RU" dirty="0" err="1"/>
              <a:t>багаторазового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доступна </a:t>
            </a:r>
            <a:r>
              <a:rPr lang="ru-RU" dirty="0" err="1"/>
              <a:t>ціна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773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67744" y="5517232"/>
            <a:ext cx="6512511" cy="1143000"/>
          </a:xfrm>
        </p:spPr>
        <p:txBody>
          <a:bodyPr/>
          <a:lstStyle/>
          <a:p>
            <a:r>
              <a:rPr lang="uk-UA" dirty="0" smtClean="0"/>
              <a:t>Види скла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8208912" cy="525658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>
                <a:hlinkClick r:id="rId2" tooltip="Кришталь"/>
              </a:rPr>
              <a:t>Кришталь</a:t>
            </a:r>
            <a:r>
              <a:rPr lang="ru-RU" dirty="0"/>
              <a:t> — </a:t>
            </a:r>
            <a:r>
              <a:rPr lang="ru-RU" dirty="0" err="1">
                <a:hlinkClick r:id="rId3" tooltip="Художнє скло"/>
              </a:rPr>
              <a:t>художнє</a:t>
            </a:r>
            <a:r>
              <a:rPr lang="ru-RU" dirty="0">
                <a:hlinkClick r:id="rId3" tooltip="Художнє скло"/>
              </a:rPr>
              <a:t> </a:t>
            </a:r>
            <a:r>
              <a:rPr lang="ru-RU" dirty="0" err="1">
                <a:hlinkClick r:id="rId3" tooltip="Художнє скло"/>
              </a:rPr>
              <a:t>скло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так за </a:t>
            </a:r>
            <a:r>
              <a:rPr lang="ru-RU" dirty="0" err="1"/>
              <a:t>схожість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гірським</a:t>
            </a:r>
            <a:r>
              <a:rPr lang="ru-RU" dirty="0"/>
              <a:t> </a:t>
            </a:r>
            <a:r>
              <a:rPr lang="ru-RU" dirty="0" err="1"/>
              <a:t>кришталем</a:t>
            </a:r>
            <a:r>
              <a:rPr lang="ru-RU" dirty="0"/>
              <a:t> —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найдорожчих</a:t>
            </a:r>
            <a:r>
              <a:rPr lang="ru-RU" dirty="0"/>
              <a:t> і </a:t>
            </a:r>
            <a:r>
              <a:rPr lang="ru-RU" dirty="0" err="1"/>
              <a:t>найгарніших</a:t>
            </a:r>
            <a:r>
              <a:rPr lang="ru-RU" dirty="0"/>
              <a:t> </a:t>
            </a:r>
            <a:r>
              <a:rPr lang="ru-RU" dirty="0" err="1"/>
              <a:t>різновидів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нього </a:t>
            </a:r>
            <a:r>
              <a:rPr lang="ru-RU" dirty="0" err="1"/>
              <a:t>виготовляють</a:t>
            </a:r>
            <a:r>
              <a:rPr lang="ru-RU" dirty="0"/>
              <a:t> </a:t>
            </a:r>
            <a:r>
              <a:rPr lang="ru-RU" dirty="0" err="1"/>
              <a:t>різноманітний</a:t>
            </a:r>
            <a:r>
              <a:rPr lang="ru-RU" dirty="0"/>
              <a:t> </a:t>
            </a:r>
            <a:r>
              <a:rPr lang="ru-RU" dirty="0">
                <a:hlinkClick r:id="rId4" tooltip="Посуд"/>
              </a:rPr>
              <a:t>посуд</a:t>
            </a:r>
            <a:r>
              <a:rPr lang="ru-RU" dirty="0"/>
              <a:t>, </a:t>
            </a:r>
            <a:r>
              <a:rPr lang="ru-RU" dirty="0" err="1"/>
              <a:t>вази</a:t>
            </a:r>
            <a:r>
              <a:rPr lang="ru-RU" dirty="0"/>
              <a:t>, </a:t>
            </a:r>
            <a:r>
              <a:rPr lang="ru-RU" dirty="0" err="1"/>
              <a:t>люстри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посперечатися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красою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найвитонченішими</a:t>
            </a:r>
            <a:r>
              <a:rPr lang="ru-RU" dirty="0"/>
              <a:t> </a:t>
            </a:r>
            <a:r>
              <a:rPr lang="ru-RU" dirty="0" err="1"/>
              <a:t>витворами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.</a:t>
            </a:r>
          </a:p>
          <a:p>
            <a:r>
              <a:rPr lang="ru-RU" dirty="0" err="1"/>
              <a:t>Оптичне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лінз</a:t>
            </a:r>
            <a:r>
              <a:rPr lang="ru-RU" dirty="0"/>
              <a:t>, призм, </a:t>
            </a:r>
            <a:r>
              <a:rPr lang="ru-RU" dirty="0">
                <a:hlinkClick r:id="rId5" tooltip="Кювета"/>
              </a:rPr>
              <a:t>кювет</a:t>
            </a:r>
            <a:r>
              <a:rPr lang="ru-RU" dirty="0"/>
              <a:t> і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.</a:t>
            </a:r>
          </a:p>
          <a:p>
            <a:r>
              <a:rPr lang="ru-RU" dirty="0" err="1"/>
              <a:t>Хіміко-лабораторне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хімічну</a:t>
            </a:r>
            <a:r>
              <a:rPr lang="ru-RU" dirty="0"/>
              <a:t> й </a:t>
            </a:r>
            <a:r>
              <a:rPr lang="ru-RU" dirty="0" err="1"/>
              <a:t>температурну</a:t>
            </a:r>
            <a:r>
              <a:rPr lang="ru-RU" dirty="0"/>
              <a:t> </a:t>
            </a:r>
            <a:r>
              <a:rPr lang="ru-RU" dirty="0" err="1">
                <a:hlinkClick r:id="rId6" tooltip="Стійкість"/>
              </a:rPr>
              <a:t>стійкість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наукових</a:t>
            </a:r>
            <a:r>
              <a:rPr lang="ru-RU" dirty="0"/>
              <a:t>, часом </a:t>
            </a:r>
            <a:r>
              <a:rPr lang="ru-RU" dirty="0" err="1"/>
              <a:t>небезпечних</a:t>
            </a:r>
            <a:r>
              <a:rPr lang="ru-RU" dirty="0"/>
              <a:t> </a:t>
            </a:r>
            <a:r>
              <a:rPr lang="ru-RU" dirty="0" err="1"/>
              <a:t>дослідів</a:t>
            </a:r>
            <a:r>
              <a:rPr lang="ru-RU" dirty="0"/>
              <a:t>.</a:t>
            </a:r>
          </a:p>
          <a:p>
            <a:r>
              <a:rPr lang="ru-RU" dirty="0" err="1"/>
              <a:t>Медичне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зберігання</a:t>
            </a:r>
            <a:r>
              <a:rPr lang="ru-RU" dirty="0"/>
              <a:t> й упаковки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, </a:t>
            </a:r>
            <a:r>
              <a:rPr lang="ru-RU" dirty="0" err="1"/>
              <a:t>ін'єкційних</a:t>
            </a:r>
            <a:r>
              <a:rPr lang="ru-RU" dirty="0"/>
              <a:t> і </a:t>
            </a:r>
            <a:r>
              <a:rPr lang="ru-RU" dirty="0" err="1"/>
              <a:t>бактеріологічних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догляду за </a:t>
            </a:r>
            <a:r>
              <a:rPr lang="ru-RU" dirty="0" err="1"/>
              <a:t>хворими</a:t>
            </a:r>
            <a:r>
              <a:rPr lang="ru-RU" dirty="0"/>
              <a:t>.</a:t>
            </a:r>
          </a:p>
          <a:p>
            <a:r>
              <a:rPr lang="ru-RU" dirty="0" err="1">
                <a:hlinkClick r:id="rId7" tooltip="Скляний жаростійкий посуд (ще не написана)"/>
              </a:rPr>
              <a:t>Скляний</a:t>
            </a:r>
            <a:r>
              <a:rPr lang="ru-RU" dirty="0">
                <a:hlinkClick r:id="rId7" tooltip="Скляний жаростійкий посуд (ще не написана)"/>
              </a:rPr>
              <a:t> </a:t>
            </a:r>
            <a:r>
              <a:rPr lang="ru-RU" dirty="0" err="1">
                <a:hlinkClick r:id="rId7" tooltip="Скляний жаростійкий посуд (ще не написана)"/>
              </a:rPr>
              <a:t>жаростійкий</a:t>
            </a:r>
            <a:r>
              <a:rPr lang="ru-RU" dirty="0">
                <a:hlinkClick r:id="rId7" tooltip="Скляний жаростійкий посуд (ще не написана)"/>
              </a:rPr>
              <a:t> посуд</a:t>
            </a:r>
            <a:r>
              <a:rPr lang="ru-RU" dirty="0"/>
              <a:t> (</a:t>
            </a:r>
            <a:r>
              <a:rPr lang="ru-RU" dirty="0" err="1">
                <a:hlinkClick r:id="rId8" tooltip="Бор"/>
              </a:rPr>
              <a:t>борне</a:t>
            </a:r>
            <a:r>
              <a:rPr lang="ru-RU" dirty="0"/>
              <a:t> </a:t>
            </a:r>
            <a:r>
              <a:rPr lang="ru-RU" dirty="0" err="1"/>
              <a:t>скло</a:t>
            </a:r>
            <a:r>
              <a:rPr lang="ru-RU" dirty="0"/>
              <a:t>) </a:t>
            </a:r>
            <a:r>
              <a:rPr lang="ru-RU" dirty="0" err="1"/>
              <a:t>визнаний</a:t>
            </a:r>
            <a:r>
              <a:rPr lang="ru-RU" dirty="0"/>
              <a:t>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найкращих</a:t>
            </a:r>
            <a:r>
              <a:rPr lang="ru-RU" dirty="0"/>
              <a:t> для </a:t>
            </a:r>
            <a:r>
              <a:rPr lang="ru-RU" dirty="0" err="1"/>
              <a:t>приготування</a:t>
            </a:r>
            <a:r>
              <a:rPr lang="ru-RU" dirty="0"/>
              <a:t> </a:t>
            </a:r>
            <a:r>
              <a:rPr lang="ru-RU" dirty="0" err="1"/>
              <a:t>страв</a:t>
            </a:r>
            <a:r>
              <a:rPr lang="ru-RU" dirty="0"/>
              <a:t>.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готувати</a:t>
            </a:r>
            <a:r>
              <a:rPr lang="ru-RU" dirty="0"/>
              <a:t> </a:t>
            </a:r>
            <a:r>
              <a:rPr lang="ru-RU" dirty="0" err="1"/>
              <a:t>супи</a:t>
            </a:r>
            <a:r>
              <a:rPr lang="ru-RU" dirty="0"/>
              <a:t>, </a:t>
            </a:r>
            <a:r>
              <a:rPr lang="ru-RU" dirty="0" err="1"/>
              <a:t>каші</a:t>
            </a:r>
            <a:r>
              <a:rPr lang="ru-RU" dirty="0"/>
              <a:t>, </a:t>
            </a:r>
            <a:r>
              <a:rPr lang="ru-RU" dirty="0" err="1"/>
              <a:t>запіканки</a:t>
            </a:r>
            <a:r>
              <a:rPr lang="ru-RU" dirty="0"/>
              <a:t>, </a:t>
            </a:r>
            <a:r>
              <a:rPr lang="ru-RU" dirty="0" err="1"/>
              <a:t>тушкувати</a:t>
            </a:r>
            <a:r>
              <a:rPr lang="ru-RU" dirty="0"/>
              <a:t> </a:t>
            </a:r>
            <a:r>
              <a:rPr lang="ru-RU" dirty="0" err="1"/>
              <a:t>овочі</a:t>
            </a:r>
            <a:r>
              <a:rPr lang="ru-RU" dirty="0"/>
              <a:t>, </a:t>
            </a:r>
            <a:r>
              <a:rPr lang="ru-RU" dirty="0" err="1"/>
              <a:t>м'ясо</a:t>
            </a:r>
            <a:r>
              <a:rPr lang="ru-RU" dirty="0"/>
              <a:t>, </a:t>
            </a:r>
            <a:r>
              <a:rPr lang="ru-RU" dirty="0" err="1"/>
              <a:t>заварювати</a:t>
            </a:r>
            <a:r>
              <a:rPr lang="ru-RU" dirty="0"/>
              <a:t> чай, </a:t>
            </a:r>
            <a:r>
              <a:rPr lang="ru-RU" dirty="0" err="1"/>
              <a:t>каву</a:t>
            </a:r>
            <a:r>
              <a:rPr lang="ru-RU" dirty="0"/>
              <a:t> </a:t>
            </a:r>
            <a:r>
              <a:rPr lang="ru-RU" dirty="0" err="1"/>
              <a:t>звичайно</a:t>
            </a:r>
            <a:r>
              <a:rPr lang="ru-RU" dirty="0"/>
              <a:t> ж, </a:t>
            </a:r>
            <a:r>
              <a:rPr lang="ru-RU" dirty="0" err="1"/>
              <a:t>дотримуючись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правил </a:t>
            </a:r>
            <a:r>
              <a:rPr lang="ru-RU" dirty="0" err="1"/>
              <a:t>користування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4863"/>
            <a:ext cx="6753162" cy="505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00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5661248"/>
            <a:ext cx="4104455" cy="1070992"/>
          </a:xfrm>
        </p:spPr>
        <p:txBody>
          <a:bodyPr/>
          <a:lstStyle/>
          <a:p>
            <a:r>
              <a:rPr lang="uk-UA" dirty="0" smtClean="0"/>
              <a:t>Види скла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8640960" cy="5472608"/>
          </a:xfrm>
        </p:spPr>
        <p:txBody>
          <a:bodyPr/>
          <a:lstStyle/>
          <a:p>
            <a:r>
              <a:rPr lang="ru-RU" dirty="0" err="1"/>
              <a:t>Теплозберігаюче</a:t>
            </a:r>
            <a:r>
              <a:rPr lang="ru-RU" dirty="0"/>
              <a:t> -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склопакетів</a:t>
            </a:r>
            <a:r>
              <a:rPr lang="ru-RU" dirty="0"/>
              <a:t>. Через </a:t>
            </a:r>
            <a:r>
              <a:rPr lang="ru-RU" dirty="0" err="1"/>
              <a:t>звичайне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витік</a:t>
            </a:r>
            <a:r>
              <a:rPr lang="ru-RU" dirty="0"/>
              <a:t> тепла на 40%. І </a:t>
            </a:r>
            <a:r>
              <a:rPr lang="ru-RU" dirty="0" err="1"/>
              <a:t>пов'язано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з </a:t>
            </a:r>
            <a:r>
              <a:rPr lang="ru-RU" dirty="0" err="1"/>
              <a:t>поганими</a:t>
            </a:r>
            <a:r>
              <a:rPr lang="ru-RU" dirty="0"/>
              <a:t> рамами, а з </a:t>
            </a:r>
            <a:r>
              <a:rPr lang="ru-RU" dirty="0" err="1"/>
              <a:t>властивістю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 Справа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вбирає</a:t>
            </a:r>
            <a:r>
              <a:rPr lang="ru-RU" dirty="0"/>
              <a:t> тепло з </a:t>
            </a:r>
            <a:r>
              <a:rPr lang="ru-RU" dirty="0" err="1"/>
              <a:t>приміщення</a:t>
            </a:r>
            <a:r>
              <a:rPr lang="ru-RU" dirty="0"/>
              <a:t> і </a:t>
            </a:r>
            <a:r>
              <a:rPr lang="ru-RU" dirty="0" err="1"/>
              <a:t>передає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на </a:t>
            </a:r>
            <a:r>
              <a:rPr lang="ru-RU" dirty="0" err="1"/>
              <a:t>вулицю</a:t>
            </a:r>
            <a:r>
              <a:rPr lang="ru-RU" dirty="0"/>
              <a:t>. Тому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випущено</a:t>
            </a:r>
            <a:r>
              <a:rPr lang="ru-RU" dirty="0"/>
              <a:t> </a:t>
            </a:r>
            <a:r>
              <a:rPr lang="ru-RU" dirty="0" err="1"/>
              <a:t>спеціальне</a:t>
            </a:r>
            <a:r>
              <a:rPr lang="ru-RU" dirty="0"/>
              <a:t>, </a:t>
            </a:r>
            <a:r>
              <a:rPr lang="ru-RU" dirty="0" err="1"/>
              <a:t>тверде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з </a:t>
            </a:r>
            <a:r>
              <a:rPr lang="ru-RU" dirty="0" err="1"/>
              <a:t>покриттям</a:t>
            </a:r>
            <a:r>
              <a:rPr lang="ru-RU" dirty="0"/>
              <a:t> (</a:t>
            </a:r>
            <a:r>
              <a:rPr lang="ru-RU" dirty="0" err="1"/>
              <a:t>зовні</a:t>
            </a:r>
            <a:r>
              <a:rPr lang="ru-RU" dirty="0"/>
              <a:t> </a:t>
            </a:r>
            <a:r>
              <a:rPr lang="ru-RU" dirty="0" err="1"/>
              <a:t>виглядає</a:t>
            </a:r>
            <a:r>
              <a:rPr lang="ru-RU" dirty="0"/>
              <a:t> як легкий </a:t>
            </a:r>
            <a:r>
              <a:rPr lang="ru-RU" dirty="0" err="1"/>
              <a:t>серпанок</a:t>
            </a:r>
            <a:r>
              <a:rPr lang="ru-RU" dirty="0"/>
              <a:t>).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на ПВХ-</a:t>
            </a:r>
            <a:r>
              <a:rPr lang="ru-RU" dirty="0" err="1"/>
              <a:t>вікнах</a:t>
            </a:r>
            <a:r>
              <a:rPr lang="ru-RU" dirty="0" smtClean="0"/>
              <a:t>.</a:t>
            </a:r>
          </a:p>
          <a:p>
            <a:r>
              <a:rPr lang="ru-RU" dirty="0" err="1"/>
              <a:t>Віконне</a:t>
            </a:r>
            <a:r>
              <a:rPr lang="ru-RU" dirty="0"/>
              <a:t> - </a:t>
            </a:r>
            <a:r>
              <a:rPr lang="ru-RU" dirty="0" err="1"/>
              <a:t>застосовується</a:t>
            </a:r>
            <a:r>
              <a:rPr lang="ru-RU" dirty="0"/>
              <a:t> для оранжерей, </a:t>
            </a:r>
            <a:r>
              <a:rPr lang="ru-RU" dirty="0" err="1"/>
              <a:t>теплиць</a:t>
            </a:r>
            <a:r>
              <a:rPr lang="ru-RU" dirty="0"/>
              <a:t>, </a:t>
            </a:r>
            <a:r>
              <a:rPr lang="ru-RU" dirty="0" err="1"/>
              <a:t>вікон</a:t>
            </a:r>
            <a:r>
              <a:rPr lang="ru-RU" dirty="0"/>
              <a:t>, </a:t>
            </a:r>
            <a:r>
              <a:rPr lang="ru-RU" dirty="0" err="1"/>
              <a:t>вітражів</a:t>
            </a:r>
            <a:r>
              <a:rPr lang="ru-RU" dirty="0"/>
              <a:t> і пр. У </a:t>
            </a:r>
            <a:r>
              <a:rPr lang="ru-RU" dirty="0" err="1"/>
              <a:t>більшій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житлових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яких-небудь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, </a:t>
            </a:r>
            <a:r>
              <a:rPr lang="ru-RU" dirty="0" err="1"/>
              <a:t>плям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покриттів</a:t>
            </a:r>
            <a:r>
              <a:rPr lang="ru-RU" dirty="0"/>
              <a:t> і абсолютно </a:t>
            </a:r>
            <a:r>
              <a:rPr lang="ru-RU" dirty="0" err="1"/>
              <a:t>прозорий</a:t>
            </a:r>
            <a:r>
              <a:rPr lang="ru-RU" dirty="0"/>
              <a:t>. Лише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блакитний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зеленуватий</a:t>
            </a:r>
            <a:r>
              <a:rPr lang="ru-RU" dirty="0"/>
              <a:t> </a:t>
            </a:r>
            <a:r>
              <a:rPr lang="ru-RU" dirty="0" err="1"/>
              <a:t>відтінок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798887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8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5661248"/>
            <a:ext cx="6512511" cy="998984"/>
          </a:xfrm>
        </p:spPr>
        <p:txBody>
          <a:bodyPr/>
          <a:lstStyle/>
          <a:p>
            <a:r>
              <a:rPr lang="uk-UA" dirty="0" smtClean="0"/>
              <a:t>Види скла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8568952" cy="5256584"/>
          </a:xfrm>
        </p:spPr>
        <p:txBody>
          <a:bodyPr/>
          <a:lstStyle/>
          <a:p>
            <a:r>
              <a:rPr lang="ru-RU" dirty="0" err="1"/>
              <a:t>Кольорове</a:t>
            </a:r>
            <a:r>
              <a:rPr lang="ru-RU" dirty="0"/>
              <a:t> -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декорування</a:t>
            </a:r>
            <a:r>
              <a:rPr lang="ru-RU" dirty="0"/>
              <a:t> </a:t>
            </a:r>
            <a:r>
              <a:rPr lang="ru-RU" dirty="0" err="1"/>
              <a:t>фасадів</a:t>
            </a:r>
            <a:r>
              <a:rPr lang="ru-RU" dirty="0"/>
              <a:t>,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інтер'єрів</a:t>
            </a:r>
            <a:r>
              <a:rPr lang="ru-RU" dirty="0"/>
              <a:t> та </a:t>
            </a:r>
            <a:r>
              <a:rPr lang="ru-RU" dirty="0" err="1"/>
              <a:t>садових</a:t>
            </a:r>
            <a:r>
              <a:rPr lang="ru-RU" dirty="0"/>
              <a:t> </a:t>
            </a:r>
            <a:r>
              <a:rPr lang="ru-RU" dirty="0" err="1"/>
              <a:t>майданчиків</a:t>
            </a:r>
            <a:r>
              <a:rPr lang="ru-RU" dirty="0"/>
              <a:t>. </a:t>
            </a:r>
            <a:r>
              <a:rPr lang="ru-RU" dirty="0" err="1"/>
              <a:t>Виготовляється</a:t>
            </a:r>
            <a:r>
              <a:rPr lang="ru-RU" dirty="0"/>
              <a:t> точно </a:t>
            </a:r>
            <a:r>
              <a:rPr lang="ru-RU" dirty="0" err="1"/>
              <a:t>також</a:t>
            </a:r>
            <a:r>
              <a:rPr lang="ru-RU" dirty="0"/>
              <a:t>, як і </a:t>
            </a:r>
            <a:r>
              <a:rPr lang="ru-RU" dirty="0" err="1"/>
              <a:t>пляшкове</a:t>
            </a:r>
            <a:r>
              <a:rPr lang="ru-RU" dirty="0"/>
              <a:t>, і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 - </a:t>
            </a:r>
            <a:r>
              <a:rPr lang="ru-RU" dirty="0" err="1"/>
              <a:t>звичайного</a:t>
            </a:r>
            <a:r>
              <a:rPr lang="ru-RU" dirty="0"/>
              <a:t> і </a:t>
            </a:r>
            <a:r>
              <a:rPr lang="ru-RU" dirty="0" err="1"/>
              <a:t>кольорового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,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скла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абсорбуючі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поглинають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теплової</a:t>
            </a:r>
            <a:r>
              <a:rPr lang="ru-RU" dirty="0"/>
              <a:t> і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типові</a:t>
            </a:r>
            <a:r>
              <a:rPr lang="ru-RU" dirty="0" smtClean="0"/>
              <a:t>.</a:t>
            </a:r>
          </a:p>
          <a:p>
            <a:r>
              <a:rPr lang="ru-RU" dirty="0" err="1"/>
              <a:t>Багатошарове</a:t>
            </a:r>
            <a:r>
              <a:rPr lang="ru-RU" dirty="0"/>
              <a:t> -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вогню</a:t>
            </a:r>
            <a:r>
              <a:rPr lang="ru-RU" dirty="0"/>
              <a:t>, шуму, куль, злому.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в банках, музеях і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установах</a:t>
            </a:r>
            <a:r>
              <a:rPr lang="ru-RU" dirty="0"/>
              <a:t>.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 </a:t>
            </a:r>
            <a:r>
              <a:rPr lang="ru-RU" dirty="0" err="1"/>
              <a:t>скла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типу, </a:t>
            </a:r>
            <a:r>
              <a:rPr lang="ru-RU" dirty="0" err="1"/>
              <a:t>з'єднаних</a:t>
            </a:r>
            <a:r>
              <a:rPr lang="ru-RU" dirty="0"/>
              <a:t> один з одним </a:t>
            </a:r>
            <a:r>
              <a:rPr lang="ru-RU" dirty="0" err="1"/>
              <a:t>ламінуючою</a:t>
            </a:r>
            <a:r>
              <a:rPr lang="ru-RU" dirty="0"/>
              <a:t> складом.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32656"/>
            <a:ext cx="6285715" cy="5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14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</TotalTime>
  <Words>262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Застосування та різновиди скла</vt:lpstr>
      <vt:lpstr>Що таке скло?</vt:lpstr>
      <vt:lpstr>Походження та застосування</vt:lpstr>
      <vt:lpstr>Походження та застосування</vt:lpstr>
      <vt:lpstr>Види скла</vt:lpstr>
      <vt:lpstr>Види скла</vt:lpstr>
      <vt:lpstr>Види скла</vt:lpstr>
      <vt:lpstr>Види скла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Застосування та різновиди скла</dc:title>
  <dc:creator>001</dc:creator>
  <cp:lastModifiedBy>001</cp:lastModifiedBy>
  <cp:revision>4</cp:revision>
  <dcterms:created xsi:type="dcterms:W3CDTF">2014-12-22T18:16:47Z</dcterms:created>
  <dcterms:modified xsi:type="dcterms:W3CDTF">2014-12-22T19:16:48Z</dcterms:modified>
</cp:coreProperties>
</file>