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69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71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%25D0%259A%25D1%2580%25D0%25B8%25D1%2581%25D1%2582%25D0%25B8%25D0%25BD%25D0%25B0\%25D0%25A0%25D0%25B0%25D0%25B1%25D0%25BE%25D1%2587%25D0%25B8%25D0%25B9%20%25D1%2581%25D1%2582%25D0%25BE%25D0%25BB\08ald_g.htm" TargetMode="External"/><Relationship Id="rId3" Type="http://schemas.openxmlformats.org/officeDocument/2006/relationships/hyperlink" Target="file:///C:\Documents%20and%20Settings\%25D0%259A%25D1%2580%25D0%25B8%25D1%2581%25D1%2582%25D0%25B8%25D0%25BD%25D0%25B0\%25D0%25A0%25D0%25B0%25D0%25B1%25D0%25BE%25D1%2587%25D0%25B8%25D0%25B9%20%25D1%2581%25D1%2582%25D0%25BE%25D0%25BB\08ald_b.htm" TargetMode="External"/><Relationship Id="rId7" Type="http://schemas.openxmlformats.org/officeDocument/2006/relationships/hyperlink" Target="file:///C:\Documents%20and%20Settings\%25D0%259A%25D1%2580%25D0%25B8%25D1%2581%25D1%2582%25D0%25B8%25D0%25BD%25D0%25B0\%25D0%25A0%25D0%25B0%25D0%25B1%25D0%25BE%25D1%2587%25D0%25B8%25D0%25B9%20%25D1%2581%25D1%2582%25D0%25BE%25D0%25BB\08ald_f.htm" TargetMode="External"/><Relationship Id="rId2" Type="http://schemas.openxmlformats.org/officeDocument/2006/relationships/hyperlink" Target="file:///C:\Documents%20and%20Settings\%25D0%259A%25D1%2580%25D0%25B8%25D1%2581%25D1%2582%25D0%25B8%25D0%25BD%25D0%25B0\%25D0%25A0%25D0%25B0%25D0%25B1%25D0%25BE%25D1%2587%25D0%25B8%25D0%25B9%20%25D1%2581%25D1%2582%25D0%25BE%25D0%25BB\08ald_a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Documents%20and%20Settings\%25D0%259A%25D1%2580%25D0%25B8%25D1%2581%25D1%2582%25D0%25B8%25D0%25BD%25D0%25B0\%25D0%25A0%25D0%25B0%25D0%25B1%25D0%25BE%25D1%2587%25D0%25B8%25D0%25B9%20%25D1%2581%25D1%2582%25D0%25BE%25D0%25BB\08ald_e.htm" TargetMode="External"/><Relationship Id="rId5" Type="http://schemas.openxmlformats.org/officeDocument/2006/relationships/hyperlink" Target="file:///C:\Documents%20and%20Settings\%25D0%259A%25D1%2580%25D0%25B8%25D1%2581%25D1%2582%25D0%25B8%25D0%25BD%25D0%25B0\%25D0%25A0%25D0%25B0%25D0%25B1%25D0%25BE%25D1%2587%25D0%25B8%25D0%25B9%20%25D1%2581%25D1%2582%25D0%25BE%25D0%25BB\08ald_d.htm" TargetMode="External"/><Relationship Id="rId4" Type="http://schemas.openxmlformats.org/officeDocument/2006/relationships/hyperlink" Target="file:///C:\Documents%20and%20Settings\%25D0%259A%25D1%2580%25D0%25B8%25D1%2581%25D1%2582%25D0%25B8%25D0%25BD%25D0%25B0\%25D0%25A0%25D0%25B0%25D0%25B1%25D0%25BE%25D1%2587%25D0%25B8%25D0%25B9%20%25D1%2581%25D1%2582%25D0%25BE%25D0%25BB\08ald_c.htm" TargetMode="External"/><Relationship Id="rId9" Type="http://schemas.openxmlformats.org/officeDocument/2006/relationships/hyperlink" Target="file:///C:\Documents%20and%20Settings\%25D0%259A%25D1%2580%25D0%25B8%25D1%2581%25D1%2582%25D0%25B8%25D0%25BD%25D0%25B0\%25D0%25A0%25D0%25B0%25D0%25B1%25D0%25BE%25D1%2587%25D0%25B8%25D0%25B9%20%25D1%2581%25D1%2582%25D0%25BE%25D0%25BB\08ald_h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4800" y="4191000"/>
            <a:ext cx="7851648" cy="1828800"/>
          </a:xfrm>
        </p:spPr>
        <p:txBody>
          <a:bodyPr>
            <a:noAutofit/>
          </a:bodyPr>
          <a:lstStyle/>
          <a:p>
            <a:r>
              <a:rPr lang="ru-RU" sz="96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Комплексні</a:t>
            </a:r>
            <a:r>
              <a:rPr lang="en-US" sz="96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6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сполуки</a:t>
            </a:r>
            <a:r>
              <a:rPr lang="en-US" sz="96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6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9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1752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333750"/>
          <a:ext cx="6096000" cy="1905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Times New Roman"/>
                        </a:rPr>
                        <a:t>Біохімічні властивості </a:t>
                      </a:r>
                      <a:r>
                        <a:rPr lang="en-US" sz="1200" b="1" i="1">
                          <a:latin typeface="Times New Roman"/>
                        </a:rPr>
                        <a:t>d</a:t>
                      </a:r>
                      <a:r>
                        <a:rPr lang="en-US" sz="1200" b="1">
                          <a:latin typeface="Times New Roman"/>
                        </a:rPr>
                        <a:t>-</a:t>
                      </a:r>
                      <a:r>
                        <a:rPr lang="ru-RU" sz="1200" b="1">
                          <a:latin typeface="Times New Roman"/>
                        </a:rPr>
                        <a:t>елементів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810000"/>
          <a:ext cx="6095999" cy="2437228"/>
        </p:xfrm>
        <a:graphic>
          <a:graphicData uri="http://schemas.openxmlformats.org/drawingml/2006/table">
            <a:tbl>
              <a:tblPr/>
              <a:tblGrid>
                <a:gridCol w="658091"/>
                <a:gridCol w="519545"/>
                <a:gridCol w="519545"/>
                <a:gridCol w="519545"/>
                <a:gridCol w="531091"/>
                <a:gridCol w="531091"/>
                <a:gridCol w="531091"/>
                <a:gridCol w="531091"/>
                <a:gridCol w="531091"/>
                <a:gridCol w="611909"/>
                <a:gridCol w="611909"/>
              </a:tblGrid>
              <a:tr h="13364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latin typeface="Times New Roman"/>
                        </a:rPr>
                        <a:t>Періоди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Times New Roman"/>
                        </a:rPr>
                        <a:t>Підгрупи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3b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4b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5b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6b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7b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8b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1b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2b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IV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2" action="ppaction://hlinkfile"/>
                        </a:rPr>
                        <a:t>Sc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hlinkClick r:id="rId3" action="ppaction://hlinkfile"/>
                        </a:rPr>
                        <a:t>Ti</a:t>
                      </a:r>
                      <a:endParaRPr lang="en-US" sz="12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4" action="ppaction://hlinkfile"/>
                        </a:rPr>
                        <a:t>V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5" action="ppaction://hlinkfile"/>
                        </a:rPr>
                        <a:t>Cr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6" action="ppaction://hlinkfile"/>
                        </a:rPr>
                        <a:t>Mn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Fe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Co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Ni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8" action="ppaction://hlinkfile"/>
                        </a:rPr>
                        <a:t>Cu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9" action="ppaction://hlinkfile"/>
                        </a:rPr>
                        <a:t>Zn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V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2" action="ppaction://hlinkfile"/>
                        </a:rPr>
                        <a:t>Y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3" action="ppaction://hlinkfile"/>
                        </a:rPr>
                        <a:t>Zr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4" action="ppaction://hlinkfile"/>
                        </a:rPr>
                        <a:t>Nb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5" action="ppaction://hlinkfile"/>
                        </a:rPr>
                        <a:t>Mo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6" action="ppaction://hlinkfile"/>
                        </a:rPr>
                        <a:t>Tc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Ru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Rh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Pd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8" action="ppaction://hlinkfile"/>
                        </a:rPr>
                        <a:t>Ag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9" action="ppaction://hlinkfile"/>
                        </a:rPr>
                        <a:t>Cd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913228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VI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2" action="ppaction://hlinkfile"/>
                        </a:rPr>
                        <a:t>La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3" action="ppaction://hlinkfile"/>
                        </a:rPr>
                        <a:t>Hf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4" action="ppaction://hlinkfile"/>
                        </a:rPr>
                        <a:t>Ta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5" action="ppaction://hlinkfile"/>
                        </a:rPr>
                        <a:t>W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6" action="ppaction://hlinkfile"/>
                        </a:rPr>
                        <a:t>Re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Os</a:t>
                      </a:r>
                      <a:endParaRPr lang="en-US" sz="12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Yr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7" action="ppaction://hlinkfile"/>
                        </a:rPr>
                        <a:t>Pt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>
                          <a:solidFill>
                            <a:srgbClr val="0000FF"/>
                          </a:solidFill>
                          <a:latin typeface="Times New Roman"/>
                          <a:hlinkClick r:id="rId8" action="ppaction://hlinkfile"/>
                        </a:rPr>
                        <a:t>Au</a:t>
                      </a:r>
                      <a:endParaRPr lang="en-US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hlinkClick r:id="rId9" action="ppaction://hlinkfile"/>
                        </a:rPr>
                        <a:t>Hg</a:t>
                      </a:r>
                      <a:endParaRPr lang="en-US" sz="12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71600"/>
          <a:ext cx="6096000" cy="1659775"/>
        </p:xfrm>
        <a:graphic>
          <a:graphicData uri="http://schemas.openxmlformats.org/drawingml/2006/table">
            <a:tbl>
              <a:tblPr/>
              <a:tblGrid>
                <a:gridCol w="182880"/>
                <a:gridCol w="5913120"/>
              </a:tblGrid>
              <a:tr h="138545">
                <a:tc gridSpan="2"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умовні позначення</a:t>
                      </a:r>
                      <a:endParaRPr lang="uk-UA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091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/>
                        <a:t> - біогенні елементи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 - абіогенні малотоксичні елементи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 - абіогенні токсичні елементи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 - абіогенні високотоксичні елементи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 - </a:t>
                      </a:r>
                      <a:r>
                        <a:rPr lang="ru-RU" dirty="0" err="1"/>
                        <a:t>біохімічні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властивості</a:t>
                      </a:r>
                      <a:r>
                        <a:rPr lang="ru-RU" dirty="0"/>
                        <a:t> остаточно не </a:t>
                      </a:r>
                      <a:r>
                        <a:rPr lang="ru-RU" dirty="0" err="1"/>
                        <a:t>встановлено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762001"/>
            <a:ext cx="6553200" cy="439369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0600" y="58674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Синтез, </a:t>
            </a:r>
            <a:r>
              <a:rPr lang="ru-RU" dirty="0" err="1" smtClean="0">
                <a:solidFill>
                  <a:srgbClr val="002060"/>
                </a:solidFill>
              </a:rPr>
              <a:t>будова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властивості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комплексних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сполук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германію</a:t>
            </a:r>
            <a:r>
              <a:rPr lang="ru-RU" dirty="0" smtClean="0">
                <a:solidFill>
                  <a:srgbClr val="002060"/>
                </a:solidFill>
              </a:rPr>
              <a:t> (IV)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56388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dirty="0" err="1" smtClean="0">
                <a:solidFill>
                  <a:srgbClr val="002060"/>
                </a:solidFill>
              </a:rPr>
              <a:t>Біологічна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активність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координаційних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dirty="0" err="1" smtClean="0">
                <a:solidFill>
                  <a:srgbClr val="002060"/>
                </a:solidFill>
              </a:rPr>
              <a:t>сполук</a:t>
            </a:r>
            <a:r>
              <a:rPr lang="ru-RU" dirty="0" smtClean="0">
                <a:solidFill>
                  <a:srgbClr val="002060"/>
                </a:solidFill>
              </a:rPr>
              <a:t> СО(ІІ)/ СО(ІІІ)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813" y="1066800"/>
            <a:ext cx="6000750" cy="45720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24000"/>
            <a:ext cx="731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План</a:t>
            </a:r>
          </a:p>
          <a:p>
            <a:r>
              <a:rPr lang="ru-RU" sz="2800" dirty="0" smtClean="0"/>
              <a:t>  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1. </a:t>
            </a:r>
            <a:r>
              <a:rPr lang="ru-RU" sz="2800" dirty="0" err="1" smtClean="0"/>
              <a:t>Загальні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відомості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комплексні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2. </a:t>
            </a:r>
            <a:r>
              <a:rPr lang="ru-RU" sz="2800" dirty="0" err="1" smtClean="0"/>
              <a:t>Координаційні</a:t>
            </a:r>
            <a:r>
              <a:rPr lang="ru-RU" sz="2800" dirty="0" smtClean="0"/>
              <a:t> числа </a:t>
            </a:r>
            <a:r>
              <a:rPr lang="en-US" sz="2800" dirty="0" smtClean="0"/>
              <a:t>d-</a:t>
            </a:r>
            <a:r>
              <a:rPr lang="ru-RU" sz="2800" dirty="0" err="1" smtClean="0"/>
              <a:t>елементів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3. </a:t>
            </a:r>
            <a:r>
              <a:rPr lang="ru-RU" sz="2800" dirty="0" err="1" smtClean="0"/>
              <a:t>Стабільність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комплексів</a:t>
            </a:r>
            <a:r>
              <a:rPr lang="ru-RU" sz="2800" dirty="0" smtClean="0"/>
              <a:t> </a:t>
            </a:r>
            <a:r>
              <a:rPr lang="en-US" sz="2800" dirty="0" smtClean="0"/>
              <a:t>d-</a:t>
            </a:r>
            <a:r>
              <a:rPr lang="ru-RU" sz="2800" dirty="0" err="1" smtClean="0"/>
              <a:t>елементів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Комплексні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сполуки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59436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sz="4400" dirty="0" err="1" smtClean="0">
                <a:solidFill>
                  <a:schemeClr val="accent4">
                    <a:lumMod val="75000"/>
                  </a:schemeClr>
                </a:solidFill>
              </a:rPr>
              <a:t>Комплексні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4">
                    <a:lumMod val="75000"/>
                  </a:schemeClr>
                </a:solidFill>
              </a:rPr>
              <a:t>сполуки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400" dirty="0" err="1" smtClean="0"/>
              <a:t>або</a:t>
            </a:r>
            <a:r>
              <a:rPr lang="ru-RU" sz="4400" dirty="0" smtClean="0"/>
              <a:t> </a:t>
            </a:r>
            <a:r>
              <a:rPr lang="ru-RU" sz="4400" dirty="0" err="1" smtClean="0"/>
              <a:t>координаційні</a:t>
            </a:r>
            <a:r>
              <a:rPr lang="ru-RU" sz="4400" dirty="0" smtClean="0"/>
              <a:t> </a:t>
            </a:r>
            <a:r>
              <a:rPr lang="ru-RU" sz="4400" dirty="0" err="1" smtClean="0"/>
              <a:t>сполуки</a:t>
            </a:r>
            <a:r>
              <a:rPr lang="ru-RU" sz="4400" dirty="0" smtClean="0"/>
              <a:t> — </a:t>
            </a:r>
            <a:r>
              <a:rPr lang="ru-RU" sz="4400" dirty="0" err="1" smtClean="0"/>
              <a:t>складні</a:t>
            </a:r>
            <a:r>
              <a:rPr lang="ru-RU" sz="4400" dirty="0" smtClean="0"/>
              <a:t> </a:t>
            </a:r>
            <a:r>
              <a:rPr lang="ru-RU" sz="4400" dirty="0" err="1" smtClean="0"/>
              <a:t>хімічні</a:t>
            </a:r>
            <a:r>
              <a:rPr lang="ru-RU" sz="4400" dirty="0" smtClean="0"/>
              <a:t> </a:t>
            </a:r>
            <a:r>
              <a:rPr lang="ru-RU" sz="4400" dirty="0" err="1" smtClean="0"/>
              <a:t>сполуки</a:t>
            </a:r>
            <a:r>
              <a:rPr lang="ru-RU" sz="4400" dirty="0" smtClean="0"/>
              <a:t>, в </a:t>
            </a:r>
            <a:r>
              <a:rPr lang="ru-RU" sz="4400" dirty="0" err="1" smtClean="0"/>
              <a:t>яких</a:t>
            </a:r>
            <a:r>
              <a:rPr lang="ru-RU" sz="4400" dirty="0" smtClean="0"/>
              <a:t> </a:t>
            </a:r>
            <a:r>
              <a:rPr lang="ru-RU" sz="4400" dirty="0" err="1" smtClean="0"/>
              <a:t>можна</a:t>
            </a:r>
            <a:r>
              <a:rPr lang="ru-RU" sz="4400" dirty="0" smtClean="0"/>
              <a:t> </a:t>
            </a:r>
            <a:r>
              <a:rPr lang="ru-RU" sz="4400" dirty="0" err="1" smtClean="0"/>
              <a:t>виділити</a:t>
            </a:r>
            <a:r>
              <a:rPr lang="ru-RU" sz="4400" dirty="0" smtClean="0"/>
              <a:t> </a:t>
            </a:r>
            <a:r>
              <a:rPr lang="ru-RU" sz="4400" dirty="0" err="1" smtClean="0"/>
              <a:t>центральний</a:t>
            </a:r>
            <a:r>
              <a:rPr lang="ru-RU" sz="4400" dirty="0" smtClean="0"/>
              <a:t> атом (</a:t>
            </a:r>
            <a:r>
              <a:rPr lang="ru-RU" sz="4400" dirty="0" err="1" smtClean="0"/>
              <a:t>комплексоутворювач</a:t>
            </a:r>
            <a:r>
              <a:rPr lang="ru-RU" sz="4400" dirty="0" smtClean="0"/>
              <a:t>) </a:t>
            </a:r>
            <a:r>
              <a:rPr lang="ru-RU" sz="4400" dirty="0" err="1" smtClean="0"/>
              <a:t>і</a:t>
            </a:r>
            <a:r>
              <a:rPr lang="ru-RU" sz="4400" dirty="0" smtClean="0"/>
              <a:t> </a:t>
            </a:r>
            <a:r>
              <a:rPr lang="ru-RU" sz="4400" dirty="0" err="1" smtClean="0"/>
              <a:t>безпосередньо</a:t>
            </a:r>
            <a:r>
              <a:rPr lang="ru-RU" sz="4400" dirty="0" smtClean="0"/>
              <a:t> </a:t>
            </a:r>
            <a:r>
              <a:rPr lang="ru-RU" sz="4400" dirty="0" err="1" smtClean="0"/>
              <a:t>зв'язані</a:t>
            </a:r>
            <a:r>
              <a:rPr lang="ru-RU" sz="4400" dirty="0" smtClean="0"/>
              <a:t> </a:t>
            </a:r>
            <a:r>
              <a:rPr lang="ru-RU" sz="4400" dirty="0" err="1" smtClean="0"/>
              <a:t>з</a:t>
            </a:r>
            <a:r>
              <a:rPr lang="ru-RU" sz="4400" dirty="0" smtClean="0"/>
              <a:t> ним </a:t>
            </a:r>
            <a:r>
              <a:rPr lang="ru-RU" sz="4400" dirty="0" err="1" smtClean="0"/>
              <a:t>молекули</a:t>
            </a:r>
            <a:r>
              <a:rPr lang="ru-RU" sz="4400" dirty="0" smtClean="0"/>
              <a:t> </a:t>
            </a:r>
            <a:r>
              <a:rPr lang="ru-RU" sz="4400" dirty="0" err="1" smtClean="0"/>
              <a:t>або</a:t>
            </a:r>
            <a:r>
              <a:rPr lang="ru-RU" sz="4400" dirty="0" smtClean="0"/>
              <a:t> </a:t>
            </a:r>
            <a:r>
              <a:rPr lang="ru-RU" sz="4400" dirty="0" err="1" smtClean="0"/>
              <a:t>йони</a:t>
            </a:r>
            <a:r>
              <a:rPr lang="ru-RU" sz="4400" dirty="0" smtClean="0"/>
              <a:t> — так </a:t>
            </a:r>
            <a:r>
              <a:rPr lang="ru-RU" sz="4400" dirty="0" err="1" smtClean="0"/>
              <a:t>звані</a:t>
            </a:r>
            <a:r>
              <a:rPr lang="ru-RU" sz="4400" dirty="0" smtClean="0"/>
              <a:t> </a:t>
            </a:r>
            <a:r>
              <a:rPr lang="ru-RU" sz="4400" dirty="0" err="1" smtClean="0"/>
              <a:t>ліганди</a:t>
            </a:r>
            <a:r>
              <a:rPr lang="ru-RU" sz="4400" dirty="0" smtClean="0"/>
              <a:t> </a:t>
            </a:r>
            <a:r>
              <a:rPr lang="ru-RU" sz="4400" dirty="0" err="1" smtClean="0"/>
              <a:t>або</a:t>
            </a:r>
            <a:r>
              <a:rPr lang="ru-RU" sz="4400" dirty="0" smtClean="0"/>
              <a:t> </a:t>
            </a:r>
            <a:r>
              <a:rPr lang="ru-RU" sz="4400" dirty="0" err="1" smtClean="0"/>
              <a:t>аденти</a:t>
            </a:r>
            <a:r>
              <a:rPr lang="ru-RU" sz="4400" dirty="0" smtClean="0"/>
              <a:t>. </a:t>
            </a:r>
            <a:r>
              <a:rPr lang="ru-RU" sz="4400" dirty="0" err="1" smtClean="0"/>
              <a:t>Центральний</a:t>
            </a:r>
            <a:r>
              <a:rPr lang="ru-RU" sz="4400" dirty="0" smtClean="0"/>
              <a:t> атом та </a:t>
            </a:r>
            <a:r>
              <a:rPr lang="ru-RU" sz="4400" dirty="0" err="1" smtClean="0"/>
              <a:t>ліганди</a:t>
            </a:r>
            <a:r>
              <a:rPr lang="ru-RU" sz="4400" dirty="0" smtClean="0"/>
              <a:t> </a:t>
            </a:r>
            <a:r>
              <a:rPr lang="ru-RU" sz="4400" dirty="0" err="1" smtClean="0"/>
              <a:t>утворюють</a:t>
            </a:r>
            <a:r>
              <a:rPr lang="ru-RU" sz="4400" dirty="0" smtClean="0"/>
              <a:t> </a:t>
            </a:r>
            <a:r>
              <a:rPr lang="ru-RU" sz="4400" dirty="0" err="1" smtClean="0"/>
              <a:t>внутрішню</a:t>
            </a:r>
            <a:r>
              <a:rPr lang="ru-RU" sz="4400" dirty="0" smtClean="0"/>
              <a:t> сферу (комплекс); </a:t>
            </a:r>
            <a:r>
              <a:rPr lang="ru-RU" sz="4400" dirty="0" err="1" smtClean="0"/>
              <a:t>молекули</a:t>
            </a:r>
            <a:r>
              <a:rPr lang="ru-RU" sz="4400" dirty="0" smtClean="0"/>
              <a:t> </a:t>
            </a:r>
            <a:r>
              <a:rPr lang="ru-RU" sz="4400" dirty="0" err="1" smtClean="0"/>
              <a:t>або</a:t>
            </a:r>
            <a:r>
              <a:rPr lang="ru-RU" sz="4400" dirty="0" smtClean="0"/>
              <a:t> </a:t>
            </a:r>
            <a:r>
              <a:rPr lang="ru-RU" sz="4400" dirty="0" err="1" smtClean="0"/>
              <a:t>йони</a:t>
            </a:r>
            <a:r>
              <a:rPr lang="ru-RU" sz="4400" dirty="0" smtClean="0"/>
              <a:t>, </a:t>
            </a:r>
            <a:r>
              <a:rPr lang="ru-RU" sz="4400" dirty="0" err="1" smtClean="0"/>
              <a:t>які</a:t>
            </a:r>
            <a:r>
              <a:rPr lang="ru-RU" sz="4400" dirty="0" smtClean="0"/>
              <a:t> </a:t>
            </a:r>
            <a:r>
              <a:rPr lang="ru-RU" sz="4400" dirty="0" err="1" smtClean="0"/>
              <a:t>оточують</a:t>
            </a:r>
            <a:r>
              <a:rPr lang="ru-RU" sz="4400" dirty="0" smtClean="0"/>
              <a:t> </a:t>
            </a:r>
            <a:r>
              <a:rPr lang="ru-RU" sz="4400" dirty="0" err="1" smtClean="0"/>
              <a:t>комплекс</a:t>
            </a:r>
            <a:r>
              <a:rPr lang="ru-RU" sz="4400" dirty="0" smtClean="0"/>
              <a:t> — </a:t>
            </a:r>
            <a:r>
              <a:rPr lang="ru-RU" sz="4400" dirty="0" err="1" smtClean="0"/>
              <a:t>зовнішню</a:t>
            </a:r>
            <a:r>
              <a:rPr lang="ru-RU" sz="4400" dirty="0" smtClean="0"/>
              <a:t> </a:t>
            </a:r>
            <a:r>
              <a:rPr lang="ru-RU" sz="4400" dirty="0" err="1" smtClean="0"/>
              <a:t>координаційну</a:t>
            </a:r>
            <a:r>
              <a:rPr lang="ru-RU" sz="4400" dirty="0" smtClean="0"/>
              <a:t> сферу. </a:t>
            </a:r>
            <a:r>
              <a:rPr lang="ru-RU" sz="4400" dirty="0" err="1" smtClean="0"/>
              <a:t>Центральним</a:t>
            </a:r>
            <a:r>
              <a:rPr lang="ru-RU" sz="4400" dirty="0" smtClean="0"/>
              <a:t> атомом </a:t>
            </a:r>
            <a:r>
              <a:rPr lang="ru-RU" sz="4400" dirty="0" err="1" smtClean="0"/>
              <a:t>можуть</a:t>
            </a:r>
            <a:r>
              <a:rPr lang="ru-RU" sz="4400" dirty="0" smtClean="0"/>
              <a:t> бути як метали, так </a:t>
            </a:r>
            <a:r>
              <a:rPr lang="ru-RU" sz="4400" dirty="0" err="1" smtClean="0"/>
              <a:t>і</a:t>
            </a:r>
            <a:r>
              <a:rPr lang="ru-RU" sz="4400" dirty="0" smtClean="0"/>
              <a:t> </a:t>
            </a:r>
            <a:r>
              <a:rPr lang="ru-RU" sz="4400" dirty="0" err="1" smtClean="0"/>
              <a:t>неметали</a:t>
            </a:r>
            <a:r>
              <a:rPr lang="ru-RU" sz="4400" dirty="0" smtClean="0"/>
              <a:t>. </a:t>
            </a:r>
            <a:r>
              <a:rPr lang="ru-RU" sz="4400" dirty="0" err="1" smtClean="0"/>
              <a:t>Утворення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комплексних</a:t>
            </a:r>
            <a:r>
              <a:rPr lang="ru-RU" sz="4400" dirty="0" smtClean="0"/>
              <a:t> </a:t>
            </a:r>
            <a:r>
              <a:rPr lang="ru-RU" sz="4400" dirty="0" err="1" smtClean="0"/>
              <a:t>сполук</a:t>
            </a:r>
            <a:r>
              <a:rPr lang="ru-RU" sz="4400" dirty="0" smtClean="0"/>
              <a:t> широко </a:t>
            </a:r>
            <a:r>
              <a:rPr lang="ru-RU" sz="4400" dirty="0" err="1" smtClean="0"/>
              <a:t>використовується</a:t>
            </a:r>
            <a:r>
              <a:rPr lang="ru-RU" sz="4400" dirty="0" smtClean="0"/>
              <a:t> в </a:t>
            </a:r>
            <a:r>
              <a:rPr lang="ru-RU" sz="4400" dirty="0" err="1" smtClean="0"/>
              <a:t>різноманітних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галузях</a:t>
            </a:r>
            <a:r>
              <a:rPr lang="ru-RU" sz="4400" dirty="0" smtClean="0"/>
              <a:t> </a:t>
            </a:r>
            <a:r>
              <a:rPr lang="ru-RU" sz="4400" dirty="0" err="1" smtClean="0"/>
              <a:t>хімічної</a:t>
            </a:r>
            <a:r>
              <a:rPr lang="ru-RU" sz="4400" dirty="0" smtClean="0"/>
              <a:t> </a:t>
            </a:r>
            <a:r>
              <a:rPr lang="ru-RU" sz="4400" dirty="0" err="1" smtClean="0"/>
              <a:t>технології</a:t>
            </a:r>
            <a:r>
              <a:rPr lang="ru-RU" sz="4400" dirty="0" smtClean="0"/>
              <a:t> (</a:t>
            </a:r>
            <a:r>
              <a:rPr lang="ru-RU" sz="4400" dirty="0" err="1" smtClean="0"/>
              <a:t>виділення</a:t>
            </a:r>
            <a:r>
              <a:rPr lang="ru-RU" sz="4400" dirty="0" smtClean="0"/>
              <a:t>, </a:t>
            </a:r>
            <a:r>
              <a:rPr lang="ru-RU" sz="4400" dirty="0" err="1" smtClean="0"/>
              <a:t>очищення</a:t>
            </a:r>
            <a:r>
              <a:rPr lang="ru-RU" sz="4400" dirty="0" smtClean="0"/>
              <a:t>, </a:t>
            </a:r>
            <a:r>
              <a:rPr lang="ru-RU" sz="4400" dirty="0" err="1" smtClean="0"/>
              <a:t>розділення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платинових</a:t>
            </a:r>
            <a:r>
              <a:rPr lang="ru-RU" sz="4400" dirty="0" smtClean="0"/>
              <a:t>, </a:t>
            </a:r>
            <a:r>
              <a:rPr lang="ru-RU" sz="4400" dirty="0" err="1" smtClean="0"/>
              <a:t>рідкісноземельних</a:t>
            </a:r>
            <a:r>
              <a:rPr lang="ru-RU" sz="4400" dirty="0" smtClean="0"/>
              <a:t> та </a:t>
            </a:r>
            <a:r>
              <a:rPr lang="ru-RU" sz="4400" dirty="0" err="1" smtClean="0"/>
              <a:t>деяких</a:t>
            </a:r>
            <a:r>
              <a:rPr lang="ru-RU" sz="4400" dirty="0" smtClean="0"/>
              <a:t> </a:t>
            </a:r>
            <a:r>
              <a:rPr lang="ru-RU" sz="4400" dirty="0" err="1" smtClean="0"/>
              <a:t>інших</a:t>
            </a:r>
            <a:r>
              <a:rPr lang="ru-RU" sz="4400" dirty="0" smtClean="0"/>
              <a:t> </a:t>
            </a:r>
            <a:r>
              <a:rPr lang="ru-RU" sz="4400" dirty="0" err="1" smtClean="0"/>
              <a:t>металів</a:t>
            </a:r>
            <a:r>
              <a:rPr lang="ru-RU" sz="4400" dirty="0" smtClean="0"/>
              <a:t>).</a:t>
            </a:r>
          </a:p>
          <a:p>
            <a:endParaRPr lang="ru-RU" dirty="0"/>
          </a:p>
        </p:txBody>
      </p:sp>
      <p:pic>
        <p:nvPicPr>
          <p:cNvPr id="5" name="Содержимое 4" descr="default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75325" y="1371601"/>
            <a:ext cx="3140075" cy="3471862"/>
          </a:xfrm>
        </p:spPr>
      </p:pic>
      <p:sp>
        <p:nvSpPr>
          <p:cNvPr id="6" name="Прямоугольник 5"/>
          <p:cNvSpPr/>
          <p:nvPr/>
        </p:nvSpPr>
        <p:spPr>
          <a:xfrm>
            <a:off x="6019800" y="50292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Ліганди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комплексні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10000"/>
                  </a:schemeClr>
                </a:solidFill>
              </a:rPr>
              <a:t>сполуки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Cu (I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І)/</a:t>
            </a:r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Cu (I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І</a:t>
            </a:r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I).</a:t>
            </a:r>
            <a:endParaRPr lang="ru-RU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Загальні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відомості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комплексні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сполуки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sz="2800" dirty="0" err="1" smtClean="0"/>
              <a:t>Хімія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комплексних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однією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галузей</a:t>
            </a:r>
            <a:r>
              <a:rPr lang="ru-RU" sz="2800" dirty="0" smtClean="0"/>
              <a:t> </a:t>
            </a:r>
            <a:r>
              <a:rPr lang="ru-RU" sz="2800" dirty="0" err="1" smtClean="0"/>
              <a:t>сучасної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хімії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інтенсивно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розвиваються</a:t>
            </a:r>
            <a:r>
              <a:rPr lang="ru-RU" sz="2800" dirty="0" smtClean="0"/>
              <a:t>. У </a:t>
            </a:r>
            <a:r>
              <a:rPr lang="ru-RU" sz="2800" dirty="0" err="1" smtClean="0"/>
              <a:t>зв'язку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цим</a:t>
            </a:r>
            <a:r>
              <a:rPr lang="ru-RU" sz="2800" dirty="0" smtClean="0"/>
              <a:t>,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«</a:t>
            </a:r>
            <a:r>
              <a:rPr lang="ru-RU" sz="2800" dirty="0" err="1" smtClean="0"/>
              <a:t>комплексні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сполуки</a:t>
            </a:r>
            <a:r>
              <a:rPr lang="ru-RU" sz="2800" dirty="0" smtClean="0"/>
              <a:t>» </a:t>
            </a:r>
            <a:r>
              <a:rPr lang="ru-RU" sz="2800" dirty="0" err="1" smtClean="0"/>
              <a:t>постійно</a:t>
            </a:r>
            <a:r>
              <a:rPr lang="ru-RU" sz="2800" dirty="0" smtClean="0"/>
              <a:t> </a:t>
            </a:r>
            <a:r>
              <a:rPr lang="ru-RU" sz="2800" dirty="0" err="1" smtClean="0"/>
              <a:t>уточнюється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доповнюється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класичного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комплексні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сполуки</a:t>
            </a:r>
            <a:r>
              <a:rPr lang="ru-RU" sz="2800" dirty="0" smtClean="0"/>
              <a:t>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сполуки</a:t>
            </a:r>
            <a:r>
              <a:rPr lang="ru-RU" sz="2800" dirty="0" smtClean="0"/>
              <a:t>, </a:t>
            </a:r>
            <a:r>
              <a:rPr lang="ru-RU" sz="2800" dirty="0" err="1" smtClean="0"/>
              <a:t>до</a:t>
            </a:r>
            <a:r>
              <a:rPr lang="ru-RU" sz="2800" dirty="0" smtClean="0"/>
              <a:t> складу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входять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комплексні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частинки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вміщують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центральний</a:t>
            </a:r>
            <a:r>
              <a:rPr lang="ru-RU" sz="2800" dirty="0" smtClean="0"/>
              <a:t> атом (</a:t>
            </a:r>
            <a:r>
              <a:rPr lang="ru-RU" sz="2800" dirty="0" err="1" smtClean="0"/>
              <a:t>комплексоутворювач</a:t>
            </a:r>
            <a:r>
              <a:rPr lang="ru-RU" sz="2800" dirty="0" smtClean="0"/>
              <a:t>) </a:t>
            </a:r>
            <a:r>
              <a:rPr lang="ru-RU" sz="2800" dirty="0" err="1" smtClean="0"/>
              <a:t>оточений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лігандами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858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ru-RU" sz="2400" dirty="0" smtClean="0"/>
              <a:t>За Ф. </a:t>
            </a:r>
            <a:r>
              <a:rPr lang="ru-RU" sz="2400" dirty="0" err="1" smtClean="0"/>
              <a:t>Коттоном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Дж. </a:t>
            </a:r>
            <a:r>
              <a:rPr lang="ru-RU" sz="2400" dirty="0" err="1" smtClean="0"/>
              <a:t>Уїлкінсоном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потребує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уточнень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14478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 -</a:t>
            </a:r>
            <a:r>
              <a:rPr lang="ru-RU" sz="2400" dirty="0" err="1" smtClean="0"/>
              <a:t>по-перше</a:t>
            </a:r>
            <a:r>
              <a:rPr lang="ru-RU" sz="2400" dirty="0" smtClean="0"/>
              <a:t>, </a:t>
            </a:r>
            <a:r>
              <a:rPr lang="ru-RU" sz="2400" dirty="0" err="1" smtClean="0"/>
              <a:t>комплексоутворювач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ліганди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повинні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стабільними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звичайних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438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-</a:t>
            </a:r>
            <a:r>
              <a:rPr lang="ru-RU" sz="2400" dirty="0" err="1" smtClean="0"/>
              <a:t>по-друге</a:t>
            </a:r>
            <a:r>
              <a:rPr lang="ru-RU" sz="2400" dirty="0" smtClean="0"/>
              <a:t>, </a:t>
            </a:r>
            <a:r>
              <a:rPr lang="ru-RU" sz="2400" dirty="0" err="1" smtClean="0"/>
              <a:t>реакції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комплексоутворення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повинні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протікати</a:t>
            </a:r>
            <a:r>
              <a:rPr lang="ru-RU" sz="2400" dirty="0" smtClean="0"/>
              <a:t> у </a:t>
            </a:r>
            <a:r>
              <a:rPr lang="ru-RU" sz="2400" dirty="0" err="1" smtClean="0"/>
              <a:t>звичайних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3352801"/>
            <a:ext cx="8077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err="1" smtClean="0"/>
              <a:t>по-третє</a:t>
            </a:r>
            <a:r>
              <a:rPr lang="ru-RU" sz="2400" dirty="0" smtClean="0"/>
              <a:t>, до </a:t>
            </a:r>
            <a:r>
              <a:rPr lang="ru-RU" sz="2400" dirty="0" err="1" smtClean="0"/>
              <a:t>комплексних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віднести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лігандів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до</a:t>
            </a:r>
            <a:r>
              <a:rPr lang="ru-RU" sz="2400" dirty="0" smtClean="0"/>
              <a:t> молекул:</a:t>
            </a:r>
          </a:p>
          <a:p>
            <a:endParaRPr lang="ru-RU" sz="2400" dirty="0" smtClean="0"/>
          </a:p>
          <a:p>
            <a:r>
              <a:rPr lang="uk-UA" sz="2400" dirty="0" smtClean="0"/>
              <a:t>SiF</a:t>
            </a:r>
            <a:r>
              <a:rPr lang="uk-UA" sz="2400" baseline="-25000" dirty="0" smtClean="0"/>
              <a:t>4</a:t>
            </a:r>
            <a:r>
              <a:rPr lang="uk-UA" sz="2400" dirty="0" smtClean="0"/>
              <a:t> + F</a:t>
            </a:r>
            <a:r>
              <a:rPr lang="uk-UA" sz="2400" baseline="30000" dirty="0" smtClean="0"/>
              <a:t>-</a:t>
            </a:r>
            <a:r>
              <a:rPr lang="uk-UA" sz="2400" dirty="0" smtClean="0"/>
              <a:t> = SiF</a:t>
            </a:r>
            <a:r>
              <a:rPr lang="uk-UA" sz="2400" baseline="-25000" dirty="0" smtClean="0"/>
              <a:t>6</a:t>
            </a:r>
            <a:r>
              <a:rPr lang="uk-UA" sz="2400" baseline="30000" dirty="0" smtClean="0"/>
              <a:t>2-</a:t>
            </a:r>
            <a:r>
              <a:rPr lang="en-US" sz="2400" dirty="0" smtClean="0"/>
              <a:t>;</a:t>
            </a:r>
          </a:p>
          <a:p>
            <a:endParaRPr lang="en-US" sz="2400" dirty="0" smtClean="0"/>
          </a:p>
          <a:p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молекул за </a:t>
            </a:r>
            <a:r>
              <a:rPr lang="ru-RU" sz="2400" dirty="0" err="1" smtClean="0"/>
              <a:t>донорно-акцепторних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механізмом</a:t>
            </a:r>
            <a:r>
              <a:rPr lang="ru-RU" sz="2400" dirty="0" smtClean="0"/>
              <a:t>:</a:t>
            </a:r>
          </a:p>
          <a:p>
            <a:endParaRPr lang="ru-RU" sz="2400" dirty="0" smtClean="0"/>
          </a:p>
          <a:p>
            <a:r>
              <a:rPr lang="uk-UA" sz="2400" dirty="0" smtClean="0"/>
              <a:t>NH</a:t>
            </a:r>
            <a:r>
              <a:rPr lang="uk-UA" sz="2400" baseline="-25000" dirty="0" smtClean="0"/>
              <a:t>3</a:t>
            </a:r>
            <a:r>
              <a:rPr lang="uk-UA" sz="2400" dirty="0" smtClean="0"/>
              <a:t> + BF</a:t>
            </a:r>
            <a:r>
              <a:rPr lang="uk-UA" sz="2400" baseline="-25000" dirty="0" smtClean="0"/>
              <a:t>3</a:t>
            </a:r>
            <a:r>
              <a:rPr lang="uk-UA" sz="2400" dirty="0" smtClean="0"/>
              <a:t> = NH</a:t>
            </a:r>
            <a:r>
              <a:rPr lang="uk-UA" sz="2400" baseline="-25000" dirty="0" smtClean="0"/>
              <a:t>3</a:t>
            </a:r>
            <a:r>
              <a:rPr lang="uk-UA" sz="2400" dirty="0" smtClean="0"/>
              <a:t>BF</a:t>
            </a:r>
            <a:r>
              <a:rPr lang="uk-UA" sz="2400" baseline="-25000" dirty="0" smtClean="0"/>
              <a:t>3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533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Отже</a:t>
            </a:r>
            <a:r>
              <a:rPr lang="ru-RU" sz="2800" dirty="0" smtClean="0"/>
              <a:t>, </a:t>
            </a:r>
            <a:r>
              <a:rPr lang="ru-RU" sz="2800" dirty="0" err="1" smtClean="0"/>
              <a:t>класичне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комплексних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потребує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доповнень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5240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Комплексні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сполуки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сполуки</a:t>
            </a:r>
            <a:r>
              <a:rPr lang="ru-RU" sz="2400" dirty="0" smtClean="0"/>
              <a:t>, до складу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входять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комплексні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частинки</a:t>
            </a:r>
            <a:r>
              <a:rPr lang="ru-RU" sz="2400" dirty="0" smtClean="0"/>
              <a:t> (</a:t>
            </a:r>
            <a:r>
              <a:rPr lang="ru-RU" sz="2400" dirty="0" err="1" smtClean="0"/>
              <a:t>комплекси</a:t>
            </a:r>
            <a:r>
              <a:rPr lang="ru-RU" sz="2400" dirty="0" smtClean="0"/>
              <a:t>),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вміщують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центральний</a:t>
            </a:r>
            <a:r>
              <a:rPr lang="ru-RU" sz="2400" dirty="0" smtClean="0"/>
              <a:t> атом (</a:t>
            </a:r>
            <a:r>
              <a:rPr lang="ru-RU" sz="2400" dirty="0" err="1" smtClean="0"/>
              <a:t>комплексоутворювач</a:t>
            </a:r>
            <a:r>
              <a:rPr lang="ru-RU" sz="2400" dirty="0" smtClean="0"/>
              <a:t>) </a:t>
            </a:r>
            <a:r>
              <a:rPr lang="ru-RU" sz="2400" dirty="0" err="1" smtClean="0"/>
              <a:t>оточений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лігандами</a:t>
            </a:r>
            <a:r>
              <a:rPr lang="ru-RU" sz="2400" dirty="0" smtClean="0"/>
              <a:t>. </a:t>
            </a:r>
            <a:r>
              <a:rPr lang="ru-RU" sz="2400" dirty="0" err="1" smtClean="0"/>
              <a:t>Утворення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представити</a:t>
            </a:r>
            <a:r>
              <a:rPr lang="ru-RU" sz="2400" dirty="0" smtClean="0"/>
              <a:t> як результат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донорно-акцепторним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механізмом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стабільних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звичайних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частинок</a:t>
            </a:r>
            <a:r>
              <a:rPr lang="ru-RU" sz="2400" dirty="0" smtClean="0"/>
              <a:t>: </a:t>
            </a:r>
            <a:r>
              <a:rPr lang="ru-RU" sz="2400" dirty="0" err="1" smtClean="0"/>
              <a:t>атомів</a:t>
            </a:r>
            <a:r>
              <a:rPr lang="ru-RU" sz="2400" dirty="0" smtClean="0"/>
              <a:t>, </a:t>
            </a:r>
            <a:r>
              <a:rPr lang="ru-RU" sz="2400" dirty="0" err="1" smtClean="0"/>
              <a:t>йонів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молекул.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1242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4114799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" name="Рисунок 5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0"/>
            <a:ext cx="3886199" cy="28956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uk-UA" sz="2400" dirty="0" smtClean="0"/>
              <a:t>Приведене вище визначення вказує, що, наприклад, такі частинки як CH</a:t>
            </a:r>
            <a:r>
              <a:rPr lang="uk-UA" sz="2400" baseline="-25000" dirty="0" smtClean="0"/>
              <a:t>4</a:t>
            </a:r>
            <a:r>
              <a:rPr lang="uk-UA" sz="2400" dirty="0" smtClean="0"/>
              <a:t>, SO</a:t>
            </a:r>
            <a:r>
              <a:rPr lang="uk-UA" sz="2400" baseline="-25000" dirty="0" smtClean="0"/>
              <a:t>4</a:t>
            </a:r>
            <a:r>
              <a:rPr lang="uk-UA" sz="2400" baseline="30000" dirty="0" smtClean="0"/>
              <a:t>2-</a:t>
            </a:r>
            <a:r>
              <a:rPr lang="uk-UA" sz="2400" dirty="0" smtClean="0"/>
              <a:t>, NO</a:t>
            </a:r>
            <a:r>
              <a:rPr lang="uk-UA" sz="2400" baseline="-25000" dirty="0" smtClean="0"/>
              <a:t>3</a:t>
            </a:r>
            <a:r>
              <a:rPr lang="uk-UA" sz="2400" baseline="30000" dirty="0" smtClean="0"/>
              <a:t>-</a:t>
            </a:r>
            <a:r>
              <a:rPr lang="uk-UA" sz="2400" dirty="0" smtClean="0"/>
              <a:t> та інші недоцільно представляти як комплекси, оскільки частинки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uk-UA" sz="2400" baseline="30000" dirty="0" smtClean="0">
                <a:solidFill>
                  <a:schemeClr val="tx2">
                    <a:lumMod val="50000"/>
                  </a:schemeClr>
                </a:solidFill>
              </a:rPr>
              <a:t>+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і H</a:t>
            </a:r>
            <a:r>
              <a:rPr lang="uk-UA" sz="2400" baseline="300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, S</a:t>
            </a:r>
            <a:r>
              <a:rPr lang="uk-UA" sz="2400" baseline="30000" dirty="0" smtClean="0">
                <a:solidFill>
                  <a:schemeClr val="tx2">
                    <a:lumMod val="50000"/>
                  </a:schemeClr>
                </a:solidFill>
              </a:rPr>
              <a:t>6+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і О</a:t>
            </a:r>
            <a:r>
              <a:rPr lang="uk-UA" sz="2400" baseline="30000" dirty="0" smtClean="0">
                <a:solidFill>
                  <a:schemeClr val="tx2">
                    <a:lumMod val="50000"/>
                  </a:schemeClr>
                </a:solidFill>
              </a:rPr>
              <a:t>2-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, N</a:t>
            </a:r>
            <a:r>
              <a:rPr lang="uk-UA" sz="2400" baseline="30000" dirty="0" smtClean="0">
                <a:solidFill>
                  <a:schemeClr val="tx2">
                    <a:lumMod val="50000"/>
                  </a:schemeClr>
                </a:solidFill>
              </a:rPr>
              <a:t>5+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і О</a:t>
            </a:r>
            <a:r>
              <a:rPr lang="uk-UA" sz="2400" baseline="30000" dirty="0" smtClean="0">
                <a:solidFill>
                  <a:schemeClr val="tx2">
                    <a:lumMod val="50000"/>
                  </a:schemeClr>
                </a:solidFill>
              </a:rPr>
              <a:t>2-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400" dirty="0" smtClean="0"/>
              <a:t>при звичайних умовах не існують.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320040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комплексоутворення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для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d-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елементів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en-US" sz="2400" dirty="0" smtClean="0"/>
              <a:t>  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валентних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заповнених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орбіталей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схильність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утворення</a:t>
            </a:r>
            <a:r>
              <a:rPr lang="ru-RU" sz="2400" dirty="0" smtClean="0"/>
              <a:t> ковалентного </a:t>
            </a:r>
            <a:r>
              <a:rPr lang="ru-RU" sz="2400" dirty="0" err="1" smtClean="0"/>
              <a:t>зв'язку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значну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</a:t>
            </a:r>
            <a:r>
              <a:rPr lang="ru-RU" sz="2400" dirty="0" smtClean="0"/>
              <a:t> </a:t>
            </a:r>
            <a:r>
              <a:rPr lang="en-US" sz="2400" dirty="0" smtClean="0"/>
              <a:t>d-</a:t>
            </a:r>
            <a:r>
              <a:rPr lang="ru-RU" sz="2400" dirty="0" err="1" smtClean="0"/>
              <a:t>елементи</a:t>
            </a:r>
            <a:endParaRPr lang="ru-RU" sz="2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762000"/>
            <a:ext cx="5738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Координаційні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числа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d-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елементів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305342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    Найбільш характерними координаційними числами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d-елементів </a:t>
            </a:r>
            <a:r>
              <a:rPr lang="uk-UA" sz="2400" dirty="0" smtClean="0"/>
              <a:t>є 4 і 6 (наприклад: [</a:t>
            </a:r>
            <a:r>
              <a:rPr lang="uk-UA" sz="2400" dirty="0" err="1" smtClean="0"/>
              <a:t>Pt</a:t>
            </a:r>
            <a:r>
              <a:rPr lang="uk-UA" sz="2400" dirty="0" smtClean="0"/>
              <a:t>(NH</a:t>
            </a:r>
            <a:r>
              <a:rPr lang="uk-UA" sz="2400" baseline="-25000" dirty="0" smtClean="0"/>
              <a:t>3</a:t>
            </a:r>
            <a:r>
              <a:rPr lang="uk-UA" sz="2400" dirty="0" smtClean="0"/>
              <a:t>)</a:t>
            </a:r>
            <a:r>
              <a:rPr lang="uk-UA" sz="2400" baseline="-25000" dirty="0" smtClean="0"/>
              <a:t>4</a:t>
            </a:r>
            <a:r>
              <a:rPr lang="uk-UA" sz="2400" dirty="0" smtClean="0"/>
              <a:t>]C</a:t>
            </a:r>
            <a:r>
              <a:rPr lang="uk-UA" sz="2400" baseline="-25000" dirty="0" smtClean="0"/>
              <a:t>l2</a:t>
            </a:r>
            <a:r>
              <a:rPr lang="uk-UA" sz="2400" dirty="0" smtClean="0"/>
              <a:t>, К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[</a:t>
            </a:r>
            <a:r>
              <a:rPr lang="uk-UA" sz="2400" dirty="0" err="1" smtClean="0"/>
              <a:t>Ni</a:t>
            </a:r>
            <a:r>
              <a:rPr lang="uk-UA" sz="2400" dirty="0" smtClean="0"/>
              <a:t>(CN)</a:t>
            </a:r>
            <a:r>
              <a:rPr lang="uk-UA" sz="2400" baseline="-25000" dirty="0" smtClean="0"/>
              <a:t>4</a:t>
            </a:r>
            <a:r>
              <a:rPr lang="uk-UA" sz="2400" dirty="0" smtClean="0"/>
              <a:t>], К</a:t>
            </a:r>
            <a:r>
              <a:rPr lang="uk-UA" sz="2400" baseline="-25000" dirty="0" smtClean="0"/>
              <a:t>4</a:t>
            </a:r>
            <a:r>
              <a:rPr lang="uk-UA" sz="2400" dirty="0" smtClean="0"/>
              <a:t>[</a:t>
            </a:r>
            <a:r>
              <a:rPr lang="uk-UA" sz="2400" dirty="0" err="1" smtClean="0"/>
              <a:t>Fe</a:t>
            </a:r>
            <a:r>
              <a:rPr lang="uk-UA" sz="2400" dirty="0" smtClean="0"/>
              <a:t>(CN)</a:t>
            </a:r>
            <a:r>
              <a:rPr lang="uk-UA" sz="2400" baseline="-25000" dirty="0" smtClean="0"/>
              <a:t>6</a:t>
            </a:r>
            <a:r>
              <a:rPr lang="uk-UA" sz="2400" dirty="0" smtClean="0"/>
              <a:t>], Na</a:t>
            </a:r>
            <a:r>
              <a:rPr lang="uk-UA" sz="2400" baseline="-25000" dirty="0" smtClean="0"/>
              <a:t>3</a:t>
            </a:r>
            <a:r>
              <a:rPr lang="uk-UA" sz="2400" dirty="0" smtClean="0"/>
              <a:t>[</a:t>
            </a:r>
            <a:r>
              <a:rPr lang="uk-UA" sz="2400" dirty="0" err="1" smtClean="0"/>
              <a:t>Co</a:t>
            </a:r>
            <a:r>
              <a:rPr lang="uk-UA" sz="2400" dirty="0" smtClean="0"/>
              <a:t>(NO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)</a:t>
            </a:r>
            <a:r>
              <a:rPr lang="uk-UA" sz="2400" baseline="-25000" dirty="0" smtClean="0"/>
              <a:t>6</a:t>
            </a:r>
            <a:r>
              <a:rPr lang="uk-UA" sz="2400" dirty="0" smtClean="0"/>
              <a:t>]). Менш характерним є координаційне число 2, яке, як правило, мають d-елементи у ступені окиснення +1, наприклад: [</a:t>
            </a:r>
            <a:r>
              <a:rPr lang="uk-UA" sz="2400" dirty="0" err="1" smtClean="0"/>
              <a:t>Ag</a:t>
            </a:r>
            <a:r>
              <a:rPr lang="uk-UA" sz="2400" dirty="0" smtClean="0"/>
              <a:t>(NH</a:t>
            </a:r>
            <a:r>
              <a:rPr lang="uk-UA" sz="2400" baseline="-25000" dirty="0" smtClean="0"/>
              <a:t>3</a:t>
            </a:r>
            <a:r>
              <a:rPr lang="uk-UA" sz="2400" dirty="0" smtClean="0"/>
              <a:t>)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]</a:t>
            </a:r>
            <a:r>
              <a:rPr lang="uk-UA" sz="2400" dirty="0" err="1" smtClean="0"/>
              <a:t>Cl</a:t>
            </a:r>
            <a:r>
              <a:rPr lang="uk-UA" sz="2400" dirty="0" smtClean="0"/>
              <a:t>, </a:t>
            </a:r>
            <a:r>
              <a:rPr lang="uk-UA" sz="2400" dirty="0" err="1" smtClean="0"/>
              <a:t>Na</a:t>
            </a:r>
            <a:r>
              <a:rPr lang="uk-UA" sz="2400" dirty="0" smtClean="0"/>
              <a:t>[</a:t>
            </a:r>
            <a:r>
              <a:rPr lang="uk-UA" sz="2400" dirty="0" err="1" smtClean="0"/>
              <a:t>Au</a:t>
            </a:r>
            <a:r>
              <a:rPr lang="uk-UA" sz="2400" dirty="0" smtClean="0"/>
              <a:t>(CN)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]. </a:t>
            </a:r>
          </a:p>
          <a:p>
            <a:r>
              <a:rPr lang="uk-UA" sz="2400" dirty="0" smtClean="0"/>
              <a:t>     Координаційні числа вищі за 6 є мало характерними і зустрічаються лише для деяких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d-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елементів</a:t>
            </a:r>
            <a:r>
              <a:rPr lang="uk-UA" sz="2400" dirty="0" smtClean="0"/>
              <a:t> другого і третього рядів (МI</a:t>
            </a:r>
            <a:r>
              <a:rPr lang="uk-UA" sz="2400" baseline="-25000" dirty="0" smtClean="0"/>
              <a:t>3</a:t>
            </a:r>
            <a:r>
              <a:rPr lang="uk-UA" sz="2400" dirty="0" smtClean="0"/>
              <a:t>[ZrF</a:t>
            </a:r>
            <a:r>
              <a:rPr lang="uk-UA" sz="2400" baseline="-25000" dirty="0" smtClean="0"/>
              <a:t>7</a:t>
            </a:r>
            <a:r>
              <a:rPr lang="uk-UA" sz="2400" dirty="0" smtClean="0"/>
              <a:t>], МI</a:t>
            </a:r>
            <a:r>
              <a:rPr lang="uk-UA" sz="2400" baseline="-25000" dirty="0" smtClean="0"/>
              <a:t>4</a:t>
            </a:r>
            <a:r>
              <a:rPr lang="uk-UA" sz="2400" dirty="0" smtClean="0"/>
              <a:t>[ZrF</a:t>
            </a:r>
            <a:r>
              <a:rPr lang="uk-UA" sz="2400" baseline="-25000" dirty="0" smtClean="0"/>
              <a:t>8</a:t>
            </a:r>
            <a:r>
              <a:rPr lang="uk-UA" sz="2400" dirty="0" smtClean="0"/>
              <a:t>]). Величина координаційного числа визначається 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електронною будовою</a:t>
            </a:r>
            <a:r>
              <a:rPr lang="uk-UA" sz="2400" dirty="0" smtClean="0"/>
              <a:t>, а також розмірами </a:t>
            </a:r>
            <a:r>
              <a:rPr lang="uk-UA" sz="2400" dirty="0" err="1" smtClean="0">
                <a:solidFill>
                  <a:schemeClr val="tx2">
                    <a:lumMod val="50000"/>
                  </a:schemeClr>
                </a:solidFill>
              </a:rPr>
              <a:t>комплексоутворювача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і лігандів.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533400"/>
            <a:ext cx="6324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Стабільність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комплексів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d-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елементів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990600"/>
            <a:ext cx="88392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 </a:t>
            </a:r>
            <a:r>
              <a:rPr lang="en-US" sz="2000" dirty="0" smtClean="0"/>
              <a:t>     </a:t>
            </a:r>
            <a:r>
              <a:rPr lang="uk-UA" sz="2300" dirty="0" smtClean="0"/>
              <a:t>Серед </a:t>
            </a:r>
            <a:r>
              <a:rPr lang="uk-UA" sz="2300" dirty="0" err="1" smtClean="0"/>
              <a:t>монодентантних</a:t>
            </a:r>
            <a:r>
              <a:rPr lang="uk-UA" sz="2300" dirty="0" smtClean="0"/>
              <a:t>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лігандів</a:t>
            </a:r>
            <a:r>
              <a:rPr lang="uk-UA" sz="2300" dirty="0" smtClean="0"/>
              <a:t> найбільш стабільні комплекси з d-елементами утворюють </a:t>
            </a:r>
            <a:r>
              <a:rPr lang="uk-UA" sz="2300" dirty="0" err="1" smtClean="0">
                <a:solidFill>
                  <a:schemeClr val="tx2">
                    <a:lumMod val="50000"/>
                  </a:schemeClr>
                </a:solidFill>
              </a:rPr>
              <a:t>ціанід-йон</a:t>
            </a:r>
            <a:r>
              <a:rPr lang="uk-UA" sz="2300" dirty="0" smtClean="0"/>
              <a:t>,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аміак, </a:t>
            </a:r>
            <a:r>
              <a:rPr lang="uk-UA" sz="2300" dirty="0" err="1" smtClean="0">
                <a:solidFill>
                  <a:schemeClr val="tx2">
                    <a:lumMod val="50000"/>
                  </a:schemeClr>
                </a:solidFill>
              </a:rPr>
              <a:t>галогенід-йони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300" dirty="0" smtClean="0"/>
              <a:t>і деякі інші. Утворення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ціанідних</a:t>
            </a:r>
            <a:r>
              <a:rPr lang="uk-UA" sz="2300" dirty="0" smtClean="0"/>
              <a:t> комплексів є характерним для елементів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підгрупи </a:t>
            </a:r>
            <a:r>
              <a:rPr lang="uk-UA" sz="2300" dirty="0" err="1" smtClean="0">
                <a:solidFill>
                  <a:schemeClr val="tx2">
                    <a:lumMod val="50000"/>
                  </a:schemeClr>
                </a:solidFill>
              </a:rPr>
              <a:t>Купруму</a:t>
            </a:r>
            <a:r>
              <a:rPr lang="uk-UA" sz="2300" dirty="0" smtClean="0"/>
              <a:t>, підгрупи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Цинку</a:t>
            </a:r>
            <a:r>
              <a:rPr lang="uk-UA" sz="2300" dirty="0" smtClean="0"/>
              <a:t> і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d-елементів VIII групи.</a:t>
            </a:r>
            <a:r>
              <a:rPr lang="uk-UA" sz="2300" dirty="0" smtClean="0"/>
              <a:t> Вказані вище елементи (за винятком </a:t>
            </a:r>
            <a:r>
              <a:rPr lang="uk-UA" sz="2300" dirty="0" err="1" smtClean="0">
                <a:solidFill>
                  <a:schemeClr val="tx2">
                    <a:lumMod val="50000"/>
                  </a:schemeClr>
                </a:solidFill>
              </a:rPr>
              <a:t>Феруму</a:t>
            </a:r>
            <a:r>
              <a:rPr lang="uk-UA" sz="2300" dirty="0" smtClean="0"/>
              <a:t>) утворюють також досить стабільні аміачні комплекси. Всі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d-елементи </a:t>
            </a:r>
            <a:r>
              <a:rPr lang="uk-UA" sz="2300" dirty="0" smtClean="0"/>
              <a:t>утворюють більш-менш стабільні </a:t>
            </a:r>
            <a:r>
              <a:rPr lang="uk-UA" sz="2300" dirty="0" err="1" smtClean="0"/>
              <a:t>галогенідні</a:t>
            </a:r>
            <a:r>
              <a:rPr lang="uk-UA" sz="2300" dirty="0" smtClean="0"/>
              <a:t> комплекси.</a:t>
            </a:r>
          </a:p>
          <a:p>
            <a:pPr algn="just"/>
            <a:r>
              <a:rPr lang="en-US" sz="2300" dirty="0" smtClean="0"/>
              <a:t>        </a:t>
            </a:r>
            <a:r>
              <a:rPr lang="uk-UA" sz="2300" dirty="0" smtClean="0"/>
              <a:t>Найменш </a:t>
            </a:r>
            <a:r>
              <a:rPr lang="uk-UA" sz="2300" dirty="0" smtClean="0"/>
              <a:t>характерним </a:t>
            </a:r>
            <a:r>
              <a:rPr lang="uk-UA" sz="2300" dirty="0" err="1" smtClean="0"/>
              <a:t>комплексоутворення</a:t>
            </a:r>
            <a:r>
              <a:rPr lang="uk-UA" sz="2300" dirty="0" smtClean="0"/>
              <a:t> є для елементів підгрупи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Скандію</a:t>
            </a:r>
            <a:r>
              <a:rPr lang="uk-UA" sz="2300" dirty="0" smtClean="0"/>
              <a:t> і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Титану</a:t>
            </a:r>
            <a:r>
              <a:rPr lang="uk-UA" sz="2300" dirty="0" smtClean="0"/>
              <a:t>. Для даних елементів характерним є утворення фторидних комплексів складу МI</a:t>
            </a:r>
            <a:r>
              <a:rPr lang="uk-UA" sz="2300" baseline="-25000" dirty="0" smtClean="0"/>
              <a:t>3</a:t>
            </a:r>
            <a:r>
              <a:rPr lang="uk-UA" sz="2300" dirty="0" smtClean="0"/>
              <a:t>[ЭIIIF</a:t>
            </a:r>
            <a:r>
              <a:rPr lang="uk-UA" sz="2300" baseline="-25000" dirty="0" smtClean="0"/>
              <a:t>6</a:t>
            </a:r>
            <a:r>
              <a:rPr lang="uk-UA" sz="2300" dirty="0" smtClean="0"/>
              <a:t>] і МI</a:t>
            </a:r>
            <a:r>
              <a:rPr lang="uk-UA" sz="2300" baseline="-25000" dirty="0" smtClean="0"/>
              <a:t>4</a:t>
            </a:r>
            <a:r>
              <a:rPr lang="uk-UA" sz="2300" dirty="0" smtClean="0"/>
              <a:t>[ЭIVF</a:t>
            </a:r>
            <a:r>
              <a:rPr lang="uk-UA" sz="2300" baseline="-25000" dirty="0" smtClean="0"/>
              <a:t>6</a:t>
            </a:r>
            <a:r>
              <a:rPr lang="uk-UA" sz="2300" dirty="0" smtClean="0"/>
              <a:t>].</a:t>
            </a:r>
          </a:p>
          <a:p>
            <a:pPr algn="just"/>
            <a:r>
              <a:rPr lang="en-US" sz="2300" dirty="0" smtClean="0"/>
              <a:t>        </a:t>
            </a:r>
            <a:r>
              <a:rPr lang="uk-UA" sz="2300" dirty="0" smtClean="0"/>
              <a:t>Також </a:t>
            </a:r>
            <a:r>
              <a:rPr lang="uk-UA" sz="2300" dirty="0" smtClean="0"/>
              <a:t>для визначення стабільності </a:t>
            </a:r>
            <a:r>
              <a:rPr lang="uk-UA" sz="2300" dirty="0" err="1" smtClean="0"/>
              <a:t>металорганічних</a:t>
            </a:r>
            <a:r>
              <a:rPr lang="uk-UA" sz="2300" dirty="0" smtClean="0"/>
              <a:t> комплексів користуються емпіричним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правилом 18 електронів</a:t>
            </a:r>
            <a:r>
              <a:rPr lang="uk-UA" sz="2300" dirty="0" smtClean="0"/>
              <a:t>: стабільним буде той комплекс, на зовнішній валентній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300" dirty="0" err="1" smtClean="0">
                <a:solidFill>
                  <a:schemeClr val="tx2">
                    <a:lumMod val="50000"/>
                  </a:schemeClr>
                </a:solidFill>
              </a:rPr>
              <a:t>орбіталі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300" dirty="0" smtClean="0"/>
              <a:t>якого є 18, як його власних електронів, так і електронів </a:t>
            </a:r>
            <a:r>
              <a:rPr lang="uk-UA" sz="2300" dirty="0" smtClean="0">
                <a:solidFill>
                  <a:schemeClr val="tx2">
                    <a:lumMod val="50000"/>
                  </a:schemeClr>
                </a:solidFill>
              </a:rPr>
              <a:t>лігандів</a:t>
            </a:r>
            <a:r>
              <a:rPr lang="uk-UA" sz="2300" dirty="0" smtClean="0"/>
              <a:t>.</a:t>
            </a:r>
            <a:endParaRPr lang="uk-UA" sz="23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87">
      <a:dk1>
        <a:srgbClr val="EE68A8"/>
      </a:dk1>
      <a:lt1>
        <a:sysClr val="window" lastClr="FFFFFF"/>
      </a:lt1>
      <a:dk2>
        <a:srgbClr val="FAD0E4"/>
      </a:dk2>
      <a:lt2>
        <a:srgbClr val="FAD0E4"/>
      </a:lt2>
      <a:accent1>
        <a:srgbClr val="CBECB0"/>
      </a:accent1>
      <a:accent2>
        <a:srgbClr val="B9F0FF"/>
      </a:accent2>
      <a:accent3>
        <a:srgbClr val="7F7F7F"/>
      </a:accent3>
      <a:accent4>
        <a:srgbClr val="00ADDC"/>
      </a:accent4>
      <a:accent5>
        <a:srgbClr val="94EFE3"/>
      </a:accent5>
      <a:accent6>
        <a:srgbClr val="94EFE3"/>
      </a:accent6>
      <a:hlink>
        <a:srgbClr val="FAD0E4"/>
      </a:hlink>
      <a:folHlink>
        <a:srgbClr val="8BE6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701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Комплексні сполуки </vt:lpstr>
      <vt:lpstr>Слайд 2</vt:lpstr>
      <vt:lpstr>Комплексні сполуки</vt:lpstr>
      <vt:lpstr>Загальні відомості про комплексні сполуки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Сережа</cp:lastModifiedBy>
  <cp:revision>19</cp:revision>
  <dcterms:modified xsi:type="dcterms:W3CDTF">2014-06-06T20:03:08Z</dcterms:modified>
</cp:coreProperties>
</file>