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15"/>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75" autoAdjust="0"/>
    <p:restoredTop sz="94660"/>
  </p:normalViewPr>
  <p:slideViewPr>
    <p:cSldViewPr snapToGrid="0">
      <p:cViewPr varScale="1">
        <p:scale>
          <a:sx n="64" d="100"/>
          <a:sy n="64" d="100"/>
        </p:scale>
        <p:origin x="-114"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563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dirty="0"/>
          </a:p>
        </p:txBody>
      </p:sp>
    </p:spTree>
    <p:extLst>
      <p:ext uri="{BB962C8B-B14F-4D97-AF65-F5344CB8AC3E}">
        <p14:creationId xmlns:p14="http://schemas.microsoft.com/office/powerpoint/2010/main" xmlns="" val="106647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268834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135089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287124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159694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715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140563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233239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148601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55451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268244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229058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Місце для нотаток 2"/>
          <p:cNvSpPr>
            <a:spLocks noGrp="1"/>
          </p:cNvSpPr>
          <p:nvPr>
            <p:ph type="body" idx="1"/>
          </p:nvPr>
        </p:nvSpPr>
        <p:spPr>
          <a:xfrm>
            <a:off x="685800" y="4400550"/>
            <a:ext cx="5486400" cy="3600450"/>
          </a:xfrm>
          <a:prstGeom prst="rect">
            <a:avLst/>
          </a:prstGeom>
        </p:spPr>
        <p:txBody>
          <a:bodyPr/>
          <a:lstStyle/>
          <a:p>
            <a:endParaRPr lang="uk-UA"/>
          </a:p>
        </p:txBody>
      </p:sp>
    </p:spTree>
    <p:extLst>
      <p:ext uri="{BB962C8B-B14F-4D97-AF65-F5344CB8AC3E}">
        <p14:creationId xmlns:p14="http://schemas.microsoft.com/office/powerpoint/2010/main" xmlns="" val="376440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70560" y="530352"/>
            <a:ext cx="1091184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533405"/>
            <a:ext cx="26416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711200" y="533403"/>
            <a:ext cx="79248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670560" y="530352"/>
            <a:ext cx="1091184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6CB18C70-803E-428A-BAB3-289BE172EF8D}"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2F0B57-8E6A-4005-9EDD-D258F6CC94AB}" type="datetimeFigureOut">
              <a:rPr lang="uk-UA" smtClean="0"/>
              <a:pPr/>
              <a:t>21.03.2014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6CB18C70-803E-428A-BAB3-289BE172EF8D}" type="slidenum">
              <a:rPr lang="uk-UA" smtClean="0"/>
              <a:pPr/>
              <a:t>‹#›</a:t>
            </a:fld>
            <a:endParaRPr lang="uk-UA"/>
          </a:p>
        </p:txBody>
      </p:sp>
      <p:sp>
        <p:nvSpPr>
          <p:cNvPr id="3" name="Рисунок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A2F0B57-8E6A-4005-9EDD-D258F6CC94AB}" type="datetimeFigureOut">
              <a:rPr lang="uk-UA" smtClean="0"/>
              <a:pPr/>
              <a:t>21.03.2014</a:t>
            </a:fld>
            <a:endParaRPr lang="uk-UA"/>
          </a:p>
        </p:txBody>
      </p:sp>
      <p:sp>
        <p:nvSpPr>
          <p:cNvPr id="18" name="Нижний колонтитул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CB18C70-803E-428A-BAB3-289BE172EF8D}"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50280" y="369685"/>
            <a:ext cx="5000625" cy="2562422"/>
          </a:xfrm>
        </p:spPr>
        <p:txBody>
          <a:bodyPr/>
          <a:lstStyle/>
          <a:p>
            <a:pPr algn="ctr"/>
            <a:r>
              <a:rPr lang="uk-UA" dirty="0"/>
              <a:t>Історія виникнення мила</a:t>
            </a:r>
          </a:p>
        </p:txBody>
      </p:sp>
      <p:sp>
        <p:nvSpPr>
          <p:cNvPr id="3" name="Підзаголовок 2"/>
          <p:cNvSpPr>
            <a:spLocks noGrp="1"/>
          </p:cNvSpPr>
          <p:nvPr>
            <p:ph type="subTitle" idx="1"/>
          </p:nvPr>
        </p:nvSpPr>
        <p:spPr>
          <a:xfrm>
            <a:off x="5306949" y="3105789"/>
            <a:ext cx="4322674" cy="1096962"/>
          </a:xfrm>
        </p:spPr>
        <p:txBody>
          <a:bodyPr/>
          <a:lstStyle/>
          <a:p>
            <a:r>
              <a:rPr lang="uk-UA" sz="2700" b="1" i="1" dirty="0">
                <a:latin typeface="Calibri"/>
              </a:rPr>
              <a:t>Розмаїтого Дмитра, </a:t>
            </a:r>
            <a:br>
              <a:rPr lang="uk-UA" sz="2700" b="1" i="1" dirty="0">
                <a:latin typeface="Calibri"/>
              </a:rPr>
            </a:br>
            <a:r>
              <a:rPr lang="uk-UA" sz="2700" b="1" i="1" dirty="0">
                <a:latin typeface="Calibri"/>
              </a:rPr>
              <a:t>9-Б клас</a:t>
            </a:r>
          </a:p>
        </p:txBody>
      </p:sp>
      <p:pic>
        <p:nvPicPr>
          <p:cNvPr id="4" name="Рисунок 3"/>
          <p:cNvPicPr>
            <a:picLocks noChangeAspect="1"/>
          </p:cNvPicPr>
          <p:nvPr/>
        </p:nvPicPr>
        <p:blipFill>
          <a:blip r:embed="rId3" cstate="print"/>
          <a:stretch>
            <a:fillRect/>
          </a:stretch>
        </p:blipFill>
        <p:spPr>
          <a:xfrm>
            <a:off x="-12700" y="3220419"/>
            <a:ext cx="5418167" cy="3632819"/>
          </a:xfrm>
          <a:prstGeom prst="rect">
            <a:avLst/>
          </a:prstGeom>
        </p:spPr>
      </p:pic>
      <p:pic>
        <p:nvPicPr>
          <p:cNvPr id="5" name="Рисунок 4"/>
          <p:cNvPicPr>
            <a:picLocks noChangeAspect="1"/>
          </p:cNvPicPr>
          <p:nvPr/>
        </p:nvPicPr>
        <p:blipFill>
          <a:blip r:embed="rId4" cstate="print"/>
          <a:stretch>
            <a:fillRect/>
          </a:stretch>
        </p:blipFill>
        <p:spPr>
          <a:xfrm>
            <a:off x="8966735" y="4460685"/>
            <a:ext cx="3201453" cy="2400490"/>
          </a:xfrm>
          <a:prstGeom prst="rect">
            <a:avLst/>
          </a:prstGeom>
        </p:spPr>
      </p:pic>
      <p:pic>
        <p:nvPicPr>
          <p:cNvPr id="6" name="Рисунок 5"/>
          <p:cNvPicPr>
            <a:picLocks noChangeAspect="1"/>
          </p:cNvPicPr>
          <p:nvPr/>
        </p:nvPicPr>
        <p:blipFill>
          <a:blip r:embed="rId5" cstate="print"/>
          <a:stretch>
            <a:fillRect/>
          </a:stretch>
        </p:blipFill>
        <p:spPr>
          <a:xfrm>
            <a:off x="-33338" y="-20638"/>
            <a:ext cx="4358120" cy="3248764"/>
          </a:xfrm>
          <a:prstGeom prst="rect">
            <a:avLst/>
          </a:prstGeom>
        </p:spPr>
      </p:pic>
      <p:pic>
        <p:nvPicPr>
          <p:cNvPr id="7" name="Рисунок 6"/>
          <p:cNvPicPr>
            <a:picLocks noChangeAspect="1"/>
          </p:cNvPicPr>
          <p:nvPr/>
        </p:nvPicPr>
        <p:blipFill>
          <a:blip r:embed="rId6" cstate="print"/>
          <a:stretch>
            <a:fillRect/>
          </a:stretch>
        </p:blipFill>
        <p:spPr>
          <a:xfrm>
            <a:off x="9242295" y="0"/>
            <a:ext cx="2949705" cy="2948624"/>
          </a:xfrm>
          <a:prstGeom prst="rect">
            <a:avLst/>
          </a:prstGeom>
        </p:spPr>
      </p:pic>
      <p:pic>
        <p:nvPicPr>
          <p:cNvPr id="8" name="Рисунок 7"/>
          <p:cNvPicPr>
            <a:picLocks noChangeAspect="1"/>
          </p:cNvPicPr>
          <p:nvPr/>
        </p:nvPicPr>
        <p:blipFill>
          <a:blip r:embed="rId7" cstate="print"/>
          <a:stretch>
            <a:fillRect/>
          </a:stretch>
        </p:blipFill>
        <p:spPr>
          <a:xfrm>
            <a:off x="5393518" y="4219254"/>
            <a:ext cx="3566332" cy="2673671"/>
          </a:xfrm>
          <a:prstGeom prst="rect">
            <a:avLst/>
          </a:prstGeom>
        </p:spPr>
      </p:pic>
    </p:spTree>
    <p:extLst>
      <p:ext uri="{BB962C8B-B14F-4D97-AF65-F5344CB8AC3E}">
        <p14:creationId xmlns:p14="http://schemas.microsoft.com/office/powerpoint/2010/main" xmlns="" val="3930024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to="" calcmode="lin" valueType="num">
                                      <p:cBhvr>
                                        <p:cTn id="3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7863" y="643612"/>
            <a:ext cx="8596312" cy="5398413"/>
          </a:xfrm>
        </p:spPr>
        <p:txBody>
          <a:bodyPr/>
          <a:lstStyle/>
          <a:p>
            <a:r>
              <a:rPr lang="uk-UA" sz="2700" b="1">
                <a:solidFill>
                  <a:srgbClr val="54A021"/>
                </a:solidFill>
                <a:latin typeface="Arial"/>
                <a:cs typeface="Arial"/>
              </a:rPr>
              <a:t>В цій країні довгий час під страхом смерті члену гільдії миловарів заборонялось ночувати під одним дахом з майстрами інших ремесел – щоб не видати таємницю. В другій половині </a:t>
            </a:r>
            <a:r>
              <a:rPr lang="arn-CL" sz="2700" b="1">
                <a:solidFill>
                  <a:srgbClr val="54A021"/>
                </a:solidFill>
                <a:latin typeface="Arial"/>
                <a:cs typeface="Arial"/>
              </a:rPr>
              <a:t>XVII </a:t>
            </a:r>
            <a:r>
              <a:rPr lang="uk-UA" sz="2700" b="1">
                <a:solidFill>
                  <a:srgbClr val="54A021"/>
                </a:solidFill>
                <a:latin typeface="Arial"/>
                <a:cs typeface="Arial"/>
              </a:rPr>
              <a:t>сторіччя у Франції був виданий королівський наказ, що </a:t>
            </a:r>
            <a:br>
              <a:rPr lang="uk-UA" sz="2700" b="1">
                <a:solidFill>
                  <a:srgbClr val="54A021"/>
                </a:solidFill>
                <a:latin typeface="Arial"/>
                <a:cs typeface="Arial"/>
              </a:rPr>
            </a:br>
            <a:r>
              <a:rPr lang="uk-UA" sz="2700" b="1">
                <a:solidFill>
                  <a:srgbClr val="54A021"/>
                </a:solidFill>
                <a:latin typeface="Arial"/>
                <a:cs typeface="Arial"/>
              </a:rPr>
              <a:t>дозволяв варіння мила</a:t>
            </a:r>
            <a:br>
              <a:rPr lang="uk-UA" sz="2700" b="1">
                <a:solidFill>
                  <a:srgbClr val="54A021"/>
                </a:solidFill>
                <a:latin typeface="Arial"/>
                <a:cs typeface="Arial"/>
              </a:rPr>
            </a:br>
            <a:r>
              <a:rPr lang="uk-UA" sz="2700" b="1">
                <a:solidFill>
                  <a:srgbClr val="54A021"/>
                </a:solidFill>
                <a:latin typeface="Arial"/>
                <a:cs typeface="Arial"/>
              </a:rPr>
              <a:t> тільки в літній період та </a:t>
            </a:r>
            <a:br>
              <a:rPr lang="uk-UA" sz="2700" b="1">
                <a:solidFill>
                  <a:srgbClr val="54A021"/>
                </a:solidFill>
                <a:latin typeface="Arial"/>
                <a:cs typeface="Arial"/>
              </a:rPr>
            </a:br>
            <a:r>
              <a:rPr lang="uk-UA" sz="2700" b="1">
                <a:solidFill>
                  <a:srgbClr val="54A021"/>
                </a:solidFill>
                <a:latin typeface="Arial"/>
                <a:cs typeface="Arial"/>
              </a:rPr>
              <a:t>тільки з попелу та оливкової </a:t>
            </a:r>
            <a:br>
              <a:rPr lang="uk-UA" sz="2700" b="1">
                <a:solidFill>
                  <a:srgbClr val="54A021"/>
                </a:solidFill>
                <a:latin typeface="Arial"/>
                <a:cs typeface="Arial"/>
              </a:rPr>
            </a:br>
            <a:r>
              <a:rPr lang="uk-UA" sz="2700" b="1">
                <a:solidFill>
                  <a:srgbClr val="54A021"/>
                </a:solidFill>
                <a:latin typeface="Arial"/>
                <a:cs typeface="Arial"/>
              </a:rPr>
              <a:t>олії.</a:t>
            </a:r>
          </a:p>
        </p:txBody>
      </p:sp>
      <p:pic>
        <p:nvPicPr>
          <p:cNvPr id="2" name="Рисунок 1"/>
          <p:cNvPicPr>
            <a:picLocks noChangeAspect="1"/>
          </p:cNvPicPr>
          <p:nvPr/>
        </p:nvPicPr>
        <p:blipFill>
          <a:blip r:embed="rId3" cstate="print"/>
          <a:stretch>
            <a:fillRect/>
          </a:stretch>
        </p:blipFill>
        <p:spPr>
          <a:xfrm>
            <a:off x="6476948" y="2850740"/>
            <a:ext cx="5324694" cy="3908585"/>
          </a:xfrm>
          <a:prstGeom prst="rect">
            <a:avLst/>
          </a:prstGeom>
        </p:spPr>
      </p:pic>
    </p:spTree>
    <p:extLst>
      <p:ext uri="{BB962C8B-B14F-4D97-AF65-F5344CB8AC3E}">
        <p14:creationId xmlns:p14="http://schemas.microsoft.com/office/powerpoint/2010/main" xmlns="" val="4239234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0825" y="642938"/>
            <a:ext cx="9038560" cy="5399087"/>
          </a:xfrm>
        </p:spPr>
        <p:txBody>
          <a:bodyPr/>
          <a:lstStyle/>
          <a:p>
            <a:r>
              <a:rPr lang="ru-RU" sz="2700" b="1" dirty="0">
                <a:solidFill>
                  <a:srgbClr val="54A021"/>
                </a:solidFill>
                <a:latin typeface="Arial"/>
              </a:rPr>
              <a:t>В </a:t>
            </a:r>
            <a:r>
              <a:rPr lang="ru-RU" sz="2700" b="1" dirty="0" err="1">
                <a:solidFill>
                  <a:srgbClr val="54A021"/>
                </a:solidFill>
                <a:latin typeface="Arial"/>
              </a:rPr>
              <a:t>Росії</a:t>
            </a:r>
            <a:r>
              <a:rPr lang="ru-RU" sz="2700" b="1" dirty="0">
                <a:solidFill>
                  <a:srgbClr val="54A021"/>
                </a:solidFill>
                <a:latin typeface="Arial"/>
              </a:rPr>
              <a:t> мило почали </a:t>
            </a:r>
            <a:r>
              <a:rPr lang="ru-RU" sz="2700" b="1" dirty="0" err="1">
                <a:solidFill>
                  <a:srgbClr val="54A021"/>
                </a:solidFill>
                <a:latin typeface="Arial"/>
              </a:rPr>
              <a:t>робити</a:t>
            </a:r>
            <a:r>
              <a:rPr lang="ru-RU" sz="2700" b="1" dirty="0">
                <a:solidFill>
                  <a:srgbClr val="54A021"/>
                </a:solidFill>
                <a:latin typeface="Arial"/>
              </a:rPr>
              <a:t> в </a:t>
            </a:r>
            <a:r>
              <a:rPr lang="ru-RU" sz="2700" b="1" dirty="0" err="1">
                <a:solidFill>
                  <a:srgbClr val="54A021"/>
                </a:solidFill>
                <a:latin typeface="Arial"/>
              </a:rPr>
              <a:t>часи</a:t>
            </a:r>
            <a:r>
              <a:rPr lang="ru-RU" sz="2700" b="1" dirty="0">
                <a:solidFill>
                  <a:srgbClr val="54A021"/>
                </a:solidFill>
                <a:latin typeface="Arial"/>
              </a:rPr>
              <a:t> Петра І, </a:t>
            </a:r>
            <a:r>
              <a:rPr lang="ru-RU" sz="2700" b="1" dirty="0" err="1">
                <a:solidFill>
                  <a:srgbClr val="54A021"/>
                </a:solidFill>
                <a:latin typeface="Arial"/>
              </a:rPr>
              <a:t>але</a:t>
            </a:r>
            <a:r>
              <a:rPr lang="ru-RU" sz="2700" b="1" dirty="0">
                <a:solidFill>
                  <a:srgbClr val="54A021"/>
                </a:solidFill>
                <a:latin typeface="Arial"/>
              </a:rPr>
              <a:t> аж до </a:t>
            </a:r>
            <a:r>
              <a:rPr lang="ru-RU" sz="2700" b="1" dirty="0" err="1">
                <a:solidFill>
                  <a:srgbClr val="54A021"/>
                </a:solidFill>
                <a:latin typeface="Arial"/>
              </a:rPr>
              <a:t>середини</a:t>
            </a:r>
            <a:r>
              <a:rPr lang="ru-RU" sz="2700" b="1" dirty="0">
                <a:solidFill>
                  <a:srgbClr val="54A021"/>
                </a:solidFill>
                <a:latin typeface="Arial"/>
              </a:rPr>
              <a:t> ХІХ </a:t>
            </a:r>
            <a:r>
              <a:rPr lang="ru-RU" sz="2700" b="1" dirty="0" err="1">
                <a:solidFill>
                  <a:srgbClr val="54A021"/>
                </a:solidFill>
                <a:latin typeface="Arial"/>
              </a:rPr>
              <a:t>сторіччя</a:t>
            </a:r>
            <a:r>
              <a:rPr lang="ru-RU" sz="2700" b="1" dirty="0">
                <a:solidFill>
                  <a:srgbClr val="54A021"/>
                </a:solidFill>
                <a:latin typeface="Arial"/>
              </a:rPr>
              <a:t> </a:t>
            </a:r>
            <a:r>
              <a:rPr lang="ru-RU" sz="2700" b="1" dirty="0" err="1">
                <a:solidFill>
                  <a:srgbClr val="54A021"/>
                </a:solidFill>
                <a:latin typeface="Arial"/>
              </a:rPr>
              <a:t>їм</a:t>
            </a:r>
            <a:r>
              <a:rPr lang="ru-RU" sz="2700" b="1" dirty="0">
                <a:solidFill>
                  <a:srgbClr val="54A021"/>
                </a:solidFill>
                <a:latin typeface="Arial"/>
              </a:rPr>
              <a:t> </a:t>
            </a:r>
            <a:r>
              <a:rPr lang="ru-RU" sz="2700" b="1" dirty="0" err="1">
                <a:solidFill>
                  <a:srgbClr val="54A021"/>
                </a:solidFill>
                <a:latin typeface="Arial"/>
              </a:rPr>
              <a:t>користувалась</a:t>
            </a:r>
            <a:r>
              <a:rPr lang="ru-RU" sz="2700" b="1" dirty="0">
                <a:solidFill>
                  <a:srgbClr val="54A021"/>
                </a:solidFill>
                <a:latin typeface="Arial"/>
              </a:rPr>
              <a:t> </a:t>
            </a:r>
            <a:r>
              <a:rPr lang="ru-RU" sz="2700" b="1" dirty="0" err="1">
                <a:solidFill>
                  <a:srgbClr val="54A021"/>
                </a:solidFill>
                <a:latin typeface="Arial"/>
              </a:rPr>
              <a:t>тільки</a:t>
            </a:r>
            <a:r>
              <a:rPr lang="ru-RU" sz="2700" b="1" dirty="0">
                <a:solidFill>
                  <a:srgbClr val="54A021"/>
                </a:solidFill>
                <a:latin typeface="Arial"/>
              </a:rPr>
              <a:t> знать. </a:t>
            </a:r>
            <a:r>
              <a:rPr lang="ru-RU" sz="2700" b="1" dirty="0" err="1">
                <a:solidFill>
                  <a:srgbClr val="54A021"/>
                </a:solidFill>
                <a:latin typeface="Arial"/>
              </a:rPr>
              <a:t>Поступово</a:t>
            </a:r>
            <a:r>
              <a:rPr lang="ru-RU" sz="2700" b="1" dirty="0">
                <a:solidFill>
                  <a:srgbClr val="54A021"/>
                </a:solidFill>
                <a:latin typeface="Arial"/>
              </a:rPr>
              <a:t> </a:t>
            </a:r>
            <a:r>
              <a:rPr lang="ru-RU" sz="2700" b="1" dirty="0" err="1">
                <a:solidFill>
                  <a:srgbClr val="54A021"/>
                </a:solidFill>
                <a:latin typeface="Arial"/>
              </a:rPr>
              <a:t>процес</a:t>
            </a:r>
            <a:r>
              <a:rPr lang="ru-RU" sz="2700" b="1" dirty="0">
                <a:solidFill>
                  <a:srgbClr val="54A021"/>
                </a:solidFill>
                <a:latin typeface="Arial"/>
              </a:rPr>
              <a:t> </a:t>
            </a:r>
            <a:r>
              <a:rPr lang="ru-RU" sz="2700" b="1" dirty="0" err="1">
                <a:solidFill>
                  <a:srgbClr val="54A021"/>
                </a:solidFill>
                <a:latin typeface="Arial"/>
              </a:rPr>
              <a:t>миловаріння</a:t>
            </a:r>
            <a:r>
              <a:rPr lang="ru-RU" sz="2700" b="1" dirty="0">
                <a:solidFill>
                  <a:srgbClr val="54A021"/>
                </a:solidFill>
                <a:latin typeface="Arial"/>
              </a:rPr>
              <a:t> </a:t>
            </a:r>
            <a:r>
              <a:rPr lang="ru-RU" sz="2700" b="1" dirty="0" err="1">
                <a:solidFill>
                  <a:srgbClr val="54A021"/>
                </a:solidFill>
                <a:latin typeface="Arial"/>
              </a:rPr>
              <a:t>удосконалювався</a:t>
            </a:r>
            <a:r>
              <a:rPr lang="ru-RU" sz="2700" b="1" dirty="0">
                <a:solidFill>
                  <a:srgbClr val="54A021"/>
                </a:solidFill>
                <a:latin typeface="Arial"/>
              </a:rPr>
              <a:t>. </a:t>
            </a:r>
          </a:p>
          <a:p>
            <a:r>
              <a:rPr lang="ru-RU" sz="2700" b="1" dirty="0" err="1">
                <a:solidFill>
                  <a:srgbClr val="54A021"/>
                </a:solidFill>
                <a:latin typeface="Arial"/>
              </a:rPr>
              <a:t>Був</a:t>
            </a:r>
            <a:r>
              <a:rPr lang="ru-RU" sz="2700" b="1" dirty="0">
                <a:solidFill>
                  <a:srgbClr val="54A021"/>
                </a:solidFill>
                <a:latin typeface="Arial"/>
              </a:rPr>
              <a:t> </a:t>
            </a:r>
            <a:r>
              <a:rPr lang="ru-RU" sz="2700" b="1" dirty="0" err="1">
                <a:solidFill>
                  <a:srgbClr val="54A021"/>
                </a:solidFill>
                <a:latin typeface="Arial"/>
              </a:rPr>
              <a:t>винайдений</a:t>
            </a:r>
            <a:r>
              <a:rPr lang="ru-RU" sz="2700" b="1" dirty="0">
                <a:solidFill>
                  <a:srgbClr val="54A021"/>
                </a:solidFill>
                <a:latin typeface="Arial"/>
              </a:rPr>
              <a:t> </a:t>
            </a:r>
            <a:r>
              <a:rPr lang="ru-RU" sz="2700" b="1" dirty="0" err="1">
                <a:solidFill>
                  <a:srgbClr val="54A021"/>
                </a:solidFill>
                <a:latin typeface="Arial"/>
              </a:rPr>
              <a:t>заводський</a:t>
            </a:r>
            <a:r>
              <a:rPr lang="ru-RU" sz="2700" b="1" dirty="0">
                <a:solidFill>
                  <a:srgbClr val="54A021"/>
                </a:solidFill>
                <a:latin typeface="Arial"/>
              </a:rPr>
              <a:t> </a:t>
            </a:r>
            <a:r>
              <a:rPr lang="ru-RU" sz="2700" b="1" dirty="0" err="1">
                <a:solidFill>
                  <a:srgbClr val="54A021"/>
                </a:solidFill>
                <a:latin typeface="Arial"/>
              </a:rPr>
              <a:t>спосіб</a:t>
            </a:r>
            <a:r>
              <a:rPr lang="ru-RU" sz="2700" b="1" dirty="0">
                <a:solidFill>
                  <a:srgbClr val="54A021"/>
                </a:solidFill>
                <a:latin typeface="Arial"/>
              </a:rPr>
              <a:t> </a:t>
            </a:r>
            <a:r>
              <a:rPr lang="ru-RU" sz="2700" b="1" dirty="0" err="1">
                <a:solidFill>
                  <a:srgbClr val="54A021"/>
                </a:solidFill>
                <a:latin typeface="Arial"/>
              </a:rPr>
              <a:t>отримання</a:t>
            </a:r>
            <a:r>
              <a:rPr lang="ru-RU" sz="2700" b="1" dirty="0">
                <a:solidFill>
                  <a:srgbClr val="54A021"/>
                </a:solidFill>
                <a:latin typeface="Arial"/>
              </a:rPr>
              <a:t> </a:t>
            </a:r>
            <a:r>
              <a:rPr lang="ru-RU" sz="2700" b="1" dirty="0" err="1">
                <a:solidFill>
                  <a:srgbClr val="54A021"/>
                </a:solidFill>
                <a:latin typeface="Arial"/>
              </a:rPr>
              <a:t>кальцинованої</a:t>
            </a:r>
            <a:r>
              <a:rPr lang="ru-RU" sz="2700" b="1" dirty="0">
                <a:solidFill>
                  <a:srgbClr val="54A021"/>
                </a:solidFill>
                <a:latin typeface="Arial"/>
              </a:rPr>
              <a:t> та </a:t>
            </a:r>
            <a:r>
              <a:rPr lang="ru-RU" sz="2700" b="1" dirty="0" err="1">
                <a:solidFill>
                  <a:srgbClr val="54A021"/>
                </a:solidFill>
                <a:latin typeface="Arial"/>
              </a:rPr>
              <a:t>каустичної</a:t>
            </a:r>
            <a:r>
              <a:rPr lang="ru-RU" sz="2700" b="1" dirty="0">
                <a:solidFill>
                  <a:srgbClr val="54A021"/>
                </a:solidFill>
                <a:latin typeface="Arial"/>
              </a:rPr>
              <a:t> </a:t>
            </a:r>
            <a:r>
              <a:rPr lang="ru-RU" sz="2700" b="1" dirty="0" err="1">
                <a:solidFill>
                  <a:srgbClr val="54A021"/>
                </a:solidFill>
                <a:latin typeface="Arial"/>
              </a:rPr>
              <a:t>соди</a:t>
            </a:r>
            <a:r>
              <a:rPr lang="ru-RU" sz="2700" b="1" dirty="0">
                <a:solidFill>
                  <a:srgbClr val="54A021"/>
                </a:solidFill>
                <a:latin typeface="Arial"/>
              </a:rPr>
              <a:t>, </a:t>
            </a:r>
            <a:r>
              <a:rPr lang="ru-RU" sz="2700" b="1" dirty="0" err="1">
                <a:solidFill>
                  <a:srgbClr val="54A021"/>
                </a:solidFill>
                <a:latin typeface="Arial"/>
              </a:rPr>
              <a:t>що</a:t>
            </a:r>
            <a:r>
              <a:rPr lang="ru-RU" sz="2700" b="1" dirty="0">
                <a:solidFill>
                  <a:srgbClr val="54A021"/>
                </a:solidFill>
                <a:latin typeface="Arial"/>
              </a:rPr>
              <a:t> </a:t>
            </a:r>
            <a:r>
              <a:rPr lang="ru-RU" sz="2700" b="1" dirty="0" err="1">
                <a:solidFill>
                  <a:srgbClr val="54A021"/>
                </a:solidFill>
                <a:latin typeface="Arial"/>
              </a:rPr>
              <a:t>значно</a:t>
            </a:r>
            <a:r>
              <a:rPr lang="ru-RU" sz="2700" b="1" dirty="0">
                <a:solidFill>
                  <a:srgbClr val="54A021"/>
                </a:solidFill>
                <a:latin typeface="Arial"/>
              </a:rPr>
              <a:t> </a:t>
            </a:r>
            <a:r>
              <a:rPr lang="ru-RU" sz="2700" b="1" dirty="0" err="1">
                <a:solidFill>
                  <a:srgbClr val="54A021"/>
                </a:solidFill>
                <a:latin typeface="Arial"/>
              </a:rPr>
              <a:t>здешевило</a:t>
            </a:r>
            <a:r>
              <a:rPr lang="ru-RU" sz="2700" b="1" dirty="0">
                <a:solidFill>
                  <a:srgbClr val="54A021"/>
                </a:solidFill>
                <a:latin typeface="Arial"/>
              </a:rPr>
              <a:t> </a:t>
            </a:r>
            <a:r>
              <a:rPr lang="ru-RU" sz="2700" b="1" dirty="0" err="1">
                <a:solidFill>
                  <a:srgbClr val="54A021"/>
                </a:solidFill>
                <a:latin typeface="Arial"/>
              </a:rPr>
              <a:t>виробництва</a:t>
            </a:r>
            <a:r>
              <a:rPr lang="ru-RU" sz="2700" b="1" dirty="0">
                <a:solidFill>
                  <a:srgbClr val="54A021"/>
                </a:solidFill>
                <a:latin typeface="Arial"/>
              </a:rPr>
              <a:t> мила. </a:t>
            </a:r>
            <a:r>
              <a:rPr lang="ru-RU" sz="2700" b="1" dirty="0" err="1">
                <a:solidFill>
                  <a:srgbClr val="54A021"/>
                </a:solidFill>
                <a:latin typeface="Arial"/>
              </a:rPr>
              <a:t>Виробництво</a:t>
            </a:r>
            <a:r>
              <a:rPr lang="ru-RU" sz="2700" b="1" dirty="0">
                <a:solidFill>
                  <a:srgbClr val="54A021"/>
                </a:solidFill>
                <a:latin typeface="Arial"/>
              </a:rPr>
              <a:t> </a:t>
            </a:r>
            <a:r>
              <a:rPr lang="ru-RU" sz="2700" b="1" dirty="0" err="1">
                <a:solidFill>
                  <a:srgbClr val="54A021"/>
                </a:solidFill>
                <a:latin typeface="Arial"/>
              </a:rPr>
              <a:t>сучасного</a:t>
            </a:r>
            <a:r>
              <a:rPr lang="ru-RU" sz="2700" b="1" dirty="0">
                <a:solidFill>
                  <a:srgbClr val="54A021"/>
                </a:solidFill>
                <a:latin typeface="Arial"/>
              </a:rPr>
              <a:t> туалетного та </a:t>
            </a:r>
            <a:r>
              <a:rPr lang="ru-RU" sz="2700" b="1" dirty="0" err="1">
                <a:solidFill>
                  <a:srgbClr val="54A021"/>
                </a:solidFill>
                <a:latin typeface="Arial"/>
              </a:rPr>
              <a:t>господарського</a:t>
            </a:r>
            <a:r>
              <a:rPr lang="ru-RU" sz="2700" b="1" dirty="0">
                <a:solidFill>
                  <a:srgbClr val="54A021"/>
                </a:solidFill>
                <a:latin typeface="Arial"/>
              </a:rPr>
              <a:t> мила – </a:t>
            </a:r>
            <a:r>
              <a:rPr lang="ru-RU" sz="2700" b="1" dirty="0" err="1">
                <a:solidFill>
                  <a:srgbClr val="54A021"/>
                </a:solidFill>
                <a:latin typeface="Arial"/>
              </a:rPr>
              <a:t>автоматичний</a:t>
            </a:r>
            <a:r>
              <a:rPr lang="ru-RU" sz="2700" b="1" dirty="0">
                <a:solidFill>
                  <a:srgbClr val="54A021"/>
                </a:solidFill>
                <a:latin typeface="Arial"/>
              </a:rPr>
              <a:t> та </a:t>
            </a:r>
            <a:r>
              <a:rPr lang="ru-RU" sz="2700" b="1" dirty="0" err="1">
                <a:solidFill>
                  <a:srgbClr val="54A021"/>
                </a:solidFill>
                <a:latin typeface="Arial"/>
              </a:rPr>
              <a:t>хімічний</a:t>
            </a:r>
            <a:r>
              <a:rPr lang="ru-RU" sz="2700" b="1" dirty="0">
                <a:solidFill>
                  <a:srgbClr val="54A021"/>
                </a:solidFill>
                <a:latin typeface="Arial"/>
              </a:rPr>
              <a:t> </a:t>
            </a:r>
            <a:r>
              <a:rPr lang="ru-RU" sz="2700" b="1" dirty="0" err="1">
                <a:solidFill>
                  <a:srgbClr val="54A021"/>
                </a:solidFill>
                <a:latin typeface="Arial"/>
              </a:rPr>
              <a:t>процес</a:t>
            </a:r>
            <a:r>
              <a:rPr lang="ru-RU" sz="2700" b="1" dirty="0">
                <a:solidFill>
                  <a:srgbClr val="54A021"/>
                </a:solidFill>
                <a:latin typeface="Arial"/>
              </a:rPr>
              <a:t>. В </a:t>
            </a:r>
            <a:r>
              <a:rPr lang="ru-RU" sz="2700" b="1" dirty="0" err="1">
                <a:solidFill>
                  <a:srgbClr val="54A021"/>
                </a:solidFill>
                <a:latin typeface="Arial"/>
              </a:rPr>
              <a:t>останні</a:t>
            </a:r>
            <a:r>
              <a:rPr lang="ru-RU" sz="2700" b="1" dirty="0">
                <a:solidFill>
                  <a:srgbClr val="54A021"/>
                </a:solidFill>
                <a:latin typeface="Arial"/>
              </a:rPr>
              <a:t> роки </a:t>
            </a:r>
            <a:r>
              <a:rPr lang="ru-RU" sz="2700" b="1" dirty="0" err="1">
                <a:solidFill>
                  <a:srgbClr val="54A021"/>
                </a:solidFill>
                <a:latin typeface="Arial"/>
              </a:rPr>
              <a:t>отримали</a:t>
            </a:r>
            <a:r>
              <a:rPr lang="ru-RU" sz="2700" b="1" dirty="0">
                <a:solidFill>
                  <a:srgbClr val="54A021"/>
                </a:solidFill>
                <a:latin typeface="Arial"/>
              </a:rPr>
              <a:t> широкого </a:t>
            </a:r>
            <a:r>
              <a:rPr lang="ru-RU" sz="2700" b="1" dirty="0" err="1">
                <a:solidFill>
                  <a:srgbClr val="54A021"/>
                </a:solidFill>
                <a:latin typeface="Arial"/>
              </a:rPr>
              <a:t>розповсюдження</a:t>
            </a:r>
            <a:r>
              <a:rPr lang="ru-RU" sz="2700" b="1" dirty="0">
                <a:solidFill>
                  <a:srgbClr val="54A021"/>
                </a:solidFill>
                <a:latin typeface="Arial"/>
              </a:rPr>
              <a:t> </a:t>
            </a:r>
            <a:r>
              <a:rPr lang="ru-RU" sz="2700" b="1" dirty="0" err="1">
                <a:solidFill>
                  <a:srgbClr val="54A021"/>
                </a:solidFill>
                <a:latin typeface="Arial"/>
              </a:rPr>
              <a:t>різноманітні</a:t>
            </a:r>
            <a:r>
              <a:rPr lang="ru-RU" sz="2700" b="1" dirty="0">
                <a:solidFill>
                  <a:srgbClr val="54A021"/>
                </a:solidFill>
                <a:latin typeface="Arial"/>
              </a:rPr>
              <a:t> </a:t>
            </a:r>
            <a:r>
              <a:rPr lang="ru-RU" sz="2700" b="1" dirty="0" err="1">
                <a:solidFill>
                  <a:srgbClr val="54A021"/>
                </a:solidFill>
                <a:latin typeface="Arial"/>
              </a:rPr>
              <a:t>ароматичні</a:t>
            </a:r>
            <a:r>
              <a:rPr lang="ru-RU" sz="2700" b="1" dirty="0">
                <a:solidFill>
                  <a:srgbClr val="54A021"/>
                </a:solidFill>
                <a:latin typeface="Arial"/>
              </a:rPr>
              <a:t> </a:t>
            </a:r>
            <a:r>
              <a:rPr lang="ru-RU" sz="2700" b="1" dirty="0" err="1">
                <a:solidFill>
                  <a:srgbClr val="54A021"/>
                </a:solidFill>
                <a:latin typeface="Arial"/>
              </a:rPr>
              <a:t>додатки</a:t>
            </a:r>
            <a:r>
              <a:rPr lang="ru-RU" sz="2700" b="1" dirty="0">
                <a:solidFill>
                  <a:srgbClr val="54A021"/>
                </a:solidFill>
                <a:latin typeface="Arial"/>
              </a:rPr>
              <a:t> та </a:t>
            </a:r>
            <a:r>
              <a:rPr lang="ru-RU" sz="2700" b="1" dirty="0" err="1">
                <a:solidFill>
                  <a:srgbClr val="54A021"/>
                </a:solidFill>
                <a:latin typeface="Arial"/>
              </a:rPr>
              <a:t>засоби</a:t>
            </a:r>
            <a:r>
              <a:rPr lang="ru-RU" sz="2700" b="1" dirty="0">
                <a:solidFill>
                  <a:srgbClr val="54A021"/>
                </a:solidFill>
                <a:latin typeface="Arial"/>
              </a:rPr>
              <a:t> </a:t>
            </a:r>
            <a:r>
              <a:rPr lang="ru-RU" sz="2700" b="1" dirty="0" err="1">
                <a:solidFill>
                  <a:srgbClr val="54A021"/>
                </a:solidFill>
                <a:latin typeface="Arial"/>
              </a:rPr>
              <a:t>дезінфекції</a:t>
            </a:r>
            <a:r>
              <a:rPr lang="ru-RU" sz="2700" b="1" dirty="0">
                <a:solidFill>
                  <a:srgbClr val="54A021"/>
                </a:solidFill>
                <a:latin typeface="Arial"/>
              </a:rPr>
              <a:t>. </a:t>
            </a:r>
            <a:endParaRPr lang="uk-UA" sz="2700" b="1" dirty="0">
              <a:solidFill>
                <a:srgbClr val="54A021"/>
              </a:solidFill>
              <a:latin typeface="Arial"/>
            </a:endParaRPr>
          </a:p>
        </p:txBody>
      </p:sp>
      <p:pic>
        <p:nvPicPr>
          <p:cNvPr id="4" name="Рисунок 3"/>
          <p:cNvPicPr>
            <a:picLocks noChangeAspect="1"/>
          </p:cNvPicPr>
          <p:nvPr/>
        </p:nvPicPr>
        <p:blipFill>
          <a:blip r:embed="rId3" cstate="print"/>
          <a:stretch>
            <a:fillRect/>
          </a:stretch>
        </p:blipFill>
        <p:spPr>
          <a:xfrm>
            <a:off x="9171908" y="1560024"/>
            <a:ext cx="2743200" cy="3554476"/>
          </a:xfrm>
          <a:prstGeom prst="rect">
            <a:avLst/>
          </a:prstGeom>
        </p:spPr>
      </p:pic>
    </p:spTree>
    <p:extLst>
      <p:ext uri="{BB962C8B-B14F-4D97-AF65-F5344CB8AC3E}">
        <p14:creationId xmlns:p14="http://schemas.microsoft.com/office/powerpoint/2010/main" xmlns="" val="259060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to="" calcmode="lin" valueType="num">
                                      <p:cBhvr>
                                        <p:cTn id="11" dur="1" fill="hold"/>
                                        <p:tgtEl>
                                          <p:spTgt spid="3">
                                            <p:txEl>
                                              <p:pRg st="1" end="1"/>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7863" y="643612"/>
            <a:ext cx="8596312" cy="5398413"/>
          </a:xfrm>
        </p:spPr>
        <p:txBody>
          <a:bodyPr/>
          <a:lstStyle/>
          <a:p>
            <a:r>
              <a:rPr lang="uk-UA" sz="2700" b="1">
                <a:solidFill>
                  <a:srgbClr val="54A021"/>
                </a:solidFill>
                <a:latin typeface="Arial"/>
              </a:rPr>
              <a:t>Багато властивостей мила, наприклад, розчинність у воді, ціноутворення, миюча властивість, бактерицидні та зволожуючі властивості залежать від його складу та додатків. Додатки, наприклад різноманітні барвники та натуральні продукти й трави роблять мило м’яким, ароматним, додають йому лікувальні та зволожуючі властивості. Мило м'яко очищує та зволожує шкіру, має виражений косметичний та дерматологічний ефект, при цьому відновлюючи та зберігаючи здоров’я та красу шкіри.</a:t>
            </a:r>
          </a:p>
        </p:txBody>
      </p:sp>
      <p:pic>
        <p:nvPicPr>
          <p:cNvPr id="2" name="Рисунок 1"/>
          <p:cNvPicPr>
            <a:picLocks noChangeAspect="1"/>
          </p:cNvPicPr>
          <p:nvPr/>
        </p:nvPicPr>
        <p:blipFill>
          <a:blip r:embed="rId3" cstate="print"/>
          <a:srcRect l="204"/>
          <a:stretch>
            <a:fillRect/>
          </a:stretch>
        </p:blipFill>
        <p:spPr>
          <a:xfrm>
            <a:off x="0" y="1588"/>
            <a:ext cx="3103935" cy="2058702"/>
          </a:xfrm>
          <a:prstGeom prst="rect">
            <a:avLst/>
          </a:prstGeom>
        </p:spPr>
      </p:pic>
      <p:pic>
        <p:nvPicPr>
          <p:cNvPr id="4" name="Рисунок 3"/>
          <p:cNvPicPr>
            <a:picLocks noChangeAspect="1"/>
          </p:cNvPicPr>
          <p:nvPr/>
        </p:nvPicPr>
        <p:blipFill>
          <a:blip r:embed="rId4" cstate="print"/>
          <a:srcRect b="-480"/>
          <a:stretch>
            <a:fillRect/>
          </a:stretch>
        </p:blipFill>
        <p:spPr>
          <a:xfrm>
            <a:off x="3957638" y="4199524"/>
            <a:ext cx="4003515" cy="2658476"/>
          </a:xfrm>
          <a:prstGeom prst="rect">
            <a:avLst/>
          </a:prstGeom>
        </p:spPr>
      </p:pic>
      <p:pic>
        <p:nvPicPr>
          <p:cNvPr id="5" name="Рисунок 4"/>
          <p:cNvPicPr>
            <a:picLocks noChangeAspect="1"/>
          </p:cNvPicPr>
          <p:nvPr/>
        </p:nvPicPr>
        <p:blipFill>
          <a:blip r:embed="rId5" cstate="print"/>
          <a:srcRect t="15003"/>
          <a:stretch>
            <a:fillRect/>
          </a:stretch>
        </p:blipFill>
        <p:spPr>
          <a:xfrm>
            <a:off x="3093381" y="0"/>
            <a:ext cx="3624842" cy="2045980"/>
          </a:xfrm>
          <a:prstGeom prst="rect">
            <a:avLst/>
          </a:prstGeom>
        </p:spPr>
      </p:pic>
      <p:pic>
        <p:nvPicPr>
          <p:cNvPr id="6" name="Рисунок 5"/>
          <p:cNvPicPr>
            <a:picLocks noChangeAspect="1"/>
          </p:cNvPicPr>
          <p:nvPr/>
        </p:nvPicPr>
        <p:blipFill>
          <a:blip r:embed="rId6" cstate="print"/>
          <a:stretch>
            <a:fillRect/>
          </a:stretch>
        </p:blipFill>
        <p:spPr>
          <a:xfrm>
            <a:off x="6662562" y="-33014"/>
            <a:ext cx="3028379" cy="2016834"/>
          </a:xfrm>
          <a:prstGeom prst="rect">
            <a:avLst/>
          </a:prstGeom>
        </p:spPr>
      </p:pic>
      <p:pic>
        <p:nvPicPr>
          <p:cNvPr id="7" name="Рисунок 6"/>
          <p:cNvPicPr>
            <a:picLocks noChangeAspect="1"/>
          </p:cNvPicPr>
          <p:nvPr/>
        </p:nvPicPr>
        <p:blipFill>
          <a:blip r:embed="rId7" cstate="print"/>
          <a:srcRect r="1334" b="4511"/>
          <a:stretch>
            <a:fillRect/>
          </a:stretch>
        </p:blipFill>
        <p:spPr>
          <a:xfrm>
            <a:off x="7964625" y="4135804"/>
            <a:ext cx="4227375" cy="2722196"/>
          </a:xfrm>
          <a:prstGeom prst="rect">
            <a:avLst/>
          </a:prstGeom>
        </p:spPr>
      </p:pic>
      <p:pic>
        <p:nvPicPr>
          <p:cNvPr id="8" name="Рисунок 7"/>
          <p:cNvPicPr>
            <a:picLocks noChangeAspect="1"/>
          </p:cNvPicPr>
          <p:nvPr/>
        </p:nvPicPr>
        <p:blipFill>
          <a:blip r:embed="rId8" cstate="print"/>
          <a:srcRect l="1302" b="3162"/>
          <a:stretch>
            <a:fillRect/>
          </a:stretch>
        </p:blipFill>
        <p:spPr>
          <a:xfrm>
            <a:off x="0" y="4242217"/>
            <a:ext cx="3971802" cy="2615784"/>
          </a:xfrm>
          <a:prstGeom prst="rect">
            <a:avLst/>
          </a:prstGeom>
        </p:spPr>
      </p:pic>
      <p:pic>
        <p:nvPicPr>
          <p:cNvPr id="9" name="Рисунок 8"/>
          <p:cNvPicPr>
            <a:picLocks noChangeAspect="1"/>
          </p:cNvPicPr>
          <p:nvPr/>
        </p:nvPicPr>
        <p:blipFill>
          <a:blip r:embed="rId9" cstate="print"/>
          <a:srcRect t="3462" r="7012"/>
          <a:stretch>
            <a:fillRect/>
          </a:stretch>
        </p:blipFill>
        <p:spPr>
          <a:xfrm>
            <a:off x="9349819" y="0"/>
            <a:ext cx="2842181" cy="1947602"/>
          </a:xfrm>
          <a:prstGeom prst="rect">
            <a:avLst/>
          </a:prstGeom>
        </p:spPr>
      </p:pic>
      <p:pic>
        <p:nvPicPr>
          <p:cNvPr id="10" name="Рисунок 9"/>
          <p:cNvPicPr>
            <a:picLocks noChangeAspect="1"/>
          </p:cNvPicPr>
          <p:nvPr/>
        </p:nvPicPr>
        <p:blipFill>
          <a:blip r:embed="rId10" cstate="print"/>
          <a:srcRect l="967"/>
          <a:stretch>
            <a:fillRect/>
          </a:stretch>
        </p:blipFill>
        <p:spPr>
          <a:xfrm>
            <a:off x="0" y="2018501"/>
            <a:ext cx="3388225" cy="2259454"/>
          </a:xfrm>
          <a:prstGeom prst="rect">
            <a:avLst/>
          </a:prstGeom>
        </p:spPr>
      </p:pic>
      <p:pic>
        <p:nvPicPr>
          <p:cNvPr id="11" name="Рисунок 10"/>
          <p:cNvPicPr>
            <a:picLocks noChangeAspect="1"/>
          </p:cNvPicPr>
          <p:nvPr/>
        </p:nvPicPr>
        <p:blipFill>
          <a:blip r:embed="rId11" cstate="print"/>
          <a:stretch>
            <a:fillRect/>
          </a:stretch>
        </p:blipFill>
        <p:spPr>
          <a:xfrm>
            <a:off x="3041415" y="1989747"/>
            <a:ext cx="3458980" cy="2276605"/>
          </a:xfrm>
          <a:prstGeom prst="rect">
            <a:avLst/>
          </a:prstGeom>
        </p:spPr>
      </p:pic>
      <p:pic>
        <p:nvPicPr>
          <p:cNvPr id="12" name="Рисунок 11"/>
          <p:cNvPicPr>
            <a:picLocks noChangeAspect="1"/>
          </p:cNvPicPr>
          <p:nvPr/>
        </p:nvPicPr>
        <p:blipFill>
          <a:blip r:embed="rId12" cstate="print"/>
          <a:stretch>
            <a:fillRect/>
          </a:stretch>
        </p:blipFill>
        <p:spPr>
          <a:xfrm>
            <a:off x="6230124" y="1998467"/>
            <a:ext cx="3481703" cy="2296930"/>
          </a:xfrm>
          <a:prstGeom prst="rect">
            <a:avLst/>
          </a:prstGeom>
        </p:spPr>
      </p:pic>
      <p:pic>
        <p:nvPicPr>
          <p:cNvPr id="13" name="Рисунок 12"/>
          <p:cNvPicPr>
            <a:picLocks noChangeAspect="1"/>
          </p:cNvPicPr>
          <p:nvPr/>
        </p:nvPicPr>
        <p:blipFill>
          <a:blip r:embed="rId13" cstate="print"/>
          <a:srcRect r="6169"/>
          <a:stretch>
            <a:fillRect/>
          </a:stretch>
        </p:blipFill>
        <p:spPr>
          <a:xfrm>
            <a:off x="8932343" y="1918859"/>
            <a:ext cx="3259657" cy="2295954"/>
          </a:xfrm>
          <a:prstGeom prst="rect">
            <a:avLst/>
          </a:prstGeom>
        </p:spPr>
      </p:pic>
    </p:spTree>
    <p:extLst>
      <p:ext uri="{BB962C8B-B14F-4D97-AF65-F5344CB8AC3E}">
        <p14:creationId xmlns:p14="http://schemas.microsoft.com/office/powerpoint/2010/main" xmlns="" val="930794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par>
                          <p:cTn id="13" fill="hold">
                            <p:stCondLst>
                              <p:cond delay="0"/>
                            </p:stCondLst>
                            <p:childTnLst>
                              <p:par>
                                <p:cTn id="14" presetID="24"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par>
                          <p:cTn id="17" fill="hold">
                            <p:stCondLst>
                              <p:cond delay="0"/>
                            </p:stCondLst>
                            <p:childTnLst>
                              <p:par>
                                <p:cTn id="18" presetID="24"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par>
                          <p:cTn id="21" fill="hold">
                            <p:stCondLst>
                              <p:cond delay="0"/>
                            </p:stCondLst>
                            <p:childTnLst>
                              <p:par>
                                <p:cTn id="22" presetID="24"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childTnLst>
                          </p:cTn>
                        </p:par>
                        <p:par>
                          <p:cTn id="25" fill="hold">
                            <p:stCondLst>
                              <p:cond delay="0"/>
                            </p:stCondLst>
                            <p:childTnLst>
                              <p:par>
                                <p:cTn id="26" presetID="24"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par>
                          <p:cTn id="29" fill="hold">
                            <p:stCondLst>
                              <p:cond delay="0"/>
                            </p:stCondLst>
                            <p:childTnLst>
                              <p:par>
                                <p:cTn id="30" presetID="24"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par>
                          <p:cTn id="33" fill="hold">
                            <p:stCondLst>
                              <p:cond delay="0"/>
                            </p:stCondLst>
                            <p:childTnLst>
                              <p:par>
                                <p:cTn id="34" presetID="24"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to="" calcmode="lin" valueType="num">
                                      <p:cBhvr>
                                        <p:cTn id="36" dur="1" fill="hold"/>
                                        <p:tgtEl>
                                          <p:spTgt spid="9"/>
                                        </p:tgtEl>
                                        <p:attrNameLst>
                                          <p:attrName/>
                                        </p:attrNameLst>
                                      </p:cBhvr>
                                    </p:anim>
                                  </p:childTnLst>
                                </p:cTn>
                              </p:par>
                            </p:childTnLst>
                          </p:cTn>
                        </p:par>
                        <p:par>
                          <p:cTn id="37" fill="hold">
                            <p:stCondLst>
                              <p:cond delay="0"/>
                            </p:stCondLst>
                            <p:childTnLst>
                              <p:par>
                                <p:cTn id="38" presetID="24"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to="" calcmode="lin" valueType="num">
                                      <p:cBhvr>
                                        <p:cTn id="40" dur="1" fill="hold"/>
                                        <p:tgtEl>
                                          <p:spTgt spid="10"/>
                                        </p:tgtEl>
                                        <p:attrNameLst>
                                          <p:attrName/>
                                        </p:attrNameLst>
                                      </p:cBhvr>
                                    </p:anim>
                                  </p:childTnLst>
                                </p:cTn>
                              </p:par>
                            </p:childTnLst>
                          </p:cTn>
                        </p:par>
                        <p:par>
                          <p:cTn id="41" fill="hold">
                            <p:stCondLst>
                              <p:cond delay="0"/>
                            </p:stCondLst>
                            <p:childTnLst>
                              <p:par>
                                <p:cTn id="42" presetID="24"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to="" calcmode="lin" valueType="num">
                                      <p:cBhvr>
                                        <p:cTn id="44" dur="1" fill="hold"/>
                                        <p:tgtEl>
                                          <p:spTgt spid="11"/>
                                        </p:tgtEl>
                                        <p:attrNameLst>
                                          <p:attrName/>
                                        </p:attrNameLst>
                                      </p:cBhvr>
                                    </p:anim>
                                  </p:childTnLst>
                                </p:cTn>
                              </p:par>
                            </p:childTnLst>
                          </p:cTn>
                        </p:par>
                        <p:par>
                          <p:cTn id="45" fill="hold">
                            <p:stCondLst>
                              <p:cond delay="0"/>
                            </p:stCondLst>
                            <p:childTnLst>
                              <p:par>
                                <p:cTn id="46" presetID="24"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to="" calcmode="lin" valueType="num">
                                      <p:cBhvr>
                                        <p:cTn id="48" dur="1" fill="hold"/>
                                        <p:tgtEl>
                                          <p:spTgt spid="12"/>
                                        </p:tgtEl>
                                        <p:attrNameLst>
                                          <p:attrName/>
                                        </p:attrNameLst>
                                      </p:cBhvr>
                                    </p:anim>
                                  </p:childTnLst>
                                </p:cTn>
                              </p:par>
                            </p:childTnLst>
                          </p:cTn>
                        </p:par>
                        <p:par>
                          <p:cTn id="49" fill="hold">
                            <p:stCondLst>
                              <p:cond delay="0"/>
                            </p:stCondLst>
                            <p:childTnLst>
                              <p:par>
                                <p:cTn id="50" presetID="24"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to="" calcmode="lin" valueType="num">
                                      <p:cBhvr>
                                        <p:cTn id="52"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7863" y="643612"/>
            <a:ext cx="8596312" cy="5398413"/>
          </a:xfrm>
        </p:spPr>
        <p:txBody>
          <a:bodyPr/>
          <a:lstStyle/>
          <a:p>
            <a:r>
              <a:rPr lang="ru-RU" sz="2700" b="1">
                <a:solidFill>
                  <a:srgbClr val="54A021"/>
                </a:solidFill>
                <a:latin typeface="Arial"/>
              </a:rPr>
              <a:t>Стародавні римляни й думати не могли про те, ща стане можливим виготовлення рідкого, антибактеріального, гліцеринового та відшолучуючого мила. А різноманітність віддушок задовольнить сьогодні смак найвибагливішого покупця. Лаванда, сандалове дерево, мандарин, персик, виноград, мигдаль, мед і багато інших натуральних компонентів перш за все дарують ємоціональну насолоду. Аждже так приємно, намилюючись, вдихати тонкий аромат улюблених квітів або фруктів.</a:t>
            </a:r>
            <a:endParaRPr lang="uk-UA" sz="2700" b="1">
              <a:solidFill>
                <a:srgbClr val="54A021"/>
              </a:solidFill>
              <a:latin typeface="Arial"/>
            </a:endParaRPr>
          </a:p>
        </p:txBody>
      </p:sp>
      <p:pic>
        <p:nvPicPr>
          <p:cNvPr id="2" name="Рисунок 1"/>
          <p:cNvPicPr>
            <a:picLocks noChangeAspect="1"/>
          </p:cNvPicPr>
          <p:nvPr/>
        </p:nvPicPr>
        <p:blipFill>
          <a:blip r:embed="rId3" cstate="print"/>
          <a:stretch>
            <a:fillRect/>
          </a:stretch>
        </p:blipFill>
        <p:spPr>
          <a:xfrm>
            <a:off x="7980363" y="2302734"/>
            <a:ext cx="3748348" cy="2180366"/>
          </a:xfrm>
          <a:prstGeom prst="rect">
            <a:avLst/>
          </a:prstGeom>
        </p:spPr>
      </p:pic>
    </p:spTree>
    <p:extLst>
      <p:ext uri="{BB962C8B-B14F-4D97-AF65-F5344CB8AC3E}">
        <p14:creationId xmlns:p14="http://schemas.microsoft.com/office/powerpoint/2010/main" xmlns="" val="2525615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sz="half" idx="1"/>
          </p:nvPr>
        </p:nvSpPr>
        <p:spPr>
          <a:xfrm>
            <a:off x="524052" y="911225"/>
            <a:ext cx="6222823" cy="4718050"/>
          </a:xfrm>
          <a:noFill/>
          <a:ln>
            <a:noFill/>
          </a:ln>
        </p:spPr>
        <p:style>
          <a:lnRef idx="2">
            <a:schemeClr val="accent6"/>
          </a:lnRef>
          <a:fillRef idx="1">
            <a:schemeClr val="lt1"/>
          </a:fillRef>
          <a:effectRef idx="0">
            <a:schemeClr val="accent6"/>
          </a:effectRef>
          <a:fontRef idx="minor">
            <a:schemeClr val="dk1"/>
          </a:fontRef>
        </p:style>
        <p:txBody>
          <a:bodyPr>
            <a:normAutofit fontScale="92500"/>
          </a:bodyPr>
          <a:lstStyle/>
          <a:p>
            <a:r>
              <a:rPr lang="ru-RU" sz="2700" b="1" dirty="0">
                <a:solidFill>
                  <a:srgbClr val="54A021"/>
                </a:solidFill>
                <a:latin typeface="Arial"/>
              </a:rPr>
              <a:t>Колись для </a:t>
            </a:r>
            <a:r>
              <a:rPr lang="ru-RU" sz="2700" b="1" dirty="0" err="1">
                <a:solidFill>
                  <a:srgbClr val="54A021"/>
                </a:solidFill>
                <a:latin typeface="Arial"/>
              </a:rPr>
              <a:t>вмивання</a:t>
            </a:r>
            <a:r>
              <a:rPr lang="ru-RU" sz="2700" b="1" dirty="0">
                <a:solidFill>
                  <a:srgbClr val="54A021"/>
                </a:solidFill>
                <a:latin typeface="Arial"/>
              </a:rPr>
              <a:t> </a:t>
            </a:r>
            <a:r>
              <a:rPr lang="ru-RU" sz="2700" b="1" dirty="0" err="1">
                <a:solidFill>
                  <a:srgbClr val="54A021"/>
                </a:solidFill>
                <a:latin typeface="Arial"/>
              </a:rPr>
              <a:t>і</a:t>
            </a:r>
            <a:r>
              <a:rPr lang="ru-RU" sz="2700" b="1" dirty="0">
                <a:solidFill>
                  <a:srgbClr val="54A021"/>
                </a:solidFill>
                <a:latin typeface="Arial"/>
              </a:rPr>
              <a:t> </a:t>
            </a:r>
            <a:r>
              <a:rPr lang="ru-RU" sz="2700" b="1" dirty="0" err="1">
                <a:solidFill>
                  <a:srgbClr val="54A021"/>
                </a:solidFill>
                <a:latin typeface="Arial"/>
              </a:rPr>
              <a:t>прання</a:t>
            </a:r>
            <a:r>
              <a:rPr lang="ru-RU" sz="2700" b="1" dirty="0">
                <a:solidFill>
                  <a:srgbClr val="54A021"/>
                </a:solidFill>
                <a:latin typeface="Arial"/>
              </a:rPr>
              <a:t> люди </a:t>
            </a:r>
            <a:r>
              <a:rPr lang="ru-RU" sz="2700" b="1" dirty="0" err="1">
                <a:solidFill>
                  <a:srgbClr val="54A021"/>
                </a:solidFill>
                <a:latin typeface="Arial"/>
              </a:rPr>
              <a:t>використовували</a:t>
            </a:r>
            <a:r>
              <a:rPr lang="ru-RU" sz="2700" b="1" dirty="0">
                <a:solidFill>
                  <a:srgbClr val="54A021"/>
                </a:solidFill>
                <a:latin typeface="Arial"/>
              </a:rPr>
              <a:t> </a:t>
            </a:r>
            <a:r>
              <a:rPr lang="ru-RU" sz="2700" b="1" dirty="0" err="1">
                <a:solidFill>
                  <a:srgbClr val="54A021"/>
                </a:solidFill>
                <a:latin typeface="Arial"/>
              </a:rPr>
              <a:t>лише</a:t>
            </a:r>
            <a:r>
              <a:rPr lang="ru-RU" sz="2700" b="1" dirty="0">
                <a:solidFill>
                  <a:srgbClr val="54A021"/>
                </a:solidFill>
                <a:latin typeface="Arial"/>
              </a:rPr>
              <a:t> воду. </a:t>
            </a:r>
            <a:r>
              <a:rPr lang="ru-RU" sz="2700" b="1" dirty="0" err="1">
                <a:solidFill>
                  <a:srgbClr val="54A021"/>
                </a:solidFill>
                <a:latin typeface="Arial"/>
              </a:rPr>
              <a:t>Пізініше</a:t>
            </a:r>
            <a:r>
              <a:rPr lang="ru-RU" sz="2700" b="1" dirty="0">
                <a:solidFill>
                  <a:srgbClr val="54A021"/>
                </a:solidFill>
                <a:latin typeface="Arial"/>
              </a:rPr>
              <a:t> вони стали </a:t>
            </a:r>
            <a:r>
              <a:rPr lang="ru-RU" sz="2700" b="1" dirty="0" err="1">
                <a:solidFill>
                  <a:srgbClr val="54A021"/>
                </a:solidFill>
                <a:latin typeface="Arial"/>
              </a:rPr>
              <a:t>додавати</a:t>
            </a:r>
            <a:r>
              <a:rPr lang="ru-RU" sz="2700" b="1" dirty="0">
                <a:solidFill>
                  <a:srgbClr val="54A021"/>
                </a:solidFill>
                <a:latin typeface="Arial"/>
              </a:rPr>
              <a:t> у воду золу, а </a:t>
            </a:r>
            <a:r>
              <a:rPr lang="ru-RU" sz="2700" b="1" dirty="0" err="1">
                <a:solidFill>
                  <a:srgbClr val="54A021"/>
                </a:solidFill>
                <a:latin typeface="Arial"/>
              </a:rPr>
              <a:t>потім</a:t>
            </a:r>
            <a:r>
              <a:rPr lang="ru-RU" sz="2700" b="1" dirty="0">
                <a:solidFill>
                  <a:srgbClr val="54A021"/>
                </a:solidFill>
                <a:latin typeface="Arial"/>
              </a:rPr>
              <a:t> </a:t>
            </a:r>
            <a:r>
              <a:rPr lang="ru-RU" sz="2700" b="1" dirty="0" err="1">
                <a:solidFill>
                  <a:srgbClr val="54A021"/>
                </a:solidFill>
                <a:latin typeface="Arial"/>
              </a:rPr>
              <a:t>вапно</a:t>
            </a:r>
            <a:r>
              <a:rPr lang="ru-RU" sz="2700" b="1" dirty="0">
                <a:solidFill>
                  <a:srgbClr val="54A021"/>
                </a:solidFill>
                <a:latin typeface="Arial"/>
              </a:rPr>
              <a:t>, в </a:t>
            </a:r>
            <a:r>
              <a:rPr lang="ru-RU" sz="2700" b="1" dirty="0" err="1">
                <a:solidFill>
                  <a:srgbClr val="54A021"/>
                </a:solidFill>
                <a:latin typeface="Arial"/>
              </a:rPr>
              <a:t>результаті</a:t>
            </a:r>
            <a:r>
              <a:rPr lang="ru-RU" sz="2700" b="1" dirty="0">
                <a:solidFill>
                  <a:srgbClr val="54A021"/>
                </a:solidFill>
                <a:latin typeface="Arial"/>
              </a:rPr>
              <a:t> </a:t>
            </a:r>
            <a:r>
              <a:rPr lang="ru-RU" sz="2700" b="1" dirty="0" err="1">
                <a:solidFill>
                  <a:srgbClr val="54A021"/>
                </a:solidFill>
                <a:latin typeface="Arial"/>
              </a:rPr>
              <a:t>чого</a:t>
            </a:r>
            <a:r>
              <a:rPr lang="ru-RU" sz="2700" b="1" dirty="0">
                <a:solidFill>
                  <a:srgbClr val="54A021"/>
                </a:solidFill>
                <a:latin typeface="Arial"/>
              </a:rPr>
              <a:t> </a:t>
            </a:r>
            <a:r>
              <a:rPr lang="ru-RU" sz="2700" b="1" dirty="0" err="1">
                <a:solidFill>
                  <a:srgbClr val="54A021"/>
                </a:solidFill>
                <a:latin typeface="Arial"/>
              </a:rPr>
              <a:t>винайшло</a:t>
            </a:r>
            <a:r>
              <a:rPr lang="ru-RU" sz="2700" b="1" dirty="0">
                <a:solidFill>
                  <a:srgbClr val="54A021"/>
                </a:solidFill>
                <a:latin typeface="Arial"/>
              </a:rPr>
              <a:t> мило. За </a:t>
            </a:r>
            <a:r>
              <a:rPr lang="ru-RU" sz="2700" b="1" dirty="0" err="1">
                <a:solidFill>
                  <a:srgbClr val="54A021"/>
                </a:solidFill>
                <a:latin typeface="Arial"/>
              </a:rPr>
              <a:t>існуючими</a:t>
            </a:r>
            <a:r>
              <a:rPr lang="ru-RU" sz="2700" b="1" dirty="0">
                <a:solidFill>
                  <a:srgbClr val="54A021"/>
                </a:solidFill>
                <a:latin typeface="Arial"/>
              </a:rPr>
              <a:t> </a:t>
            </a:r>
            <a:r>
              <a:rPr lang="ru-RU" sz="2700" b="1" dirty="0" err="1">
                <a:solidFill>
                  <a:srgbClr val="54A021"/>
                </a:solidFill>
                <a:latin typeface="Arial"/>
              </a:rPr>
              <a:t>даними</a:t>
            </a:r>
            <a:r>
              <a:rPr lang="ru-RU" sz="2700" b="1" dirty="0">
                <a:solidFill>
                  <a:srgbClr val="54A021"/>
                </a:solidFill>
                <a:latin typeface="Arial"/>
              </a:rPr>
              <a:t>, мило </a:t>
            </a:r>
            <a:r>
              <a:rPr lang="ru-RU" sz="2700" b="1" dirty="0" err="1">
                <a:solidFill>
                  <a:srgbClr val="54A021"/>
                </a:solidFill>
                <a:latin typeface="Arial"/>
              </a:rPr>
              <a:t>виготовлялось</a:t>
            </a:r>
            <a:r>
              <a:rPr lang="ru-RU" sz="2700" b="1" dirty="0">
                <a:solidFill>
                  <a:srgbClr val="54A021"/>
                </a:solidFill>
                <a:latin typeface="Arial"/>
              </a:rPr>
              <a:t> </a:t>
            </a:r>
            <a:r>
              <a:rPr lang="ru-RU" sz="2700" b="1" dirty="0" err="1">
                <a:solidFill>
                  <a:srgbClr val="54A021"/>
                </a:solidFill>
                <a:latin typeface="Arial"/>
              </a:rPr>
              <a:t>ще</a:t>
            </a:r>
            <a:r>
              <a:rPr lang="ru-RU" sz="2700" b="1" dirty="0">
                <a:solidFill>
                  <a:srgbClr val="54A021"/>
                </a:solidFill>
                <a:latin typeface="Arial"/>
              </a:rPr>
              <a:t> в </a:t>
            </a:r>
            <a:r>
              <a:rPr lang="ru-RU" sz="2700" b="1" dirty="0" err="1">
                <a:solidFill>
                  <a:srgbClr val="54A021"/>
                </a:solidFill>
                <a:latin typeface="Arial"/>
              </a:rPr>
              <a:t>стародавньому</a:t>
            </a:r>
            <a:r>
              <a:rPr lang="ru-RU" sz="2700" b="1" dirty="0">
                <a:solidFill>
                  <a:srgbClr val="54A021"/>
                </a:solidFill>
                <a:latin typeface="Arial"/>
              </a:rPr>
              <a:t> </a:t>
            </a:r>
            <a:r>
              <a:rPr lang="ru-RU" sz="2700" b="1" dirty="0" err="1">
                <a:solidFill>
                  <a:srgbClr val="54A021"/>
                </a:solidFill>
                <a:latin typeface="Arial"/>
              </a:rPr>
              <a:t>Шумері</a:t>
            </a:r>
            <a:r>
              <a:rPr lang="ru-RU" sz="2700" b="1" dirty="0">
                <a:solidFill>
                  <a:srgbClr val="54A021"/>
                </a:solidFill>
                <a:latin typeface="Arial"/>
              </a:rPr>
              <a:t> та </a:t>
            </a:r>
            <a:r>
              <a:rPr lang="ru-RU" sz="2700" b="1" dirty="0" err="1">
                <a:solidFill>
                  <a:srgbClr val="54A021"/>
                </a:solidFill>
                <a:latin typeface="Arial"/>
              </a:rPr>
              <a:t>Вавілоні</a:t>
            </a:r>
            <a:r>
              <a:rPr lang="ru-RU" sz="2700" b="1" dirty="0">
                <a:solidFill>
                  <a:srgbClr val="54A021"/>
                </a:solidFill>
                <a:latin typeface="Arial"/>
              </a:rPr>
              <a:t> (</a:t>
            </a:r>
            <a:r>
              <a:rPr lang="ru-RU" sz="2700" b="1" dirty="0" err="1">
                <a:solidFill>
                  <a:srgbClr val="54A021"/>
                </a:solidFill>
                <a:latin typeface="Arial"/>
              </a:rPr>
              <a:t>понад</a:t>
            </a:r>
            <a:r>
              <a:rPr lang="ru-RU" sz="2700" b="1" dirty="0">
                <a:solidFill>
                  <a:srgbClr val="54A021"/>
                </a:solidFill>
                <a:latin typeface="Arial"/>
              </a:rPr>
              <a:t> 2800 </a:t>
            </a:r>
            <a:r>
              <a:rPr lang="ru-RU" sz="2700" b="1" dirty="0" err="1">
                <a:solidFill>
                  <a:srgbClr val="54A021"/>
                </a:solidFill>
                <a:latin typeface="Arial"/>
              </a:rPr>
              <a:t>років</a:t>
            </a:r>
            <a:r>
              <a:rPr lang="ru-RU" sz="2700" b="1" dirty="0">
                <a:solidFill>
                  <a:srgbClr val="54A021"/>
                </a:solidFill>
                <a:latin typeface="Arial"/>
              </a:rPr>
              <a:t> до н.е), а </a:t>
            </a:r>
            <a:r>
              <a:rPr lang="ru-RU" sz="2700" b="1" dirty="0" err="1">
                <a:solidFill>
                  <a:srgbClr val="54A021"/>
                </a:solidFill>
                <a:latin typeface="Arial"/>
              </a:rPr>
              <a:t>Єгипетський</a:t>
            </a:r>
            <a:r>
              <a:rPr lang="ru-RU" sz="2700" b="1" dirty="0">
                <a:solidFill>
                  <a:srgbClr val="54A021"/>
                </a:solidFill>
                <a:latin typeface="Arial"/>
              </a:rPr>
              <a:t> </a:t>
            </a:r>
            <a:r>
              <a:rPr lang="ru-RU" sz="2700" b="1" dirty="0" err="1">
                <a:solidFill>
                  <a:srgbClr val="54A021"/>
                </a:solidFill>
                <a:latin typeface="Arial"/>
              </a:rPr>
              <a:t>папірус</a:t>
            </a:r>
            <a:r>
              <a:rPr lang="ru-RU" sz="2700" b="1" dirty="0">
                <a:solidFill>
                  <a:srgbClr val="54A021"/>
                </a:solidFill>
                <a:latin typeface="Arial"/>
              </a:rPr>
              <a:t> </a:t>
            </a:r>
            <a:r>
              <a:rPr lang="ru-RU" sz="2700" b="1" dirty="0" err="1">
                <a:solidFill>
                  <a:srgbClr val="54A021"/>
                </a:solidFill>
                <a:latin typeface="Arial"/>
              </a:rPr>
              <a:t>свідчить</a:t>
            </a:r>
            <a:r>
              <a:rPr lang="ru-RU" sz="2700" b="1" dirty="0">
                <a:solidFill>
                  <a:srgbClr val="54A021"/>
                </a:solidFill>
                <a:latin typeface="Arial"/>
              </a:rPr>
              <a:t>, </a:t>
            </a:r>
            <a:r>
              <a:rPr lang="ru-RU" sz="2700" b="1" dirty="0" err="1">
                <a:solidFill>
                  <a:srgbClr val="54A021"/>
                </a:solidFill>
                <a:latin typeface="Arial"/>
              </a:rPr>
              <a:t>що</a:t>
            </a:r>
            <a:r>
              <a:rPr lang="ru-RU" sz="2700" b="1" dirty="0">
                <a:solidFill>
                  <a:srgbClr val="54A021"/>
                </a:solidFill>
                <a:latin typeface="Arial"/>
              </a:rPr>
              <a:t> </a:t>
            </a:r>
            <a:r>
              <a:rPr lang="ru-RU" sz="2700" b="1" dirty="0" err="1">
                <a:solidFill>
                  <a:srgbClr val="54A021"/>
                </a:solidFill>
                <a:latin typeface="Arial"/>
              </a:rPr>
              <a:t>єгиптяни</a:t>
            </a:r>
            <a:r>
              <a:rPr lang="ru-RU" sz="2700" b="1" dirty="0">
                <a:solidFill>
                  <a:srgbClr val="54A021"/>
                </a:solidFill>
                <a:latin typeface="Arial"/>
              </a:rPr>
              <a:t> регулярно </a:t>
            </a:r>
            <a:r>
              <a:rPr lang="ru-RU" sz="2700" b="1" dirty="0" err="1">
                <a:solidFill>
                  <a:srgbClr val="54A021"/>
                </a:solidFill>
                <a:latin typeface="Arial"/>
              </a:rPr>
              <a:t>милися</a:t>
            </a:r>
            <a:r>
              <a:rPr lang="ru-RU" sz="2700" b="1" dirty="0">
                <a:solidFill>
                  <a:srgbClr val="54A021"/>
                </a:solidFill>
                <a:latin typeface="Arial"/>
              </a:rPr>
              <a:t> за </a:t>
            </a:r>
            <a:r>
              <a:rPr lang="ru-RU" sz="2700" b="1" dirty="0" err="1">
                <a:solidFill>
                  <a:srgbClr val="54A021"/>
                </a:solidFill>
                <a:latin typeface="Arial"/>
              </a:rPr>
              <a:t>допомогою</a:t>
            </a:r>
            <a:r>
              <a:rPr lang="ru-RU" sz="2700" b="1" dirty="0">
                <a:solidFill>
                  <a:srgbClr val="54A021"/>
                </a:solidFill>
                <a:latin typeface="Arial"/>
              </a:rPr>
              <a:t> мила. </a:t>
            </a:r>
            <a:endParaRPr lang="uk-UA" sz="2700" b="1" dirty="0">
              <a:solidFill>
                <a:srgbClr val="54A021"/>
              </a:solidFill>
              <a:latin typeface="Arial"/>
            </a:endParaRPr>
          </a:p>
        </p:txBody>
      </p:sp>
      <p:pic>
        <p:nvPicPr>
          <p:cNvPr id="6" name="Рисунок 5"/>
          <p:cNvPicPr>
            <a:picLocks noChangeAspect="1"/>
          </p:cNvPicPr>
          <p:nvPr/>
        </p:nvPicPr>
        <p:blipFill>
          <a:blip r:embed="rId3" cstate="print"/>
          <a:stretch>
            <a:fillRect/>
          </a:stretch>
        </p:blipFill>
        <p:spPr>
          <a:xfrm>
            <a:off x="6945297" y="1542464"/>
            <a:ext cx="4983234" cy="33331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2272381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p:cNvSpPr>
            <a:spLocks noGrp="1"/>
          </p:cNvSpPr>
          <p:nvPr>
            <p:ph sz="half" idx="1"/>
          </p:nvPr>
        </p:nvSpPr>
        <p:spPr>
          <a:xfrm>
            <a:off x="517525" y="503238"/>
            <a:ext cx="6837928" cy="5526087"/>
          </a:xfrm>
        </p:spPr>
        <p:txBody>
          <a:bodyPr>
            <a:normAutofit lnSpcReduction="10000"/>
          </a:bodyPr>
          <a:lstStyle/>
          <a:p>
            <a:r>
              <a:rPr lang="uk-UA" sz="2700" b="1">
                <a:solidFill>
                  <a:srgbClr val="54A021"/>
                </a:solidFill>
                <a:latin typeface="Times New Roman"/>
              </a:rPr>
              <a:t>Одна з легенд пов</a:t>
            </a:r>
            <a:r>
              <a:rPr lang="uk-UA" sz="2700" b="1">
                <a:solidFill>
                  <a:srgbClr val="54A021"/>
                </a:solidFill>
                <a:latin typeface="Arial"/>
                <a:cs typeface="Arial"/>
              </a:rPr>
              <a:t>’</a:t>
            </a:r>
            <a:r>
              <a:rPr lang="uk-UA" sz="2700" b="1">
                <a:solidFill>
                  <a:srgbClr val="54A021"/>
                </a:solidFill>
                <a:latin typeface="Times New Roman"/>
              </a:rPr>
              <a:t>язує виникнення мила та навіть слова </a:t>
            </a:r>
            <a:r>
              <a:rPr lang="arn-CL" sz="2700" b="1">
                <a:solidFill>
                  <a:srgbClr val="54A021"/>
                </a:solidFill>
                <a:latin typeface="Times New Roman"/>
              </a:rPr>
              <a:t>soap (</a:t>
            </a:r>
            <a:r>
              <a:rPr lang="uk-UA" sz="2700" b="1">
                <a:solidFill>
                  <a:srgbClr val="54A021"/>
                </a:solidFill>
                <a:latin typeface="Times New Roman"/>
              </a:rPr>
              <a:t>англ.) з горою </a:t>
            </a:r>
            <a:r>
              <a:rPr lang="arn-CL" sz="2700" b="1">
                <a:solidFill>
                  <a:srgbClr val="54A021"/>
                </a:solidFill>
                <a:latin typeface="Times New Roman"/>
              </a:rPr>
              <a:t>Sapo, </a:t>
            </a:r>
            <a:r>
              <a:rPr lang="uk-UA" sz="2700" b="1">
                <a:solidFill>
                  <a:srgbClr val="54A021"/>
                </a:solidFill>
                <a:latin typeface="Times New Roman"/>
              </a:rPr>
              <a:t>на якій в Стародавньому Римі спалювали туші принесенних в жертву тварин. Жир тварин, який виділявся при спалюванні такої жертви, накопичувався та змішувався з попелом вожнищ (як природний луг), а потім змивався дощами в річку, в результаті чого вода починали пінитися і добре змивати весь бруд з тканин. Саме тоді помітили той факт, що завдяки цій суміші одяг почав пратися набагато легше.</a:t>
            </a:r>
          </a:p>
        </p:txBody>
      </p:sp>
      <p:pic>
        <p:nvPicPr>
          <p:cNvPr id="7" name="Рисунок 6"/>
          <p:cNvPicPr>
            <a:picLocks noChangeAspect="1"/>
          </p:cNvPicPr>
          <p:nvPr/>
        </p:nvPicPr>
        <p:blipFill>
          <a:blip r:embed="rId3" cstate="print"/>
          <a:srcRect l="68408" t="18951" r="3941" b="50711"/>
          <a:stretch>
            <a:fillRect/>
          </a:stretch>
        </p:blipFill>
        <p:spPr>
          <a:xfrm>
            <a:off x="7357213" y="1517884"/>
            <a:ext cx="4741775" cy="398596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1072238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7863" y="565150"/>
            <a:ext cx="8596312" cy="5509261"/>
          </a:xfrm>
          <a:noFill/>
          <a:ln>
            <a:no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endParaRPr lang="uk-UA" sz="2700" dirty="0">
              <a:solidFill>
                <a:srgbClr val="54A021"/>
              </a:solidFill>
              <a:latin typeface="Arial"/>
              <a:cs typeface="Arial"/>
            </a:endParaRPr>
          </a:p>
          <a:p>
            <a:r>
              <a:rPr lang="uk-UA" sz="2700" b="1" dirty="0">
                <a:solidFill>
                  <a:srgbClr val="54A021"/>
                </a:solidFill>
                <a:latin typeface="Arial"/>
                <a:cs typeface="Arial"/>
              </a:rPr>
              <a:t>Цю властивість використовували чотири тисячоріччя тому, створивши милоподібну напіврідку речовину «сапо». Застосовували її не стільки з гігієнічними, скільки з косметичними цілями. Липка маса, що легко всихала та змивалась, слугувала для укладки волосся. Окрім того, цією сумішшю можна було також фарбувати волосся в жовтий, рожевий та червоний кольори. Варто лише потрапити воді на суміш, як одразу утворювалась густа піна. Залишалось лише змити її – та волосся ставало чистим та шовковистим.</a:t>
            </a:r>
          </a:p>
          <a:p>
            <a:pPr marL="0" indent="0">
              <a:buNone/>
            </a:pPr>
            <a:endParaRPr lang="uk-UA" sz="2700" dirty="0">
              <a:solidFill>
                <a:srgbClr val="54A021"/>
              </a:solidFill>
              <a:latin typeface="Arial"/>
              <a:cs typeface="Arial"/>
            </a:endParaRPr>
          </a:p>
        </p:txBody>
      </p:sp>
      <p:pic>
        <p:nvPicPr>
          <p:cNvPr id="2" name="Рисунок 1" descr="Image"/>
          <p:cNvPicPr>
            <a:picLocks noChangeAspect="1"/>
          </p:cNvPicPr>
          <p:nvPr/>
        </p:nvPicPr>
        <p:blipFill>
          <a:blip r:embed="rId3" cstate="print"/>
          <a:stretch>
            <a:fillRect/>
          </a:stretch>
        </p:blipFill>
        <p:spPr>
          <a:xfrm>
            <a:off x="9104182" y="4011297"/>
            <a:ext cx="2743200" cy="2039134"/>
          </a:xfrm>
          <a:prstGeom prst="rect">
            <a:avLst/>
          </a:prstGeom>
        </p:spPr>
      </p:pic>
    </p:spTree>
    <p:extLst>
      <p:ext uri="{BB962C8B-B14F-4D97-AF65-F5344CB8AC3E}">
        <p14:creationId xmlns:p14="http://schemas.microsoft.com/office/powerpoint/2010/main" xmlns="" val="85802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32617" y="158165"/>
            <a:ext cx="7186165" cy="6096861"/>
          </a:xfrm>
        </p:spPr>
        <p:txBody>
          <a:bodyPr>
            <a:normAutofit/>
          </a:bodyPr>
          <a:lstStyle/>
          <a:p>
            <a:pPr marL="0" indent="0" algn="just">
              <a:buNone/>
            </a:pPr>
            <a:endParaRPr lang="uk-UA" sz="2700" dirty="0">
              <a:solidFill>
                <a:srgbClr val="54A021"/>
              </a:solidFill>
              <a:latin typeface="Arial"/>
              <a:cs typeface="Arial"/>
            </a:endParaRPr>
          </a:p>
          <a:p>
            <a:pPr algn="just"/>
            <a:r>
              <a:rPr lang="uk-UA" sz="2700" b="1" dirty="0">
                <a:solidFill>
                  <a:srgbClr val="54A021"/>
                </a:solidFill>
                <a:latin typeface="Arial"/>
                <a:ea typeface="+mj-ea"/>
                <a:cs typeface="Arial"/>
              </a:rPr>
              <a:t>Скіфські жінки робили миючий порошок з деревини кипариса та кедра, потім змішували його з водою та ладаном. Отриманою ніжною маззю, що мала тонкий аромат, вони натирали все тіло. Потім видаляли розчин скребками, а шкіри ставала чистою та гладкою. Хоч мило вже було винайдено, багато народів ще довго продовжували користуватись лугами, бобовим борошном, клеєм, пемзою, ячмінною закваскою та глиною.</a:t>
            </a:r>
          </a:p>
        </p:txBody>
      </p:sp>
      <p:pic>
        <p:nvPicPr>
          <p:cNvPr id="4" name="Рисунок 3"/>
          <p:cNvPicPr>
            <a:picLocks noChangeAspect="1"/>
          </p:cNvPicPr>
          <p:nvPr/>
        </p:nvPicPr>
        <p:blipFill>
          <a:blip r:embed="rId3" cstate="print"/>
          <a:srcRect l="50480" r="61"/>
          <a:stretch>
            <a:fillRect/>
          </a:stretch>
        </p:blipFill>
        <p:spPr>
          <a:xfrm>
            <a:off x="8237744" y="3356929"/>
            <a:ext cx="2924733" cy="3056573"/>
          </a:xfrm>
          <a:prstGeom prst="rect">
            <a:avLst/>
          </a:prstGeom>
        </p:spPr>
      </p:pic>
      <p:pic>
        <p:nvPicPr>
          <p:cNvPr id="7" name="Рисунок 6"/>
          <p:cNvPicPr>
            <a:picLocks noChangeAspect="1"/>
          </p:cNvPicPr>
          <p:nvPr/>
        </p:nvPicPr>
        <p:blipFill>
          <a:blip r:embed="rId3" cstate="print"/>
          <a:srcRect l="-181" r="49774"/>
          <a:stretch>
            <a:fillRect/>
          </a:stretch>
        </p:blipFill>
        <p:spPr>
          <a:xfrm>
            <a:off x="8141243" y="251419"/>
            <a:ext cx="2980851" cy="3056573"/>
          </a:xfrm>
          <a:prstGeom prst="rect">
            <a:avLst/>
          </a:prstGeom>
        </p:spPr>
      </p:pic>
    </p:spTree>
    <p:extLst>
      <p:ext uri="{BB962C8B-B14F-4D97-AF65-F5344CB8AC3E}">
        <p14:creationId xmlns:p14="http://schemas.microsoft.com/office/powerpoint/2010/main" xmlns="" val="1863900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7863" y="643612"/>
            <a:ext cx="10692502" cy="5398413"/>
          </a:xfrm>
        </p:spPr>
        <p:txBody>
          <a:bodyPr/>
          <a:lstStyle/>
          <a:p>
            <a:r>
              <a:rPr lang="uk-UA" sz="2700" b="1" dirty="0">
                <a:solidFill>
                  <a:srgbClr val="54A021"/>
                </a:solidFill>
                <a:latin typeface="Arial"/>
              </a:rPr>
              <a:t>Винаходження мила як засобу гігієнічного догляду приписують знаменитому античному лікарю Галену, що жив у ІІ сторіччі нашої ери.</a:t>
            </a:r>
          </a:p>
          <a:p>
            <a:r>
              <a:rPr lang="uk-UA" sz="2700" b="1" dirty="0">
                <a:solidFill>
                  <a:srgbClr val="54A021"/>
                </a:solidFill>
                <a:latin typeface="Arial"/>
              </a:rPr>
              <a:t>Після падіння Римської імперії культура умивання була загублена, а мило забуто на багато сторіч. </a:t>
            </a:r>
          </a:p>
        </p:txBody>
      </p:sp>
      <p:pic>
        <p:nvPicPr>
          <p:cNvPr id="2" name="Рисунок 1"/>
          <p:cNvPicPr>
            <a:picLocks noChangeAspect="1"/>
          </p:cNvPicPr>
          <p:nvPr/>
        </p:nvPicPr>
        <p:blipFill>
          <a:blip r:embed="rId3" cstate="print"/>
          <a:srcRect b="9856"/>
          <a:stretch>
            <a:fillRect/>
          </a:stretch>
        </p:blipFill>
        <p:spPr>
          <a:xfrm>
            <a:off x="3967969" y="2866719"/>
            <a:ext cx="3454282" cy="3752741"/>
          </a:xfrm>
          <a:prstGeom prst="rect">
            <a:avLst/>
          </a:prstGeom>
        </p:spPr>
      </p:pic>
    </p:spTree>
    <p:extLst>
      <p:ext uri="{BB962C8B-B14F-4D97-AF65-F5344CB8AC3E}">
        <p14:creationId xmlns:p14="http://schemas.microsoft.com/office/powerpoint/2010/main" xmlns="" val="415896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par>
                          <p:cTn id="13" fill="hold">
                            <p:stCondLst>
                              <p:cond delay="0"/>
                            </p:stCondLst>
                            <p:childTnLst>
                              <p:par>
                                <p:cTn id="14" presetID="24"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to="" calcmode="lin" valueType="num">
                                      <p:cBhvr>
                                        <p:cTn id="16"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7863" y="642938"/>
            <a:ext cx="7142543" cy="5399087"/>
          </a:xfrm>
        </p:spPr>
        <p:txBody>
          <a:bodyPr>
            <a:normAutofit lnSpcReduction="10000"/>
          </a:bodyPr>
          <a:lstStyle/>
          <a:p>
            <a:r>
              <a:rPr lang="uk-UA" sz="2700" b="1">
                <a:solidFill>
                  <a:srgbClr val="54A021"/>
                </a:solidFill>
                <a:latin typeface="Arial"/>
              </a:rPr>
              <a:t>Та лише в 1424 році в Італії промисловим шляхом стали виробляти тверде мило. Жири єднали не з попелом, а з природною кальцинованою содою, котру видобували з озер. Для варіння мила використовували яловиче, бараняче, свиняче, кінське сало, кістяний, китовий і рибячий жир, відходи жирів різних виробництв. Додавали також рослинні олії– льняну, бавовняну, оливкову, мигдальну, кунжутову, кокосову та пальмову.</a:t>
            </a:r>
          </a:p>
        </p:txBody>
      </p:sp>
      <p:pic>
        <p:nvPicPr>
          <p:cNvPr id="2" name="Рисунок 1" descr="Image"/>
          <p:cNvPicPr>
            <a:picLocks noChangeAspect="1"/>
          </p:cNvPicPr>
          <p:nvPr/>
        </p:nvPicPr>
        <p:blipFill>
          <a:blip r:embed="rId3" cstate="print"/>
          <a:stretch>
            <a:fillRect/>
          </a:stretch>
        </p:blipFill>
        <p:spPr>
          <a:xfrm>
            <a:off x="8285017" y="1056684"/>
            <a:ext cx="3706410" cy="5084462"/>
          </a:xfrm>
          <a:prstGeom prst="rect">
            <a:avLst/>
          </a:prstGeom>
        </p:spPr>
      </p:pic>
    </p:spTree>
    <p:extLst>
      <p:ext uri="{BB962C8B-B14F-4D97-AF65-F5344CB8AC3E}">
        <p14:creationId xmlns:p14="http://schemas.microsoft.com/office/powerpoint/2010/main" xmlns="" val="1752534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7863" y="643612"/>
            <a:ext cx="8596312" cy="5398413"/>
          </a:xfrm>
        </p:spPr>
        <p:txBody>
          <a:bodyPr/>
          <a:lstStyle/>
          <a:p>
            <a:r>
              <a:rPr lang="ru-RU" sz="2700" b="1" dirty="0" err="1">
                <a:solidFill>
                  <a:srgbClr val="54A021"/>
                </a:solidFill>
                <a:latin typeface="Arial"/>
              </a:rPr>
              <a:t>Багато</a:t>
            </a:r>
            <a:r>
              <a:rPr lang="ru-RU" sz="2700" b="1" dirty="0">
                <a:solidFill>
                  <a:srgbClr val="54A021"/>
                </a:solidFill>
                <a:latin typeface="Arial"/>
              </a:rPr>
              <a:t> </a:t>
            </a:r>
            <a:r>
              <a:rPr lang="ru-RU" sz="2700" b="1" dirty="0" err="1">
                <a:solidFill>
                  <a:srgbClr val="54A021"/>
                </a:solidFill>
                <a:latin typeface="Arial"/>
              </a:rPr>
              <a:t>сторіч</a:t>
            </a:r>
            <a:r>
              <a:rPr lang="ru-RU" sz="2700" b="1" dirty="0">
                <a:solidFill>
                  <a:srgbClr val="54A021"/>
                </a:solidFill>
                <a:latin typeface="Arial"/>
              </a:rPr>
              <a:t> тому </a:t>
            </a:r>
            <a:r>
              <a:rPr lang="ru-RU" sz="2700" b="1" dirty="0" err="1">
                <a:solidFill>
                  <a:srgbClr val="54A021"/>
                </a:solidFill>
                <a:latin typeface="Arial"/>
              </a:rPr>
              <a:t>виникло</a:t>
            </a:r>
            <a:r>
              <a:rPr lang="ru-RU" sz="2700" b="1" dirty="0">
                <a:solidFill>
                  <a:srgbClr val="54A021"/>
                </a:solidFill>
                <a:latin typeface="Arial"/>
              </a:rPr>
              <a:t> </a:t>
            </a:r>
            <a:r>
              <a:rPr lang="ru-RU" sz="2700" b="1" dirty="0" err="1">
                <a:solidFill>
                  <a:srgbClr val="54A021"/>
                </a:solidFill>
                <a:latin typeface="Arial"/>
              </a:rPr>
              <a:t>миловаріння</a:t>
            </a:r>
            <a:r>
              <a:rPr lang="ru-RU" sz="2700" b="1" dirty="0">
                <a:solidFill>
                  <a:srgbClr val="54A021"/>
                </a:solidFill>
                <a:latin typeface="Arial"/>
              </a:rPr>
              <a:t> на </a:t>
            </a:r>
            <a:r>
              <a:rPr lang="ru-RU" sz="2700" b="1" dirty="0" err="1">
                <a:solidFill>
                  <a:srgbClr val="54A021"/>
                </a:solidFill>
                <a:latin typeface="Arial"/>
              </a:rPr>
              <a:t>Русі</a:t>
            </a:r>
            <a:r>
              <a:rPr lang="ru-RU" sz="2700" b="1" dirty="0">
                <a:solidFill>
                  <a:srgbClr val="54A021"/>
                </a:solidFill>
                <a:latin typeface="Arial"/>
              </a:rPr>
              <a:t>, де </a:t>
            </a:r>
            <a:r>
              <a:rPr lang="ru-RU" sz="2700" b="1" dirty="0" err="1">
                <a:solidFill>
                  <a:srgbClr val="54A021"/>
                </a:solidFill>
                <a:latin typeface="Arial"/>
              </a:rPr>
              <a:t>з</a:t>
            </a:r>
            <a:r>
              <a:rPr lang="ru-RU" sz="2700" b="1" dirty="0">
                <a:solidFill>
                  <a:srgbClr val="54A021"/>
                </a:solidFill>
                <a:latin typeface="Arial"/>
              </a:rPr>
              <a:t> </a:t>
            </a:r>
            <a:r>
              <a:rPr lang="ru-RU" sz="2700" b="1" dirty="0" err="1">
                <a:solidFill>
                  <a:srgbClr val="54A021"/>
                </a:solidFill>
                <a:latin typeface="Arial"/>
              </a:rPr>
              <a:t>давніх</a:t>
            </a:r>
            <a:r>
              <a:rPr lang="ru-RU" sz="2700" b="1" dirty="0">
                <a:solidFill>
                  <a:srgbClr val="54A021"/>
                </a:solidFill>
                <a:latin typeface="Arial"/>
              </a:rPr>
              <a:t> </a:t>
            </a:r>
            <a:r>
              <a:rPr lang="ru-RU" sz="2700" b="1" dirty="0" err="1">
                <a:solidFill>
                  <a:srgbClr val="54A021"/>
                </a:solidFill>
                <a:latin typeface="Arial"/>
              </a:rPr>
              <a:t>часів</a:t>
            </a:r>
            <a:r>
              <a:rPr lang="ru-RU" sz="2700" b="1" dirty="0">
                <a:solidFill>
                  <a:srgbClr val="54A021"/>
                </a:solidFill>
                <a:latin typeface="Arial"/>
              </a:rPr>
              <a:t> люди </a:t>
            </a:r>
            <a:r>
              <a:rPr lang="ru-RU" sz="2700" b="1" dirty="0" err="1">
                <a:solidFill>
                  <a:srgbClr val="54A021"/>
                </a:solidFill>
                <a:latin typeface="Arial"/>
              </a:rPr>
              <a:t>відрізнялись</a:t>
            </a:r>
            <a:r>
              <a:rPr lang="ru-RU" sz="2700" b="1" dirty="0">
                <a:solidFill>
                  <a:srgbClr val="54A021"/>
                </a:solidFill>
                <a:latin typeface="Arial"/>
              </a:rPr>
              <a:t> </a:t>
            </a:r>
            <a:r>
              <a:rPr lang="ru-RU" sz="2700" b="1" dirty="0" err="1">
                <a:solidFill>
                  <a:srgbClr val="54A021"/>
                </a:solidFill>
                <a:latin typeface="Arial"/>
              </a:rPr>
              <a:t>охайністю</a:t>
            </a:r>
            <a:r>
              <a:rPr lang="ru-RU" sz="2700" b="1" dirty="0">
                <a:solidFill>
                  <a:srgbClr val="54A021"/>
                </a:solidFill>
                <a:latin typeface="Arial"/>
              </a:rPr>
              <a:t>, </a:t>
            </a:r>
            <a:r>
              <a:rPr lang="ru-RU" sz="2700" b="1" dirty="0" err="1">
                <a:solidFill>
                  <a:srgbClr val="54A021"/>
                </a:solidFill>
                <a:latin typeface="Arial"/>
              </a:rPr>
              <a:t>звичкою</a:t>
            </a:r>
            <a:r>
              <a:rPr lang="ru-RU" sz="2700" b="1" dirty="0">
                <a:solidFill>
                  <a:srgbClr val="54A021"/>
                </a:solidFill>
                <a:latin typeface="Arial"/>
              </a:rPr>
              <a:t> до регулярного </a:t>
            </a:r>
            <a:r>
              <a:rPr lang="ru-RU" sz="2700" b="1" dirty="0" err="1">
                <a:solidFill>
                  <a:srgbClr val="54A021"/>
                </a:solidFill>
                <a:latin typeface="Arial"/>
              </a:rPr>
              <a:t>миття</a:t>
            </a:r>
            <a:r>
              <a:rPr lang="ru-RU" sz="2700" b="1" dirty="0">
                <a:solidFill>
                  <a:srgbClr val="54A021"/>
                </a:solidFill>
                <a:latin typeface="Arial"/>
              </a:rPr>
              <a:t> в </a:t>
            </a:r>
            <a:r>
              <a:rPr lang="ru-RU" sz="2700" b="1" dirty="0" err="1">
                <a:solidFill>
                  <a:srgbClr val="54A021"/>
                </a:solidFill>
                <a:latin typeface="Arial"/>
              </a:rPr>
              <a:t>лазні</a:t>
            </a:r>
            <a:r>
              <a:rPr lang="ru-RU" sz="2700" b="1" dirty="0">
                <a:solidFill>
                  <a:srgbClr val="54A021"/>
                </a:solidFill>
                <a:latin typeface="Arial"/>
              </a:rPr>
              <a:t>, </a:t>
            </a:r>
            <a:r>
              <a:rPr lang="ru-RU" sz="2700" b="1" dirty="0" err="1">
                <a:solidFill>
                  <a:srgbClr val="54A021"/>
                </a:solidFill>
                <a:latin typeface="Arial"/>
              </a:rPr>
              <a:t>парильні</a:t>
            </a:r>
            <a:r>
              <a:rPr lang="ru-RU" sz="2700" b="1" dirty="0">
                <a:solidFill>
                  <a:srgbClr val="54A021"/>
                </a:solidFill>
                <a:latin typeface="Arial"/>
              </a:rPr>
              <a:t>. Мила варили </a:t>
            </a:r>
            <a:r>
              <a:rPr lang="ru-RU" sz="2700" b="1" dirty="0" err="1">
                <a:solidFill>
                  <a:srgbClr val="54A021"/>
                </a:solidFill>
                <a:latin typeface="Arial"/>
              </a:rPr>
              <a:t>багато</a:t>
            </a:r>
            <a:r>
              <a:rPr lang="ru-RU" sz="2700" b="1" dirty="0">
                <a:solidFill>
                  <a:srgbClr val="54A021"/>
                </a:solidFill>
                <a:latin typeface="Arial"/>
              </a:rPr>
              <a:t> – в </a:t>
            </a:r>
            <a:r>
              <a:rPr lang="ru-RU" sz="2700" b="1" dirty="0" err="1">
                <a:solidFill>
                  <a:srgbClr val="54A021"/>
                </a:solidFill>
                <a:latin typeface="Arial"/>
              </a:rPr>
              <a:t>домашніх</a:t>
            </a:r>
            <a:r>
              <a:rPr lang="ru-RU" sz="2700" b="1" dirty="0">
                <a:solidFill>
                  <a:srgbClr val="54A021"/>
                </a:solidFill>
                <a:latin typeface="Arial"/>
              </a:rPr>
              <a:t> </a:t>
            </a:r>
            <a:r>
              <a:rPr lang="ru-RU" sz="2700" b="1" dirty="0" err="1">
                <a:solidFill>
                  <a:srgbClr val="54A021"/>
                </a:solidFill>
                <a:latin typeface="Arial"/>
              </a:rPr>
              <a:t>умовах</a:t>
            </a:r>
            <a:r>
              <a:rPr lang="ru-RU" sz="2700" b="1" dirty="0">
                <a:solidFill>
                  <a:srgbClr val="54A021"/>
                </a:solidFill>
                <a:latin typeface="Arial"/>
              </a:rPr>
              <a:t> та в </a:t>
            </a:r>
            <a:r>
              <a:rPr lang="ru-RU" sz="2700" b="1" dirty="0" err="1">
                <a:solidFill>
                  <a:srgbClr val="54A021"/>
                </a:solidFill>
                <a:latin typeface="Arial"/>
              </a:rPr>
              <a:t>майстернях</a:t>
            </a:r>
            <a:r>
              <a:rPr lang="ru-RU" sz="2700" b="1" dirty="0">
                <a:solidFill>
                  <a:srgbClr val="54A021"/>
                </a:solidFill>
                <a:latin typeface="Arial"/>
              </a:rPr>
              <a:t> </a:t>
            </a:r>
            <a:r>
              <a:rPr lang="ru-RU" sz="2700" b="1" dirty="0" err="1">
                <a:solidFill>
                  <a:srgbClr val="54A021"/>
                </a:solidFill>
                <a:latin typeface="Arial"/>
              </a:rPr>
              <a:t>ремісників</a:t>
            </a:r>
            <a:r>
              <a:rPr lang="ru-RU" sz="2700" b="1" dirty="0">
                <a:solidFill>
                  <a:srgbClr val="54A021"/>
                </a:solidFill>
                <a:latin typeface="Arial"/>
              </a:rPr>
              <a:t>. </a:t>
            </a:r>
            <a:r>
              <a:rPr lang="ru-RU" sz="2700" b="1" dirty="0" err="1">
                <a:solidFill>
                  <a:srgbClr val="54A021"/>
                </a:solidFill>
                <a:latin typeface="Arial"/>
              </a:rPr>
              <a:t>Потім</a:t>
            </a:r>
            <a:r>
              <a:rPr lang="ru-RU" sz="2700" b="1" dirty="0">
                <a:solidFill>
                  <a:srgbClr val="54A021"/>
                </a:solidFill>
                <a:latin typeface="Arial"/>
              </a:rPr>
              <a:t> </a:t>
            </a:r>
            <a:r>
              <a:rPr lang="ru-RU" sz="2700" b="1" dirty="0" err="1">
                <a:solidFill>
                  <a:srgbClr val="54A021"/>
                </a:solidFill>
                <a:latin typeface="Arial"/>
              </a:rPr>
              <a:t>з</a:t>
            </a:r>
            <a:r>
              <a:rPr lang="uk-UA" sz="2700" b="1" dirty="0">
                <a:solidFill>
                  <a:srgbClr val="54A021"/>
                </a:solidFill>
                <a:latin typeface="Arial"/>
              </a:rPr>
              <a:t>’</a:t>
            </a:r>
            <a:r>
              <a:rPr lang="ru-RU" sz="2700" b="1" dirty="0">
                <a:solidFill>
                  <a:srgbClr val="54A021"/>
                </a:solidFill>
                <a:latin typeface="Arial"/>
              </a:rPr>
              <a:t>явились </a:t>
            </a:r>
            <a:r>
              <a:rPr lang="ru-RU" sz="2700" b="1" dirty="0" err="1">
                <a:solidFill>
                  <a:srgbClr val="54A021"/>
                </a:solidFill>
                <a:latin typeface="Arial"/>
              </a:rPr>
              <a:t>миловарні</a:t>
            </a:r>
            <a:r>
              <a:rPr lang="ru-RU" sz="2700" b="1" dirty="0">
                <a:solidFill>
                  <a:srgbClr val="54A021"/>
                </a:solidFill>
                <a:latin typeface="Arial"/>
              </a:rPr>
              <a:t> заводи.</a:t>
            </a:r>
            <a:endParaRPr lang="uk-UA" sz="2700" b="1" dirty="0">
              <a:solidFill>
                <a:srgbClr val="54A021"/>
              </a:solidFill>
              <a:latin typeface="Arial"/>
            </a:endParaRPr>
          </a:p>
        </p:txBody>
      </p:sp>
      <p:pic>
        <p:nvPicPr>
          <p:cNvPr id="2" name="Рисунок 1"/>
          <p:cNvPicPr>
            <a:picLocks noChangeAspect="1"/>
          </p:cNvPicPr>
          <p:nvPr/>
        </p:nvPicPr>
        <p:blipFill>
          <a:blip r:embed="rId3" cstate="print"/>
          <a:stretch>
            <a:fillRect/>
          </a:stretch>
        </p:blipFill>
        <p:spPr>
          <a:xfrm>
            <a:off x="0" y="3230870"/>
            <a:ext cx="4781637" cy="3627130"/>
          </a:xfrm>
          <a:prstGeom prst="rect">
            <a:avLst/>
          </a:prstGeom>
        </p:spPr>
      </p:pic>
      <p:pic>
        <p:nvPicPr>
          <p:cNvPr id="4" name="Рисунок 3"/>
          <p:cNvPicPr>
            <a:picLocks noChangeAspect="1"/>
          </p:cNvPicPr>
          <p:nvPr/>
        </p:nvPicPr>
        <p:blipFill>
          <a:blip r:embed="rId4" cstate="print"/>
          <a:stretch>
            <a:fillRect/>
          </a:stretch>
        </p:blipFill>
        <p:spPr>
          <a:xfrm>
            <a:off x="6992425" y="3215500"/>
            <a:ext cx="5231325" cy="3645675"/>
          </a:xfrm>
          <a:prstGeom prst="rect">
            <a:avLst/>
          </a:prstGeom>
        </p:spPr>
      </p:pic>
    </p:spTree>
    <p:extLst>
      <p:ext uri="{BB962C8B-B14F-4D97-AF65-F5344CB8AC3E}">
        <p14:creationId xmlns:p14="http://schemas.microsoft.com/office/powerpoint/2010/main" xmlns="" val="294700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7863" y="643612"/>
            <a:ext cx="8596312" cy="5690927"/>
          </a:xfrm>
        </p:spPr>
        <p:txBody>
          <a:bodyPr>
            <a:normAutofit/>
          </a:bodyPr>
          <a:lstStyle/>
          <a:p>
            <a:r>
              <a:rPr lang="uk-UA" sz="2800" b="1" dirty="0">
                <a:solidFill>
                  <a:srgbClr val="54A021"/>
                </a:solidFill>
                <a:latin typeface="Arial"/>
              </a:rPr>
              <a:t>В середні століття головними поставниками мила в Європі були міста Неаполь та Марсель. Поступово ремеслу варіння мила навчились також в інших містах. Відношення до цього ремесла було найсерйозніше. В 1399 році в Англії король Генріх </a:t>
            </a:r>
            <a:r>
              <a:rPr lang="arn-CL" sz="2800" b="1" dirty="0">
                <a:solidFill>
                  <a:srgbClr val="54A021"/>
                </a:solidFill>
                <a:latin typeface="Arial"/>
              </a:rPr>
              <a:t>IV </a:t>
            </a:r>
            <a:r>
              <a:rPr lang="uk-UA" sz="2800" b="1" dirty="0">
                <a:solidFill>
                  <a:srgbClr val="54A021"/>
                </a:solidFill>
                <a:latin typeface="Arial"/>
              </a:rPr>
              <a:t>започаткував орден, особливим привілеєм членів якого вважалось… миття в лазні з милом. </a:t>
            </a:r>
          </a:p>
        </p:txBody>
      </p:sp>
      <p:pic>
        <p:nvPicPr>
          <p:cNvPr id="2" name="Рисунок 1"/>
          <p:cNvPicPr>
            <a:picLocks noChangeAspect="1"/>
          </p:cNvPicPr>
          <p:nvPr/>
        </p:nvPicPr>
        <p:blipFill>
          <a:blip r:embed="rId3" cstate="print"/>
          <a:stretch>
            <a:fillRect/>
          </a:stretch>
        </p:blipFill>
        <p:spPr>
          <a:xfrm>
            <a:off x="9197009" y="2634292"/>
            <a:ext cx="2743200" cy="2622499"/>
          </a:xfrm>
          <a:prstGeom prst="rect">
            <a:avLst/>
          </a:prstGeom>
        </p:spPr>
      </p:pic>
    </p:spTree>
    <p:extLst>
      <p:ext uri="{BB962C8B-B14F-4D97-AF65-F5344CB8AC3E}">
        <p14:creationId xmlns:p14="http://schemas.microsoft.com/office/powerpoint/2010/main" xmlns="" val="1730157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0</TotalTime>
  <Words>678</Words>
  <Application>Microsoft Office PowerPoint</Application>
  <PresentationFormat>Произвольный</PresentationFormat>
  <Paragraphs>18</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Аспект</vt:lpstr>
      <vt:lpstr>Історія виникнення мила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Історія виникнення мила</dc:title>
  <dc:creator/>
  <cp:lastModifiedBy/>
  <cp:revision>11</cp:revision>
  <dcterms:created xsi:type="dcterms:W3CDTF">2012-08-15T23:17:22Z</dcterms:created>
  <dcterms:modified xsi:type="dcterms:W3CDTF">2014-03-21T19:23:41Z</dcterms:modified>
</cp:coreProperties>
</file>