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66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52" y="12398"/>
            <a:ext cx="91551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692696"/>
            <a:ext cx="7200800" cy="2297223"/>
          </a:xfrm>
          <a:solidFill>
            <a:schemeClr val="bg1"/>
          </a:solidFill>
          <a:effectLst/>
        </p:spPr>
        <p:txBody>
          <a:bodyPr/>
          <a:lstStyle/>
          <a:p>
            <a:pPr marL="182880" indent="0" algn="ctr">
              <a:buNone/>
            </a:pPr>
            <a:r>
              <a:rPr lang="uk-UA" sz="8000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Мило та миловаріння</a:t>
            </a:r>
            <a:endParaRPr lang="ru-RU" sz="8000" dirty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44451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660" y="3387824"/>
            <a:ext cx="422706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7200" dirty="0" smtClean="0"/>
              <a:t>Інгредієнти</a:t>
            </a:r>
            <a:endParaRPr lang="ru-RU" sz="7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dirty="0" err="1" smtClean="0"/>
              <a:t>Мильна</a:t>
            </a:r>
            <a:r>
              <a:rPr lang="ru-RU" dirty="0" smtClean="0"/>
              <a:t> основа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дитяче</a:t>
            </a:r>
            <a:r>
              <a:rPr lang="ru-RU" dirty="0" smtClean="0"/>
              <a:t> мило.</a:t>
            </a:r>
            <a:endParaRPr lang="ru-RU" dirty="0"/>
          </a:p>
          <a:p>
            <a:pPr fontAlgn="base"/>
            <a:r>
              <a:rPr lang="ru-RU" dirty="0" err="1"/>
              <a:t>Базові</a:t>
            </a:r>
            <a:r>
              <a:rPr lang="ru-RU" dirty="0"/>
              <a:t> масла для </a:t>
            </a:r>
            <a:r>
              <a:rPr lang="ru-RU" dirty="0" err="1"/>
              <a:t>миловаріння</a:t>
            </a:r>
            <a:r>
              <a:rPr lang="ru-RU" dirty="0"/>
              <a:t> </a:t>
            </a:r>
            <a:r>
              <a:rPr lang="ru-RU" dirty="0" smtClean="0"/>
              <a:t>(Будь-яке </a:t>
            </a:r>
            <a:r>
              <a:rPr lang="ru-RU" dirty="0"/>
              <a:t>масло без </a:t>
            </a:r>
            <a:r>
              <a:rPr lang="ru-RU" dirty="0" err="1"/>
              <a:t>різкого</a:t>
            </a:r>
            <a:r>
              <a:rPr lang="ru-RU" dirty="0"/>
              <a:t> запаху</a:t>
            </a:r>
            <a:r>
              <a:rPr lang="ru-RU" dirty="0" smtClean="0"/>
              <a:t>)</a:t>
            </a:r>
            <a:endParaRPr lang="ru-RU" dirty="0"/>
          </a:p>
          <a:p>
            <a:pPr fontAlgn="base"/>
            <a:r>
              <a:rPr lang="ru-RU" dirty="0" err="1"/>
              <a:t>Ефірні</a:t>
            </a:r>
            <a:r>
              <a:rPr lang="ru-RU" dirty="0"/>
              <a:t> </a:t>
            </a:r>
            <a:r>
              <a:rPr lang="ru-RU" dirty="0" err="1"/>
              <a:t>олії</a:t>
            </a:r>
            <a:r>
              <a:rPr lang="ru-RU" dirty="0"/>
              <a:t> </a:t>
            </a:r>
            <a:endParaRPr lang="ru-RU" dirty="0" smtClean="0"/>
          </a:p>
          <a:p>
            <a:pPr fontAlgn="base"/>
            <a:r>
              <a:rPr lang="ru-RU" dirty="0" err="1" smtClean="0"/>
              <a:t>Барвники</a:t>
            </a:r>
            <a:r>
              <a:rPr lang="ru-RU" dirty="0" smtClean="0"/>
              <a:t> </a:t>
            </a:r>
          </a:p>
          <a:p>
            <a:pPr fontAlgn="base"/>
            <a:r>
              <a:rPr lang="ru-RU" dirty="0" smtClean="0"/>
              <a:t>Посуд </a:t>
            </a:r>
            <a:r>
              <a:rPr lang="ru-RU" dirty="0"/>
              <a:t>для </a:t>
            </a:r>
            <a:r>
              <a:rPr lang="ru-RU" dirty="0" err="1"/>
              <a:t>парової</a:t>
            </a:r>
            <a:r>
              <a:rPr lang="ru-RU" dirty="0"/>
              <a:t> </a:t>
            </a:r>
            <a:r>
              <a:rPr lang="ru-RU" dirty="0" err="1"/>
              <a:t>лазні</a:t>
            </a:r>
            <a:r>
              <a:rPr lang="ru-RU" dirty="0"/>
              <a:t> </a:t>
            </a:r>
            <a:endParaRPr lang="ru-RU" dirty="0" smtClean="0"/>
          </a:p>
          <a:p>
            <a:pPr fontAlgn="base"/>
            <a:r>
              <a:rPr lang="ru-RU" dirty="0" smtClean="0"/>
              <a:t>Формочки для </a:t>
            </a:r>
            <a:r>
              <a:rPr lang="ru-RU" dirty="0" err="1" smtClean="0"/>
              <a:t>миловар</a:t>
            </a:r>
            <a:r>
              <a:rPr lang="ru-RU" dirty="0" err="1" smtClean="0">
                <a:solidFill>
                  <a:schemeClr val="bg1"/>
                </a:solidFill>
              </a:rPr>
              <a:t>іння</a:t>
            </a:r>
            <a:endParaRPr lang="uk-UA" dirty="0" smtClean="0">
              <a:solidFill>
                <a:schemeClr val="bg1"/>
              </a:solidFill>
            </a:endParaRPr>
          </a:p>
          <a:p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07339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14941" y="62068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1</a:t>
            </a:r>
            <a:r>
              <a:rPr lang="uk-UA" sz="2800" dirty="0" smtClean="0"/>
              <a:t>. Потрібно порізати мильну основу на кубики (для кращої розчинності).</a:t>
            </a:r>
            <a:endParaRPr lang="ru-RU" sz="2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060848"/>
            <a:ext cx="5328592" cy="399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412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 2. </a:t>
            </a:r>
            <a:r>
              <a:rPr lang="uk-UA" sz="2800" dirty="0" smtClean="0"/>
              <a:t>Розтопити подрібнену мильну основу на водяній бані або за допомогою мікрохвильової печі.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280886"/>
            <a:ext cx="518457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92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5495" y="83671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3.Додати косметичні масла та ароматизатори (за бажанням).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286" y="2080275"/>
            <a:ext cx="5456018" cy="409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093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4. Додати барвник.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1268760"/>
            <a:ext cx="3672408" cy="27543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480" y="3942697"/>
            <a:ext cx="3779912" cy="28349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148478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а)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410424" y="4113001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б</a:t>
            </a:r>
            <a:r>
              <a:rPr lang="uk-UA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9874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5. Вилити у формочки та поставити застигати.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50" r="37424"/>
          <a:stretch/>
        </p:blipFill>
        <p:spPr>
          <a:xfrm>
            <a:off x="2195736" y="1700808"/>
            <a:ext cx="4176464" cy="425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86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171615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908720"/>
            <a:ext cx="8181528" cy="367240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uk-UA" sz="2400" dirty="0" smtClean="0"/>
              <a:t>	</a:t>
            </a:r>
            <a:r>
              <a:rPr lang="ru-RU" sz="2400" b="1" i="1" dirty="0"/>
              <a:t> Мило</a:t>
            </a:r>
            <a:r>
              <a:rPr lang="ru-RU" sz="2400" dirty="0"/>
              <a:t> -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розчинна</a:t>
            </a:r>
            <a:r>
              <a:rPr lang="ru-RU" sz="2400" dirty="0"/>
              <a:t> у </a:t>
            </a:r>
            <a:r>
              <a:rPr lang="ru-RU" sz="2400" dirty="0" err="1"/>
              <a:t>воді</a:t>
            </a:r>
            <a:r>
              <a:rPr lang="ru-RU" sz="2400" dirty="0"/>
              <a:t> </a:t>
            </a:r>
            <a:r>
              <a:rPr lang="ru-RU" sz="2400" dirty="0" err="1"/>
              <a:t>миюча</a:t>
            </a:r>
            <a:r>
              <a:rPr lang="ru-RU" sz="2400" dirty="0"/>
              <a:t> </a:t>
            </a:r>
            <a:r>
              <a:rPr lang="ru-RU" sz="2400" dirty="0" err="1"/>
              <a:t>речовина</a:t>
            </a:r>
            <a:r>
              <a:rPr lang="ru-RU" sz="2400" dirty="0"/>
              <a:t>, яка </a:t>
            </a:r>
            <a:r>
              <a:rPr lang="ru-RU" sz="2400" dirty="0" err="1"/>
              <a:t>перебуває</a:t>
            </a:r>
            <a:r>
              <a:rPr lang="ru-RU" sz="2400" dirty="0"/>
              <a:t> у </a:t>
            </a:r>
            <a:r>
              <a:rPr lang="ru-RU" sz="2400" dirty="0" err="1"/>
              <a:t>рідкому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твердому </a:t>
            </a:r>
            <a:r>
              <a:rPr lang="ru-RU" sz="2400" dirty="0" err="1" smtClean="0"/>
              <a:t>стані</a:t>
            </a:r>
            <a:r>
              <a:rPr lang="ru-RU" sz="2400" dirty="0" smtClean="0"/>
              <a:t>, </a:t>
            </a:r>
            <a:r>
              <a:rPr lang="ru-RU" sz="2400" dirty="0" err="1"/>
              <a:t>виготовлена</a:t>
            </a:r>
            <a:r>
              <a:rPr lang="ru-RU" sz="2400" dirty="0"/>
              <a:t> </a:t>
            </a:r>
            <a:r>
              <a:rPr lang="ru-RU" sz="2400" dirty="0" err="1"/>
              <a:t>з'єднанням</a:t>
            </a:r>
            <a:r>
              <a:rPr lang="ru-RU" sz="2400" dirty="0"/>
              <a:t> </a:t>
            </a:r>
            <a:r>
              <a:rPr lang="ru-RU" sz="2400" dirty="0" err="1"/>
              <a:t>жирних</a:t>
            </a:r>
            <a:r>
              <a:rPr lang="ru-RU" sz="2400" dirty="0"/>
              <a:t> кислот, </a:t>
            </a:r>
            <a:r>
              <a:rPr lang="ru-RU" sz="2400" dirty="0" err="1"/>
              <a:t>лугів</a:t>
            </a:r>
            <a:r>
              <a:rPr lang="ru-RU" sz="2400" dirty="0"/>
              <a:t>, </a:t>
            </a:r>
            <a:r>
              <a:rPr lang="ru-RU" sz="2400" dirty="0" err="1"/>
              <a:t>рослинних</a:t>
            </a:r>
            <a:r>
              <a:rPr lang="ru-RU" sz="2400" dirty="0"/>
              <a:t> масел.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73016"/>
            <a:ext cx="4687691" cy="2636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420888"/>
            <a:ext cx="4032448" cy="2690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13453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5689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	</a:t>
            </a:r>
            <a:r>
              <a:rPr lang="ru-RU" dirty="0"/>
              <a:t>Колись для </a:t>
            </a:r>
            <a:r>
              <a:rPr lang="ru-RU" dirty="0" err="1"/>
              <a:t>вмивання</a:t>
            </a:r>
            <a:r>
              <a:rPr lang="ru-RU" dirty="0"/>
              <a:t> і </a:t>
            </a:r>
            <a:r>
              <a:rPr lang="ru-RU" dirty="0" err="1"/>
              <a:t>прання</a:t>
            </a:r>
            <a:r>
              <a:rPr lang="ru-RU" dirty="0"/>
              <a:t> люди </a:t>
            </a:r>
            <a:r>
              <a:rPr lang="ru-RU" dirty="0" err="1"/>
              <a:t>використовували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воду. </a:t>
            </a:r>
            <a:r>
              <a:rPr lang="ru-RU" dirty="0" err="1"/>
              <a:t>Пізніше</a:t>
            </a:r>
            <a:r>
              <a:rPr lang="ru-RU" dirty="0"/>
              <a:t> вони стали </a:t>
            </a:r>
            <a:r>
              <a:rPr lang="ru-RU" dirty="0" err="1"/>
              <a:t>додавати</a:t>
            </a:r>
            <a:r>
              <a:rPr lang="ru-RU" dirty="0"/>
              <a:t> у воду золу, а </a:t>
            </a:r>
            <a:r>
              <a:rPr lang="ru-RU" dirty="0" err="1"/>
              <a:t>потім</a:t>
            </a:r>
            <a:r>
              <a:rPr lang="ru-RU" dirty="0"/>
              <a:t> і </a:t>
            </a:r>
            <a:r>
              <a:rPr lang="ru-RU" dirty="0" err="1"/>
              <a:t>вапно</a:t>
            </a:r>
            <a:r>
              <a:rPr lang="ru-RU" dirty="0"/>
              <a:t>,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і </a:t>
            </a:r>
            <a:r>
              <a:rPr lang="ru-RU" dirty="0" err="1"/>
              <a:t>винайшли</a:t>
            </a:r>
            <a:r>
              <a:rPr lang="ru-RU" i="1" dirty="0"/>
              <a:t> мило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	За </a:t>
            </a:r>
            <a:r>
              <a:rPr lang="ru-RU" dirty="0" err="1"/>
              <a:t>існуючими</a:t>
            </a:r>
            <a:r>
              <a:rPr lang="ru-RU" dirty="0"/>
              <a:t> </a:t>
            </a:r>
            <a:r>
              <a:rPr lang="ru-RU" dirty="0" err="1"/>
              <a:t>даними</a:t>
            </a:r>
            <a:r>
              <a:rPr lang="ru-RU" dirty="0"/>
              <a:t>, мило </a:t>
            </a:r>
            <a:r>
              <a:rPr lang="ru-RU" dirty="0" err="1"/>
              <a:t>виготовлялося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в </a:t>
            </a:r>
            <a:r>
              <a:rPr lang="ru-RU" dirty="0" err="1"/>
              <a:t>стародавньому</a:t>
            </a:r>
            <a:r>
              <a:rPr lang="ru-RU" dirty="0"/>
              <a:t> </a:t>
            </a:r>
            <a:r>
              <a:rPr lang="ru-RU" dirty="0" err="1"/>
              <a:t>Шумері</a:t>
            </a:r>
            <a:r>
              <a:rPr lang="ru-RU" dirty="0"/>
              <a:t> та </a:t>
            </a:r>
            <a:r>
              <a:rPr lang="ru-RU" dirty="0" err="1"/>
              <a:t>Вавилоні</a:t>
            </a:r>
            <a:r>
              <a:rPr lang="ru-RU" dirty="0"/>
              <a:t> (</a:t>
            </a:r>
            <a:r>
              <a:rPr lang="ru-RU" dirty="0" err="1"/>
              <a:t>приблизно</a:t>
            </a:r>
            <a:r>
              <a:rPr lang="ru-RU" dirty="0"/>
              <a:t> 2800 </a:t>
            </a:r>
            <a:r>
              <a:rPr lang="ru-RU" dirty="0" err="1"/>
              <a:t>років</a:t>
            </a:r>
            <a:r>
              <a:rPr lang="ru-RU" dirty="0"/>
              <a:t> до н. е.), а </a:t>
            </a:r>
            <a:r>
              <a:rPr lang="ru-RU" dirty="0" err="1"/>
              <a:t>Єгипетський</a:t>
            </a:r>
            <a:r>
              <a:rPr lang="ru-RU" dirty="0"/>
              <a:t> </a:t>
            </a:r>
            <a:r>
              <a:rPr lang="ru-RU" dirty="0" err="1"/>
              <a:t>папірус</a:t>
            </a:r>
            <a:r>
              <a:rPr lang="ru-RU" dirty="0"/>
              <a:t> </a:t>
            </a:r>
            <a:r>
              <a:rPr lang="ru-RU" dirty="0" err="1"/>
              <a:t>свідчить</a:t>
            </a:r>
            <a:r>
              <a:rPr lang="ru-RU" dirty="0"/>
              <a:t> про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єгиптяни</a:t>
            </a:r>
            <a:r>
              <a:rPr lang="ru-RU" dirty="0"/>
              <a:t> регулярно </a:t>
            </a:r>
            <a:r>
              <a:rPr lang="ru-RU" dirty="0" err="1"/>
              <a:t>милися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мила.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645024"/>
            <a:ext cx="3024336" cy="254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064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	</a:t>
            </a:r>
            <a:r>
              <a:rPr lang="ru-RU" dirty="0"/>
              <a:t> Одна з легенд </a:t>
            </a:r>
            <a:r>
              <a:rPr lang="ru-RU" dirty="0" err="1"/>
              <a:t>пов’язує</a:t>
            </a:r>
            <a:r>
              <a:rPr lang="ru-RU" dirty="0"/>
              <a:t> </a:t>
            </a:r>
            <a:r>
              <a:rPr lang="ru-RU" dirty="0" err="1"/>
              <a:t>появу</a:t>
            </a:r>
            <a:r>
              <a:rPr lang="ru-RU" dirty="0"/>
              <a:t> мила і </a:t>
            </a:r>
            <a:r>
              <a:rPr lang="ru-RU" dirty="0" err="1"/>
              <a:t>навіть</a:t>
            </a:r>
            <a:r>
              <a:rPr lang="ru-RU" dirty="0"/>
              <a:t> слова "</a:t>
            </a:r>
            <a:r>
              <a:rPr lang="en-US" dirty="0"/>
              <a:t>soap" </a:t>
            </a:r>
            <a:r>
              <a:rPr lang="ru-RU" dirty="0"/>
              <a:t>з горою </a:t>
            </a:r>
            <a:r>
              <a:rPr lang="en-US" dirty="0" err="1"/>
              <a:t>Sapo</a:t>
            </a:r>
            <a:r>
              <a:rPr lang="en-US" dirty="0"/>
              <a:t>, </a:t>
            </a:r>
            <a:r>
              <a:rPr lang="ru-RU" dirty="0"/>
              <a:t>на </a:t>
            </a:r>
            <a:r>
              <a:rPr lang="ru-RU" dirty="0" err="1"/>
              <a:t>якій</a:t>
            </a:r>
            <a:r>
              <a:rPr lang="ru-RU" dirty="0"/>
              <a:t> в </a:t>
            </a:r>
            <a:r>
              <a:rPr lang="ru-RU" dirty="0" err="1"/>
              <a:t>Стародавньому</a:t>
            </a:r>
            <a:r>
              <a:rPr lang="ru-RU" dirty="0"/>
              <a:t> </a:t>
            </a:r>
            <a:r>
              <a:rPr lang="ru-RU" dirty="0" err="1"/>
              <a:t>Римі</a:t>
            </a:r>
            <a:r>
              <a:rPr lang="ru-RU" dirty="0"/>
              <a:t> </a:t>
            </a:r>
            <a:r>
              <a:rPr lang="ru-RU" dirty="0" err="1"/>
              <a:t>спалювали</a:t>
            </a:r>
            <a:r>
              <a:rPr lang="ru-RU" dirty="0"/>
              <a:t> </a:t>
            </a:r>
            <a:r>
              <a:rPr lang="ru-RU" dirty="0" err="1"/>
              <a:t>туші</a:t>
            </a:r>
            <a:r>
              <a:rPr lang="ru-RU" dirty="0"/>
              <a:t> </a:t>
            </a:r>
            <a:r>
              <a:rPr lang="ru-RU" dirty="0" err="1"/>
              <a:t>принесених</a:t>
            </a:r>
            <a:r>
              <a:rPr lang="ru-RU" dirty="0"/>
              <a:t> в жертву </a:t>
            </a:r>
            <a:r>
              <a:rPr lang="ru-RU" dirty="0" err="1"/>
              <a:t>тварин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  </a:t>
            </a:r>
            <a:r>
              <a:rPr lang="ru-RU" dirty="0" smtClean="0"/>
              <a:t>	Жир </a:t>
            </a:r>
            <a:r>
              <a:rPr lang="ru-RU" dirty="0" err="1"/>
              <a:t>тварин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виділявся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спалювання</a:t>
            </a:r>
            <a:r>
              <a:rPr lang="ru-RU" dirty="0"/>
              <a:t> </a:t>
            </a:r>
            <a:r>
              <a:rPr lang="ru-RU" dirty="0" err="1"/>
              <a:t>такої</a:t>
            </a:r>
            <a:r>
              <a:rPr lang="ru-RU" dirty="0"/>
              <a:t> </a:t>
            </a:r>
            <a:r>
              <a:rPr lang="ru-RU" dirty="0" err="1"/>
              <a:t>жертви</a:t>
            </a:r>
            <a:r>
              <a:rPr lang="ru-RU" dirty="0"/>
              <a:t>, </a:t>
            </a:r>
            <a:r>
              <a:rPr lang="ru-RU" dirty="0" err="1"/>
              <a:t>накопичувався</a:t>
            </a:r>
            <a:r>
              <a:rPr lang="ru-RU" dirty="0"/>
              <a:t> та </a:t>
            </a:r>
            <a:r>
              <a:rPr lang="ru-RU" dirty="0" err="1"/>
              <a:t>змішувався</a:t>
            </a:r>
            <a:r>
              <a:rPr lang="ru-RU" dirty="0"/>
              <a:t> з </a:t>
            </a:r>
            <a:r>
              <a:rPr lang="ru-RU" dirty="0" err="1"/>
              <a:t>попелом</a:t>
            </a:r>
            <a:r>
              <a:rPr lang="ru-RU" dirty="0"/>
              <a:t> </a:t>
            </a:r>
            <a:r>
              <a:rPr lang="ru-RU" dirty="0" err="1"/>
              <a:t>вогнищ</a:t>
            </a:r>
            <a:r>
              <a:rPr lang="ru-RU" dirty="0"/>
              <a:t> (як </a:t>
            </a:r>
            <a:r>
              <a:rPr lang="ru-RU" dirty="0" err="1"/>
              <a:t>природний</a:t>
            </a:r>
            <a:r>
              <a:rPr lang="ru-RU" dirty="0"/>
              <a:t> луг), а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змивався</a:t>
            </a:r>
            <a:r>
              <a:rPr lang="ru-RU" dirty="0"/>
              <a:t> </a:t>
            </a:r>
            <a:r>
              <a:rPr lang="ru-RU" dirty="0" err="1"/>
              <a:t>дощами</a:t>
            </a:r>
            <a:r>
              <a:rPr lang="ru-RU" dirty="0"/>
              <a:t> в </a:t>
            </a:r>
            <a:r>
              <a:rPr lang="ru-RU" dirty="0" err="1"/>
              <a:t>річку</a:t>
            </a:r>
            <a:r>
              <a:rPr lang="ru-RU" dirty="0"/>
              <a:t>,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вода починала </a:t>
            </a:r>
            <a:r>
              <a:rPr lang="ru-RU" dirty="0" err="1"/>
              <a:t>пінитися</a:t>
            </a:r>
            <a:r>
              <a:rPr lang="ru-RU" dirty="0"/>
              <a:t> і добре </a:t>
            </a:r>
            <a:r>
              <a:rPr lang="ru-RU" dirty="0" err="1"/>
              <a:t>змивати</a:t>
            </a:r>
            <a:r>
              <a:rPr lang="ru-RU" dirty="0"/>
              <a:t> весь </a:t>
            </a:r>
            <a:r>
              <a:rPr lang="ru-RU" dirty="0" err="1"/>
              <a:t>бруд</a:t>
            </a:r>
            <a:r>
              <a:rPr lang="ru-RU" dirty="0"/>
              <a:t> з </a:t>
            </a:r>
            <a:r>
              <a:rPr lang="ru-RU" dirty="0" err="1"/>
              <a:t>тканини</a:t>
            </a:r>
            <a:r>
              <a:rPr lang="ru-RU" dirty="0"/>
              <a:t>.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тоді</a:t>
            </a:r>
            <a:r>
              <a:rPr lang="ru-RU" dirty="0"/>
              <a:t> </a:t>
            </a:r>
            <a:r>
              <a:rPr lang="ru-RU" dirty="0" err="1"/>
              <a:t>помітили</a:t>
            </a:r>
            <a:r>
              <a:rPr lang="ru-RU" dirty="0"/>
              <a:t> той факт,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суміші</a:t>
            </a:r>
            <a:r>
              <a:rPr lang="ru-RU" dirty="0"/>
              <a:t>, </a:t>
            </a:r>
            <a:r>
              <a:rPr lang="ru-RU" dirty="0" err="1"/>
              <a:t>одяг</a:t>
            </a:r>
            <a:r>
              <a:rPr lang="ru-RU" dirty="0"/>
              <a:t> почав </a:t>
            </a:r>
            <a:r>
              <a:rPr lang="ru-RU" dirty="0" err="1"/>
              <a:t>пратися</a:t>
            </a:r>
            <a:r>
              <a:rPr lang="ru-RU" dirty="0"/>
              <a:t> </a:t>
            </a:r>
            <a:r>
              <a:rPr lang="ru-RU" dirty="0" err="1"/>
              <a:t>набагато</a:t>
            </a:r>
            <a:r>
              <a:rPr lang="ru-RU" dirty="0"/>
              <a:t> </a:t>
            </a:r>
            <a:r>
              <a:rPr lang="ru-RU" dirty="0" err="1"/>
              <a:t>легше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5183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620688"/>
            <a:ext cx="4608512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	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милоподібної</a:t>
            </a:r>
            <a:r>
              <a:rPr lang="ru-RU" dirty="0"/>
              <a:t> </a:t>
            </a:r>
            <a:r>
              <a:rPr lang="ru-RU" dirty="0" err="1"/>
              <a:t>напіврідкої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 "</a:t>
            </a:r>
            <a:r>
              <a:rPr lang="ru-RU" dirty="0" err="1"/>
              <a:t>сапо</a:t>
            </a:r>
            <a:r>
              <a:rPr lang="ru-RU" dirty="0"/>
              <a:t>" дало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жінкам</a:t>
            </a:r>
            <a:r>
              <a:rPr lang="ru-RU" dirty="0"/>
              <a:t> </a:t>
            </a:r>
            <a:r>
              <a:rPr lang="ru-RU" dirty="0" err="1"/>
              <a:t>використати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для </a:t>
            </a:r>
            <a:r>
              <a:rPr lang="ru-RU" dirty="0" err="1"/>
              <a:t>прання</a:t>
            </a:r>
            <a:r>
              <a:rPr lang="ru-RU" dirty="0"/>
              <a:t>, але й для </a:t>
            </a:r>
            <a:r>
              <a:rPr lang="ru-RU" dirty="0" err="1"/>
              <a:t>косметичних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: укладки </a:t>
            </a:r>
            <a:r>
              <a:rPr lang="ru-RU" dirty="0" err="1"/>
              <a:t>волосся</a:t>
            </a:r>
            <a:r>
              <a:rPr lang="ru-RU" dirty="0"/>
              <a:t>, </a:t>
            </a:r>
            <a:r>
              <a:rPr lang="ru-RU" dirty="0" err="1"/>
              <a:t>фарбування</a:t>
            </a:r>
            <a:r>
              <a:rPr lang="ru-RU" dirty="0"/>
              <a:t>.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ефект</a:t>
            </a:r>
            <a:r>
              <a:rPr lang="ru-RU" dirty="0"/>
              <a:t> не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довготривалим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при </a:t>
            </a:r>
            <a:r>
              <a:rPr lang="ru-RU" dirty="0" err="1"/>
              <a:t>попаданні</a:t>
            </a:r>
            <a:r>
              <a:rPr lang="ru-RU" dirty="0"/>
              <a:t> на </a:t>
            </a:r>
            <a:r>
              <a:rPr lang="ru-RU" dirty="0" err="1"/>
              <a:t>цю</a:t>
            </a:r>
            <a:r>
              <a:rPr lang="ru-RU" dirty="0"/>
              <a:t> </a:t>
            </a:r>
            <a:r>
              <a:rPr lang="ru-RU" dirty="0" err="1"/>
              <a:t>суміш</a:t>
            </a:r>
            <a:r>
              <a:rPr lang="ru-RU" dirty="0"/>
              <a:t> води, </a:t>
            </a:r>
            <a:r>
              <a:rPr lang="ru-RU" dirty="0" err="1"/>
              <a:t>утворювалася</a:t>
            </a:r>
            <a:r>
              <a:rPr lang="ru-RU" dirty="0"/>
              <a:t> густа </a:t>
            </a:r>
            <a:r>
              <a:rPr lang="ru-RU" dirty="0" err="1"/>
              <a:t>піна</a:t>
            </a:r>
            <a:r>
              <a:rPr lang="ru-RU" dirty="0"/>
              <a:t> і </a:t>
            </a:r>
            <a:r>
              <a:rPr lang="ru-RU" dirty="0" err="1"/>
              <a:t>фарба</a:t>
            </a:r>
            <a:r>
              <a:rPr lang="ru-RU" dirty="0"/>
              <a:t> легко </a:t>
            </a:r>
            <a:r>
              <a:rPr lang="ru-RU" dirty="0" err="1"/>
              <a:t>змивалась</a:t>
            </a:r>
            <a:r>
              <a:rPr lang="ru-RU" dirty="0"/>
              <a:t>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71" y="1124744"/>
            <a:ext cx="3406719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72481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980728"/>
            <a:ext cx="4176464" cy="50405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 smtClean="0"/>
              <a:t>	</a:t>
            </a:r>
            <a:r>
              <a:rPr lang="ru-RU" dirty="0"/>
              <a:t> </a:t>
            </a:r>
            <a:r>
              <a:rPr lang="ru-RU" dirty="0" err="1"/>
              <a:t>Пізніше</a:t>
            </a:r>
            <a:r>
              <a:rPr lang="ru-RU" dirty="0"/>
              <a:t> </a:t>
            </a:r>
            <a:r>
              <a:rPr lang="ru-RU" dirty="0" err="1"/>
              <a:t>римляни</a:t>
            </a:r>
            <a:r>
              <a:rPr lang="ru-RU" dirty="0"/>
              <a:t> стали </a:t>
            </a:r>
            <a:r>
              <a:rPr lang="ru-RU" dirty="0" err="1"/>
              <a:t>використовувати</a:t>
            </a:r>
            <a:r>
              <a:rPr lang="ru-RU" dirty="0"/>
              <a:t> для </a:t>
            </a:r>
            <a:r>
              <a:rPr lang="ru-RU" dirty="0" err="1"/>
              <a:t>варіння</a:t>
            </a:r>
            <a:r>
              <a:rPr lang="ru-RU" dirty="0"/>
              <a:t> </a:t>
            </a:r>
            <a:r>
              <a:rPr lang="ru-RU" dirty="0" err="1"/>
              <a:t>жири</a:t>
            </a:r>
            <a:r>
              <a:rPr lang="ru-RU" dirty="0"/>
              <a:t> та </a:t>
            </a:r>
            <a:r>
              <a:rPr lang="ru-RU" dirty="0" err="1"/>
              <a:t>природну</a:t>
            </a:r>
            <a:r>
              <a:rPr lang="ru-RU" dirty="0"/>
              <a:t> соду, без золи. </a:t>
            </a:r>
            <a:r>
              <a:rPr lang="ru-RU" dirty="0" err="1"/>
              <a:t>Таку</a:t>
            </a:r>
            <a:r>
              <a:rPr lang="ru-RU" dirty="0"/>
              <a:t> </a:t>
            </a:r>
            <a:r>
              <a:rPr lang="ru-RU" dirty="0" err="1"/>
              <a:t>суміш</a:t>
            </a:r>
            <a:r>
              <a:rPr lang="ru-RU" dirty="0"/>
              <a:t> </a:t>
            </a:r>
            <a:r>
              <a:rPr lang="ru-RU" dirty="0" err="1"/>
              <a:t>змішували</a:t>
            </a:r>
            <a:r>
              <a:rPr lang="ru-RU" dirty="0"/>
              <a:t> і </a:t>
            </a:r>
            <a:r>
              <a:rPr lang="ru-RU" dirty="0" err="1"/>
              <a:t>тримали</a:t>
            </a:r>
            <a:r>
              <a:rPr lang="ru-RU" dirty="0"/>
              <a:t> на </a:t>
            </a:r>
            <a:r>
              <a:rPr lang="ru-RU" dirty="0" err="1"/>
              <a:t>вогні</a:t>
            </a:r>
            <a:r>
              <a:rPr lang="ru-RU" dirty="0"/>
              <a:t> до </a:t>
            </a:r>
            <a:r>
              <a:rPr lang="ru-RU" dirty="0" err="1"/>
              <a:t>повного</a:t>
            </a:r>
            <a:r>
              <a:rPr lang="ru-RU" dirty="0"/>
              <a:t> </a:t>
            </a:r>
            <a:r>
              <a:rPr lang="ru-RU" dirty="0" err="1"/>
              <a:t>випаровування</a:t>
            </a:r>
            <a:r>
              <a:rPr lang="ru-RU" dirty="0"/>
              <a:t> води,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виходили</a:t>
            </a:r>
            <a:r>
              <a:rPr lang="ru-RU" dirty="0"/>
              <a:t> </a:t>
            </a:r>
            <a:r>
              <a:rPr lang="ru-RU" dirty="0" err="1"/>
              <a:t>тверді</a:t>
            </a:r>
            <a:r>
              <a:rPr lang="ru-RU" dirty="0"/>
              <a:t> шматки мила. Але мило </a:t>
            </a:r>
            <a:r>
              <a:rPr lang="ru-RU" dirty="0" err="1"/>
              <a:t>виявилося</a:t>
            </a:r>
            <a:r>
              <a:rPr lang="ru-RU" dirty="0"/>
              <a:t>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жорстке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використовували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для </a:t>
            </a:r>
            <a:r>
              <a:rPr lang="ru-RU" dirty="0" err="1"/>
              <a:t>прання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84784"/>
            <a:ext cx="3456384" cy="3508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2520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764704"/>
            <a:ext cx="4053136" cy="547260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dirty="0" smtClean="0"/>
              <a:t>	</a:t>
            </a:r>
            <a:r>
              <a:rPr lang="ru-RU" dirty="0" err="1"/>
              <a:t>Відкриття</a:t>
            </a:r>
            <a:r>
              <a:rPr lang="ru-RU" dirty="0"/>
              <a:t> мила, як </a:t>
            </a:r>
            <a:r>
              <a:rPr lang="ru-RU" dirty="0" err="1"/>
              <a:t>гігієнічного</a:t>
            </a:r>
            <a:r>
              <a:rPr lang="ru-RU" dirty="0"/>
              <a:t> </a:t>
            </a:r>
            <a:r>
              <a:rPr lang="ru-RU" dirty="0" err="1"/>
              <a:t>засобу</a:t>
            </a:r>
            <a:r>
              <a:rPr lang="ru-RU" dirty="0"/>
              <a:t>, </a:t>
            </a:r>
            <a:r>
              <a:rPr lang="ru-RU" dirty="0" err="1"/>
              <a:t>приписується</a:t>
            </a:r>
            <a:r>
              <a:rPr lang="ru-RU" dirty="0"/>
              <a:t> знаменитому античному </a:t>
            </a:r>
            <a:r>
              <a:rPr lang="ru-RU" dirty="0" err="1"/>
              <a:t>лікарю</a:t>
            </a:r>
            <a:r>
              <a:rPr lang="ru-RU" dirty="0"/>
              <a:t> Галену, </a:t>
            </a:r>
            <a:r>
              <a:rPr lang="ru-RU" dirty="0" err="1"/>
              <a:t>який</a:t>
            </a:r>
            <a:r>
              <a:rPr lang="ru-RU" dirty="0"/>
              <a:t> жив у ІІ </a:t>
            </a:r>
            <a:r>
              <a:rPr lang="ru-RU" dirty="0" err="1"/>
              <a:t>століття</a:t>
            </a:r>
            <a:r>
              <a:rPr lang="ru-RU" dirty="0"/>
              <a:t> </a:t>
            </a:r>
            <a:r>
              <a:rPr lang="ru-RU" dirty="0" err="1"/>
              <a:t>нашої</a:t>
            </a:r>
            <a:r>
              <a:rPr lang="ru-RU" dirty="0"/>
              <a:t> </a:t>
            </a:r>
            <a:r>
              <a:rPr lang="ru-RU" dirty="0" err="1"/>
              <a:t>ери</a:t>
            </a:r>
            <a:r>
              <a:rPr lang="ru-RU" dirty="0"/>
              <a:t>. Та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падіння</a:t>
            </a:r>
            <a:r>
              <a:rPr lang="ru-RU" dirty="0"/>
              <a:t> </a:t>
            </a:r>
            <a:r>
              <a:rPr lang="ru-RU" dirty="0" err="1"/>
              <a:t>Римської</a:t>
            </a:r>
            <a:r>
              <a:rPr lang="ru-RU" dirty="0"/>
              <a:t> </a:t>
            </a:r>
            <a:r>
              <a:rPr lang="ru-RU" dirty="0" err="1"/>
              <a:t>імперії</a:t>
            </a:r>
            <a:r>
              <a:rPr lang="ru-RU" dirty="0"/>
              <a:t>, культура </a:t>
            </a:r>
            <a:r>
              <a:rPr lang="ru-RU" dirty="0" err="1"/>
              <a:t>вмивання</a:t>
            </a:r>
            <a:r>
              <a:rPr lang="ru-RU" dirty="0"/>
              <a:t> таким </a:t>
            </a:r>
            <a:r>
              <a:rPr lang="ru-RU" dirty="0" err="1"/>
              <a:t>засобом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надовго</a:t>
            </a:r>
            <a:r>
              <a:rPr lang="ru-RU" dirty="0"/>
              <a:t> </a:t>
            </a:r>
            <a:r>
              <a:rPr lang="ru-RU" dirty="0" err="1"/>
              <a:t>втрачена</a:t>
            </a:r>
            <a:r>
              <a:rPr lang="ru-RU" dirty="0"/>
              <a:t>. Лише в ХІІІ </a:t>
            </a:r>
            <a:r>
              <a:rPr lang="ru-RU" dirty="0" err="1"/>
              <a:t>столітті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ремесло </a:t>
            </a:r>
            <a:r>
              <a:rPr lang="ru-RU" dirty="0" err="1"/>
              <a:t>відновилось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аптекарям </a:t>
            </a:r>
            <a:r>
              <a:rPr lang="ru-RU" dirty="0" err="1"/>
              <a:t>Франції</a:t>
            </a:r>
            <a:r>
              <a:rPr lang="ru-RU" dirty="0"/>
              <a:t> та </a:t>
            </a:r>
            <a:r>
              <a:rPr lang="ru-RU" dirty="0" err="1"/>
              <a:t>Англії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виготовляли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для </a:t>
            </a:r>
            <a:r>
              <a:rPr lang="ru-RU" dirty="0" err="1"/>
              <a:t>знатних</a:t>
            </a:r>
            <a:r>
              <a:rPr lang="ru-RU" dirty="0"/>
              <a:t> </a:t>
            </a:r>
            <a:r>
              <a:rPr lang="ru-RU" dirty="0" err="1"/>
              <a:t>сімей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63" y="1052736"/>
            <a:ext cx="381000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614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	</a:t>
            </a:r>
            <a:r>
              <a:rPr lang="ru-RU" dirty="0" err="1"/>
              <a:t>Випускати</a:t>
            </a:r>
            <a:r>
              <a:rPr lang="ru-RU" dirty="0"/>
              <a:t> </a:t>
            </a:r>
            <a:r>
              <a:rPr lang="ru-RU" dirty="0" err="1"/>
              <a:t>тверде</a:t>
            </a:r>
            <a:r>
              <a:rPr lang="ru-RU" dirty="0"/>
              <a:t> мило стали у 1424 </a:t>
            </a:r>
            <a:r>
              <a:rPr lang="ru-RU" dirty="0" err="1"/>
              <a:t>році</a:t>
            </a:r>
            <a:r>
              <a:rPr lang="ru-RU" dirty="0"/>
              <a:t> в </a:t>
            </a:r>
            <a:r>
              <a:rPr lang="ru-RU" dirty="0" err="1"/>
              <a:t>Італії</a:t>
            </a:r>
            <a:r>
              <a:rPr lang="ru-RU" dirty="0"/>
              <a:t>.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жири</a:t>
            </a:r>
            <a:r>
              <a:rPr lang="ru-RU" dirty="0"/>
              <a:t> </a:t>
            </a:r>
            <a:r>
              <a:rPr lang="ru-RU" dirty="0" err="1"/>
              <a:t>з’єднували</a:t>
            </a:r>
            <a:r>
              <a:rPr lang="ru-RU" dirty="0"/>
              <a:t> не з золою, як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робили</a:t>
            </a:r>
            <a:r>
              <a:rPr lang="ru-RU" dirty="0"/>
              <a:t> </a:t>
            </a:r>
            <a:r>
              <a:rPr lang="ru-RU" dirty="0" err="1"/>
              <a:t>римляни</a:t>
            </a:r>
            <a:r>
              <a:rPr lang="ru-RU" dirty="0"/>
              <a:t>, а з природною </a:t>
            </a:r>
            <a:r>
              <a:rPr lang="ru-RU" dirty="0" err="1"/>
              <a:t>кальцинованою</a:t>
            </a:r>
            <a:r>
              <a:rPr lang="ru-RU" dirty="0"/>
              <a:t> содою, яку </a:t>
            </a:r>
            <a:r>
              <a:rPr lang="ru-RU" dirty="0" err="1"/>
              <a:t>добували</a:t>
            </a:r>
            <a:r>
              <a:rPr lang="ru-RU" dirty="0"/>
              <a:t> з озер. До складу такого мила включали: сало з </a:t>
            </a:r>
            <a:r>
              <a:rPr lang="ru-RU" dirty="0" err="1"/>
              <a:t>яловичини</a:t>
            </a:r>
            <a:r>
              <a:rPr lang="ru-RU" dirty="0"/>
              <a:t>, </a:t>
            </a:r>
            <a:r>
              <a:rPr lang="ru-RU" dirty="0" err="1"/>
              <a:t>баранини</a:t>
            </a:r>
            <a:r>
              <a:rPr lang="ru-RU" dirty="0"/>
              <a:t>, </a:t>
            </a:r>
            <a:r>
              <a:rPr lang="ru-RU" dirty="0" err="1"/>
              <a:t>свинини</a:t>
            </a:r>
            <a:r>
              <a:rPr lang="ru-RU" dirty="0"/>
              <a:t>, </a:t>
            </a:r>
            <a:r>
              <a:rPr lang="ru-RU" dirty="0" err="1"/>
              <a:t>кістяний</a:t>
            </a:r>
            <a:r>
              <a:rPr lang="ru-RU" dirty="0"/>
              <a:t> та </a:t>
            </a:r>
            <a:r>
              <a:rPr lang="ru-RU" dirty="0" err="1"/>
              <a:t>китовий</a:t>
            </a:r>
            <a:r>
              <a:rPr lang="ru-RU" dirty="0"/>
              <a:t> жир, </a:t>
            </a:r>
            <a:r>
              <a:rPr lang="ru-RU" dirty="0" err="1"/>
              <a:t>відходи</a:t>
            </a:r>
            <a:r>
              <a:rPr lang="ru-RU" dirty="0"/>
              <a:t> </a:t>
            </a:r>
            <a:r>
              <a:rPr lang="ru-RU" dirty="0" err="1"/>
              <a:t>жирів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виробництв</a:t>
            </a:r>
            <a:r>
              <a:rPr lang="ru-RU" dirty="0"/>
              <a:t>. Додавали і </a:t>
            </a:r>
            <a:r>
              <a:rPr lang="ru-RU" dirty="0" err="1"/>
              <a:t>рослинні</a:t>
            </a:r>
            <a:r>
              <a:rPr lang="ru-RU" dirty="0"/>
              <a:t> масла – </a:t>
            </a:r>
            <a:r>
              <a:rPr lang="ru-RU" dirty="0" err="1"/>
              <a:t>льняне</a:t>
            </a:r>
            <a:r>
              <a:rPr lang="ru-RU" dirty="0"/>
              <a:t>, </a:t>
            </a:r>
            <a:r>
              <a:rPr lang="ru-RU" dirty="0" err="1"/>
              <a:t>оливкове</a:t>
            </a:r>
            <a:r>
              <a:rPr lang="ru-RU" dirty="0"/>
              <a:t>, </a:t>
            </a:r>
            <a:r>
              <a:rPr lang="ru-RU" dirty="0" err="1"/>
              <a:t>мигдальне</a:t>
            </a:r>
            <a:r>
              <a:rPr lang="ru-RU" dirty="0"/>
              <a:t>, </a:t>
            </a:r>
            <a:r>
              <a:rPr lang="ru-RU" dirty="0" err="1"/>
              <a:t>кунжутове</a:t>
            </a:r>
            <a:r>
              <a:rPr lang="ru-RU" dirty="0"/>
              <a:t>, </a:t>
            </a:r>
            <a:r>
              <a:rPr lang="ru-RU" dirty="0" err="1"/>
              <a:t>кокосове</a:t>
            </a:r>
            <a:r>
              <a:rPr lang="ru-RU" dirty="0"/>
              <a:t> і </a:t>
            </a:r>
            <a:r>
              <a:rPr lang="ru-RU" dirty="0" err="1"/>
              <a:t>пальмове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717032"/>
            <a:ext cx="3912096" cy="293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295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24" y="0"/>
            <a:ext cx="9131820" cy="67859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186" y="188640"/>
            <a:ext cx="8229600" cy="1656184"/>
          </a:xfrm>
          <a:solidFill>
            <a:schemeClr val="bg1"/>
          </a:solidFill>
        </p:spPr>
        <p:txBody>
          <a:bodyPr/>
          <a:lstStyle/>
          <a:p>
            <a:r>
              <a:rPr lang="uk-UA" sz="8800" dirty="0" smtClean="0">
                <a:solidFill>
                  <a:srgbClr val="FF5050"/>
                </a:solidFill>
              </a:rPr>
              <a:t>Миловаріння</a:t>
            </a:r>
            <a:endParaRPr lang="ru-RU" sz="8800" dirty="0">
              <a:solidFill>
                <a:srgbClr val="FF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986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104</TotalTime>
  <Words>88</Words>
  <Application>Microsoft Office PowerPoint</Application>
  <PresentationFormat>Экран (4:3)</PresentationFormat>
  <Paragraphs>25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Исполнительная</vt:lpstr>
      <vt:lpstr>Мило та миловаріння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Миловаріння</vt:lpstr>
      <vt:lpstr>Інгредієнти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Ваня</dc:creator>
  <cp:lastModifiedBy>Ваня</cp:lastModifiedBy>
  <cp:revision>9</cp:revision>
  <dcterms:created xsi:type="dcterms:W3CDTF">2014-02-26T17:31:23Z</dcterms:created>
  <dcterms:modified xsi:type="dcterms:W3CDTF">2014-02-26T19:26:51Z</dcterms:modified>
</cp:coreProperties>
</file>