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935"/>
    <a:srgbClr val="C5AB3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ikavo.com.ua/tag/zlytok-zolot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ikavo.com.ua/tag/zolot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ikavo.com.ua/tag/zolot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Bookman Old Style" pitchFamily="18" charset="0"/>
              </a:rPr>
              <a:t>ЦІКАВІ ФАКТИ ПРО ЗОЛОТО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3316" name="Picture 4" descr="http://www.sportorial.com/gold-b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14686"/>
            <a:ext cx="4357718" cy="3268289"/>
          </a:xfrm>
          <a:prstGeom prst="rect">
            <a:avLst/>
          </a:prstGeom>
          <a:noFill/>
        </p:spPr>
      </p:pic>
      <p:pic>
        <p:nvPicPr>
          <p:cNvPr id="13318" name="Picture 6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3333750" cy="27241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928802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Проба </a:t>
            </a:r>
            <a:r>
              <a:rPr lang="ru-RU" dirty="0" err="1" smtClean="0"/>
              <a:t>сплавів</a:t>
            </a:r>
            <a:r>
              <a:rPr lang="ru-RU" dirty="0" smtClean="0"/>
              <a:t> </a:t>
            </a:r>
            <a:r>
              <a:rPr lang="ru-RU" dirty="0" err="1" smtClean="0"/>
              <a:t>благородних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</a:t>
            </a:r>
            <a:r>
              <a:rPr lang="ru-RU" dirty="0" err="1" smtClean="0"/>
              <a:t>виготовляти</a:t>
            </a:r>
            <a:r>
              <a:rPr lang="ru-RU" dirty="0" smtClean="0"/>
              <a:t>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законодавчим</a:t>
            </a:r>
            <a:r>
              <a:rPr lang="ru-RU" dirty="0" smtClean="0"/>
              <a:t> шляхом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гарантується</a:t>
            </a:r>
            <a:r>
              <a:rPr lang="ru-RU" dirty="0" smtClean="0"/>
              <a:t> державою, 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пробірний</a:t>
            </a:r>
            <a:r>
              <a:rPr lang="ru-RU" dirty="0" smtClean="0"/>
              <a:t> контроль </a:t>
            </a:r>
            <a:r>
              <a:rPr lang="ru-RU" dirty="0" err="1" smtClean="0"/>
              <a:t>і</a:t>
            </a:r>
            <a:r>
              <a:rPr lang="ru-RU" dirty="0" smtClean="0"/>
              <a:t> на них </a:t>
            </a:r>
            <a:r>
              <a:rPr lang="ru-RU" dirty="0" err="1" smtClean="0"/>
              <a:t>накладаються</a:t>
            </a:r>
            <a:r>
              <a:rPr lang="ru-RU" dirty="0" smtClean="0"/>
              <a:t> </a:t>
            </a:r>
            <a:r>
              <a:rPr lang="ru-RU" dirty="0" err="1" smtClean="0"/>
              <a:t>відбитки</a:t>
            </a:r>
            <a:r>
              <a:rPr lang="ru-RU" dirty="0" smtClean="0"/>
              <a:t> </a:t>
            </a:r>
            <a:r>
              <a:rPr lang="ru-RU" dirty="0" err="1" smtClean="0"/>
              <a:t>пробірних</a:t>
            </a:r>
            <a:r>
              <a:rPr lang="ru-RU" dirty="0" smtClean="0"/>
              <a:t> клейм, </a:t>
            </a:r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пробу. Для </a:t>
            </a:r>
            <a:r>
              <a:rPr lang="ru-RU" dirty="0" err="1" smtClean="0"/>
              <a:t>таврування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пробірні</a:t>
            </a:r>
            <a:r>
              <a:rPr lang="ru-RU" dirty="0" smtClean="0"/>
              <a:t> клейма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. У </a:t>
            </a:r>
            <a:r>
              <a:rPr lang="ru-RU" dirty="0" err="1" smtClean="0"/>
              <a:t>метричній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вживаються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 золота: 999, 958, 750, 585, 500 </a:t>
            </a:r>
            <a:r>
              <a:rPr lang="ru-RU" dirty="0" err="1" smtClean="0"/>
              <a:t>і</a:t>
            </a:r>
            <a:r>
              <a:rPr lang="ru-RU" dirty="0" smtClean="0"/>
              <a:t> 375. Чим </a:t>
            </a:r>
            <a:r>
              <a:rPr lang="ru-RU" dirty="0" err="1" smtClean="0"/>
              <a:t>вища</a:t>
            </a:r>
            <a:r>
              <a:rPr lang="ru-RU" dirty="0" smtClean="0"/>
              <a:t> проба,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золота у </a:t>
            </a:r>
            <a:r>
              <a:rPr lang="ru-RU" dirty="0" err="1" smtClean="0"/>
              <a:t>сплаві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43010" name="Picture 2" descr="http://hlamu.net.ua/main/moduls/doska/userfiles/bigfoto/vasof9aqk5nowqcuws0rr7y6qyiyfe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810000" cy="2619375"/>
          </a:xfrm>
          <a:prstGeom prst="rect">
            <a:avLst/>
          </a:prstGeom>
          <a:noFill/>
        </p:spPr>
      </p:pic>
      <p:pic>
        <p:nvPicPr>
          <p:cNvPr id="43012" name="Picture 4" descr="http://www.zamugh.ru/static/uploaded/images/card/large/5387x233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85797"/>
            <a:ext cx="4462399" cy="4015012"/>
          </a:xfrm>
          <a:prstGeom prst="rect">
            <a:avLst/>
          </a:prstGeom>
          <a:noFill/>
        </p:spPr>
      </p:pic>
      <p:pic>
        <p:nvPicPr>
          <p:cNvPr id="43014" name="Picture 6" descr="http://urk97.narod.ru/club/gazeta2006/pic_1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71810"/>
            <a:ext cx="3571900" cy="36016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/>
              <a:t>Скільки</a:t>
            </a:r>
            <a:r>
              <a:rPr lang="ru-RU" sz="3000" b="1" dirty="0" smtClean="0"/>
              <a:t> золота у сплавах для </a:t>
            </a:r>
            <a:r>
              <a:rPr lang="ru-RU" sz="3000" b="1" dirty="0" err="1" smtClean="0"/>
              <a:t>ювелірних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виробів</a:t>
            </a:r>
            <a:r>
              <a:rPr lang="ru-RU" sz="3000" b="1" dirty="0" smtClean="0"/>
              <a:t>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000240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750-та проба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75% чистого золота;</a:t>
            </a:r>
          </a:p>
          <a:p>
            <a:r>
              <a:rPr lang="ru-RU" dirty="0" smtClean="0"/>
              <a:t>585-та проба </a:t>
            </a:r>
            <a:r>
              <a:rPr lang="ru-RU" dirty="0" err="1" smtClean="0"/>
              <a:t>містить</a:t>
            </a:r>
            <a:r>
              <a:rPr lang="ru-RU" dirty="0" smtClean="0"/>
              <a:t> 58,5% чистого золота – </a:t>
            </a:r>
            <a:r>
              <a:rPr lang="ru-RU" dirty="0" err="1" smtClean="0"/>
              <a:t>це</a:t>
            </a:r>
            <a:r>
              <a:rPr lang="ru-RU" dirty="0" smtClean="0"/>
              <a:t> оптимальна по характеристиках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проба сплаву для </a:t>
            </a:r>
            <a:r>
              <a:rPr lang="ru-RU" dirty="0" err="1" smtClean="0"/>
              <a:t>ювелірних</a:t>
            </a:r>
            <a:r>
              <a:rPr lang="ru-RU" dirty="0" smtClean="0"/>
              <a:t> прикрас;</a:t>
            </a:r>
          </a:p>
          <a:p>
            <a:r>
              <a:rPr lang="ru-RU" dirty="0" smtClean="0"/>
              <a:t>500-а проба </a:t>
            </a:r>
            <a:r>
              <a:rPr lang="ru-RU" dirty="0" err="1" smtClean="0"/>
              <a:t>містить</a:t>
            </a:r>
            <a:r>
              <a:rPr lang="ru-RU" dirty="0" smtClean="0"/>
              <a:t> 50% чистого золота;</a:t>
            </a:r>
          </a:p>
          <a:p>
            <a:r>
              <a:rPr lang="ru-RU" dirty="0" smtClean="0"/>
              <a:t>375-та проба,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чистого золота 37,5% чистого золота – </a:t>
            </a:r>
            <a:r>
              <a:rPr lang="ru-RU" dirty="0" err="1" smtClean="0"/>
              <a:t>мінімально</a:t>
            </a:r>
            <a:r>
              <a:rPr lang="ru-RU" dirty="0" smtClean="0"/>
              <a:t> допустима проба для </a:t>
            </a:r>
            <a:r>
              <a:rPr lang="ru-RU" dirty="0" err="1" smtClean="0"/>
              <a:t>ювелірних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Сплави</a:t>
            </a:r>
            <a:r>
              <a:rPr lang="ru-RU" dirty="0" smtClean="0"/>
              <a:t> золота </a:t>
            </a:r>
            <a:r>
              <a:rPr lang="ru-RU" dirty="0" err="1" smtClean="0"/>
              <a:t>інших</a:t>
            </a:r>
            <a:r>
              <a:rPr lang="ru-RU" dirty="0" smtClean="0"/>
              <a:t> проб </a:t>
            </a:r>
            <a:r>
              <a:rPr lang="ru-RU" dirty="0" err="1" smtClean="0"/>
              <a:t>ювеліри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украй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правило,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наполяганням</a:t>
            </a:r>
            <a:r>
              <a:rPr lang="ru-RU" dirty="0" smtClean="0"/>
              <a:t> </a:t>
            </a:r>
            <a:r>
              <a:rPr lang="ru-RU" dirty="0" err="1" smtClean="0"/>
              <a:t>замовників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dirty="0" err="1" smtClean="0"/>
              <a:t>Скільки</a:t>
            </a:r>
            <a:r>
              <a:rPr lang="ru-RU" sz="3300" b="1" dirty="0" smtClean="0"/>
              <a:t> золота </a:t>
            </a:r>
            <a:r>
              <a:rPr lang="ru-RU" sz="3300" b="1" dirty="0" err="1" smtClean="0"/>
              <a:t>добувається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щорічно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643050"/>
            <a:ext cx="7772400" cy="4572000"/>
          </a:xfrm>
        </p:spPr>
        <p:txBody>
          <a:bodyPr/>
          <a:lstStyle/>
          <a:p>
            <a:r>
              <a:rPr lang="ru-RU" dirty="0" smtClean="0"/>
              <a:t>У 2001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золота </a:t>
            </a:r>
            <a:r>
              <a:rPr lang="ru-RU" dirty="0" err="1" smtClean="0"/>
              <a:t>склало</a:t>
            </a:r>
            <a:r>
              <a:rPr lang="ru-RU" dirty="0" smtClean="0"/>
              <a:t> 2,6 тис. тонн. </a:t>
            </a:r>
            <a:r>
              <a:rPr lang="ru-RU" dirty="0" err="1" smtClean="0"/>
              <a:t>Виробництво</a:t>
            </a:r>
            <a:r>
              <a:rPr lang="ru-RU" dirty="0" smtClean="0"/>
              <a:t> золота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року в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припало на </a:t>
            </a:r>
            <a:r>
              <a:rPr lang="ru-RU" dirty="0" err="1" smtClean="0"/>
              <a:t>кінець</a:t>
            </a:r>
            <a:r>
              <a:rPr lang="ru-RU" dirty="0" smtClean="0"/>
              <a:t> 1970-х </a:t>
            </a:r>
            <a:r>
              <a:rPr lang="ru-RU" dirty="0" err="1" smtClean="0"/>
              <a:t>років</a:t>
            </a:r>
            <a:r>
              <a:rPr lang="ru-RU" dirty="0" smtClean="0"/>
              <a:t>. За весь час </a:t>
            </a:r>
            <a:r>
              <a:rPr lang="ru-RU" dirty="0" err="1" smtClean="0"/>
              <a:t>видобутку</a:t>
            </a:r>
            <a:r>
              <a:rPr lang="ru-RU" dirty="0" smtClean="0"/>
              <a:t> благородного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вилучено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100 тис. тонн. </a:t>
            </a:r>
            <a:r>
              <a:rPr lang="ru-RU" dirty="0" err="1" smtClean="0"/>
              <a:t>Приблизно</a:t>
            </a:r>
            <a:r>
              <a:rPr lang="ru-RU" dirty="0" smtClean="0"/>
              <a:t> 75% </a:t>
            </a:r>
            <a:r>
              <a:rPr lang="ru-RU" dirty="0" err="1" smtClean="0"/>
              <a:t>всього</a:t>
            </a:r>
            <a:r>
              <a:rPr lang="ru-RU" dirty="0" smtClean="0"/>
              <a:t> золота,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обігу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видобуто</a:t>
            </a:r>
            <a:r>
              <a:rPr lang="ru-RU" dirty="0" smtClean="0"/>
              <a:t> до 1910 року.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39938" name="Picture 2" descr="http://5.firepic.org/5/images/2013-02/15/avblx797h4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143536" cy="3335262"/>
          </a:xfrm>
          <a:prstGeom prst="rect">
            <a:avLst/>
          </a:prstGeom>
          <a:noFill/>
        </p:spPr>
      </p:pic>
      <p:pic>
        <p:nvPicPr>
          <p:cNvPr id="39940" name="Picture 4" descr="http://dlyakota.ru/uploads/posts/2012-11/thumbs/dlyakota.ru_fotopodborki_kak-proizvodyat-med_4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38432"/>
            <a:ext cx="5929304" cy="39528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err="1" smtClean="0"/>
              <a:t>Який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обсяг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займає</a:t>
            </a:r>
            <a:r>
              <a:rPr lang="ru-RU" sz="3000" b="1" dirty="0" smtClean="0"/>
              <a:t> тонна золота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928802"/>
            <a:ext cx="7772400" cy="4572000"/>
          </a:xfrm>
        </p:spPr>
        <p:txBody>
          <a:bodyPr/>
          <a:lstStyle/>
          <a:p>
            <a:r>
              <a:rPr lang="ru-RU" dirty="0" err="1" smtClean="0"/>
              <a:t>Маса</a:t>
            </a:r>
            <a:r>
              <a:rPr lang="ru-RU" dirty="0" smtClean="0"/>
              <a:t> золота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вимірюється</a:t>
            </a:r>
            <a:r>
              <a:rPr lang="ru-RU" dirty="0" smtClean="0"/>
              <a:t> у </a:t>
            </a:r>
            <a:r>
              <a:rPr lang="ru-RU" dirty="0" err="1" smtClean="0"/>
              <a:t>тройських</a:t>
            </a:r>
            <a:r>
              <a:rPr lang="ru-RU" dirty="0" smtClean="0"/>
              <a:t> </a:t>
            </a:r>
            <a:r>
              <a:rPr lang="ru-RU" dirty="0" err="1" smtClean="0"/>
              <a:t>унціях</a:t>
            </a:r>
            <a:r>
              <a:rPr lang="ru-RU" dirty="0" smtClean="0"/>
              <a:t> (31,1 </a:t>
            </a:r>
            <a:r>
              <a:rPr lang="ru-RU" dirty="0" err="1" smtClean="0"/>
              <a:t>гр</a:t>
            </a:r>
            <a:r>
              <a:rPr lang="ru-RU" dirty="0" smtClean="0"/>
              <a:t>). </a:t>
            </a:r>
            <a:r>
              <a:rPr lang="ru-RU" dirty="0" err="1" smtClean="0"/>
              <a:t>Щільність</a:t>
            </a:r>
            <a:r>
              <a:rPr lang="ru-RU" dirty="0" smtClean="0"/>
              <a:t> золота </a:t>
            </a:r>
            <a:r>
              <a:rPr lang="ru-RU" dirty="0" err="1" smtClean="0"/>
              <a:t>складає</a:t>
            </a:r>
            <a:r>
              <a:rPr lang="ru-RU" dirty="0" smtClean="0"/>
              <a:t> 19,32 </a:t>
            </a:r>
            <a:r>
              <a:rPr lang="ru-RU" dirty="0" err="1" smtClean="0"/>
              <a:t>гр</a:t>
            </a:r>
            <a:r>
              <a:rPr lang="ru-RU" dirty="0" smtClean="0"/>
              <a:t>/см</a:t>
            </a:r>
            <a:r>
              <a:rPr lang="ru-RU" baseline="30000" dirty="0" smtClean="0"/>
              <a:t>3</a:t>
            </a:r>
            <a:r>
              <a:rPr lang="ru-RU" dirty="0" smtClean="0"/>
              <a:t>, а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тройської</a:t>
            </a:r>
            <a:r>
              <a:rPr lang="ru-RU" dirty="0" smtClean="0"/>
              <a:t> </a:t>
            </a:r>
            <a:r>
              <a:rPr lang="ru-RU" dirty="0" err="1" smtClean="0"/>
              <a:t>унції</a:t>
            </a:r>
            <a:r>
              <a:rPr lang="ru-RU" dirty="0" smtClean="0"/>
              <a:t> становить 1,61 см</a:t>
            </a:r>
            <a:r>
              <a:rPr lang="ru-RU" baseline="30000" dirty="0" smtClean="0"/>
              <a:t>3</a:t>
            </a:r>
            <a:r>
              <a:rPr lang="ru-RU" dirty="0" smtClean="0"/>
              <a:t>. Таким чином тонна золота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52 тис. см</a:t>
            </a:r>
            <a:r>
              <a:rPr lang="ru-RU" baseline="30000" dirty="0" smtClean="0"/>
              <a:t>3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кубику </a:t>
            </a:r>
            <a:r>
              <a:rPr lang="ru-RU" dirty="0" err="1" smtClean="0"/>
              <a:t>із</a:t>
            </a:r>
            <a:r>
              <a:rPr lang="ru-RU" dirty="0" smtClean="0"/>
              <a:t> стороною </a:t>
            </a:r>
            <a:r>
              <a:rPr lang="ru-RU" dirty="0" err="1" smtClean="0"/>
              <a:t>всього</a:t>
            </a:r>
            <a:r>
              <a:rPr lang="ru-RU" dirty="0" smtClean="0"/>
              <a:t> 37 см.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1600" y="5929330"/>
            <a:ext cx="7772400" cy="1162040"/>
          </a:xfrm>
        </p:spPr>
        <p:txBody>
          <a:bodyPr/>
          <a:lstStyle/>
          <a:p>
            <a:r>
              <a:rPr lang="uk-UA" dirty="0" smtClean="0"/>
              <a:t>Стандартний вигляд золота</a:t>
            </a:r>
            <a:endParaRPr lang="ru-RU" dirty="0"/>
          </a:p>
        </p:txBody>
      </p:sp>
      <p:pic>
        <p:nvPicPr>
          <p:cNvPr id="37890" name="Picture 2" descr="http://image.tsn.ua/media/images2/original/Nov2009/4bfada157e_177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6143668" cy="41959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/>
              <a:t>Скільки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важить</a:t>
            </a:r>
            <a:r>
              <a:rPr lang="ru-RU" sz="3000" b="1" dirty="0" smtClean="0"/>
              <a:t> </a:t>
            </a:r>
            <a:r>
              <a:rPr lang="ru-RU" sz="3000" b="1" dirty="0" err="1" smtClean="0">
                <a:hlinkClick r:id="rId3" tooltip="Posts tagged with злиток золота"/>
              </a:rPr>
              <a:t>злиток</a:t>
            </a:r>
            <a:r>
              <a:rPr lang="ru-RU" sz="3000" b="1" dirty="0" smtClean="0">
                <a:hlinkClick r:id="rId3" tooltip="Posts tagged with злиток золота"/>
              </a:rPr>
              <a:t> золота</a:t>
            </a:r>
            <a:r>
              <a:rPr lang="ru-RU" sz="3000" b="1" dirty="0" smtClean="0"/>
              <a:t>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785926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Існує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злитків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90% обороту </a:t>
            </a:r>
            <a:r>
              <a:rPr lang="ru-RU" dirty="0" err="1" smtClean="0"/>
              <a:t>злитків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торгуються</a:t>
            </a:r>
            <a:r>
              <a:rPr lang="ru-RU" dirty="0" smtClean="0"/>
              <a:t> на </a:t>
            </a:r>
            <a:r>
              <a:rPr lang="ru-RU" dirty="0" err="1" smtClean="0"/>
              <a:t>міжбанківських</a:t>
            </a:r>
            <a:r>
              <a:rPr lang="ru-RU" dirty="0" smtClean="0"/>
              <a:t> ринках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зливки</a:t>
            </a:r>
            <a:r>
              <a:rPr lang="ru-RU" dirty="0" smtClean="0"/>
              <a:t> стандарту "</a:t>
            </a:r>
            <a:r>
              <a:rPr lang="en-US" dirty="0" smtClean="0"/>
              <a:t>London good delivery". </a:t>
            </a: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зливків</a:t>
            </a:r>
            <a:r>
              <a:rPr lang="ru-RU" dirty="0" smtClean="0"/>
              <a:t> стандарту </a:t>
            </a:r>
            <a:r>
              <a:rPr lang="en-US" dirty="0" smtClean="0"/>
              <a:t>London good delivery, </a:t>
            </a:r>
            <a:r>
              <a:rPr lang="ru-RU" dirty="0" err="1" smtClean="0"/>
              <a:t>виробляються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злитки</a:t>
            </a:r>
            <a:r>
              <a:rPr lang="ru-RU" dirty="0" smtClean="0"/>
              <a:t> золота вагою 1, 5, 10, 20, 50, 100, 250, 500 </a:t>
            </a:r>
            <a:r>
              <a:rPr lang="ru-RU" dirty="0" err="1" smtClean="0"/>
              <a:t>грамів</a:t>
            </a:r>
            <a:r>
              <a:rPr lang="ru-RU" dirty="0" smtClean="0"/>
              <a:t>. За кордоном </a:t>
            </a:r>
            <a:r>
              <a:rPr lang="ru-RU" dirty="0" err="1" smtClean="0"/>
              <a:t>виробляються</a:t>
            </a:r>
            <a:r>
              <a:rPr lang="ru-RU" dirty="0" smtClean="0"/>
              <a:t> </a:t>
            </a:r>
            <a:r>
              <a:rPr lang="ru-RU" dirty="0" err="1" smtClean="0"/>
              <a:t>злитки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</a:t>
            </a:r>
            <a:r>
              <a:rPr lang="ru-RU" dirty="0" err="1" smtClean="0"/>
              <a:t>грама</a:t>
            </a:r>
            <a:r>
              <a:rPr lang="ru-RU" dirty="0" smtClean="0"/>
              <a:t> до 10 кг (</a:t>
            </a:r>
            <a:r>
              <a:rPr lang="ru-RU" dirty="0" err="1" smtClean="0"/>
              <a:t>від</a:t>
            </a:r>
            <a:r>
              <a:rPr lang="ru-RU" dirty="0" smtClean="0"/>
              <a:t> 1/31 до 400 </a:t>
            </a:r>
            <a:r>
              <a:rPr lang="ru-RU" dirty="0" err="1" smtClean="0"/>
              <a:t>тройських</a:t>
            </a:r>
            <a:r>
              <a:rPr lang="ru-RU" dirty="0" smtClean="0"/>
              <a:t> </a:t>
            </a:r>
            <a:r>
              <a:rPr lang="ru-RU" dirty="0" err="1" smtClean="0"/>
              <a:t>унцій</a:t>
            </a:r>
            <a:r>
              <a:rPr lang="ru-RU" dirty="0" smtClean="0"/>
              <a:t>). </a:t>
            </a:r>
            <a:r>
              <a:rPr lang="ru-RU" dirty="0" err="1" smtClean="0"/>
              <a:t>Найбільший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злиток</a:t>
            </a:r>
            <a:r>
              <a:rPr lang="ru-RU" dirty="0" smtClean="0"/>
              <a:t> </a:t>
            </a:r>
            <a:r>
              <a:rPr lang="ru-RU" dirty="0" err="1" smtClean="0"/>
              <a:t>важить</a:t>
            </a:r>
            <a:r>
              <a:rPr lang="ru-RU" dirty="0" smtClean="0"/>
              <a:t> 200 кг.</a:t>
            </a:r>
          </a:p>
          <a:p>
            <a:r>
              <a:rPr lang="ru-RU" dirty="0" err="1" smtClean="0"/>
              <a:t>Стандарти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дорогоцінних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прийняті</a:t>
            </a:r>
            <a:r>
              <a:rPr lang="ru-RU" dirty="0" smtClean="0"/>
              <a:t> </a:t>
            </a:r>
            <a:r>
              <a:rPr lang="ru-RU" dirty="0" err="1" smtClean="0"/>
              <a:t>Лондонською</a:t>
            </a:r>
            <a:r>
              <a:rPr lang="ru-RU" dirty="0" smtClean="0"/>
              <a:t> </a:t>
            </a:r>
            <a:r>
              <a:rPr lang="ru-RU" dirty="0" err="1" smtClean="0"/>
              <a:t>асоціацією</a:t>
            </a:r>
            <a:r>
              <a:rPr lang="ru-RU" dirty="0" smtClean="0"/>
              <a:t> ринку </a:t>
            </a:r>
            <a:r>
              <a:rPr lang="ru-RU" dirty="0" err="1" smtClean="0"/>
              <a:t>дорогоцінних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(</a:t>
            </a:r>
            <a:r>
              <a:rPr lang="en-US" dirty="0" smtClean="0"/>
              <a:t>LBMA)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Лондонського</a:t>
            </a:r>
            <a:r>
              <a:rPr lang="ru-RU" dirty="0" smtClean="0"/>
              <a:t> ринку </a:t>
            </a:r>
            <a:r>
              <a:rPr lang="ru-RU" dirty="0" err="1" smtClean="0"/>
              <a:t>платини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паладію</a:t>
            </a:r>
            <a:r>
              <a:rPr lang="ru-RU" dirty="0" smtClean="0"/>
              <a:t> (</a:t>
            </a:r>
            <a:r>
              <a:rPr lang="en-US" dirty="0" smtClean="0"/>
              <a:t>LPPM), </a:t>
            </a:r>
            <a:r>
              <a:rPr lang="ru-RU" dirty="0" err="1" smtClean="0"/>
              <a:t>позначаються</a:t>
            </a:r>
            <a:r>
              <a:rPr lang="ru-RU" dirty="0" smtClean="0"/>
              <a:t> як стандарт </a:t>
            </a:r>
            <a:r>
              <a:rPr lang="en-US" dirty="0" smtClean="0"/>
              <a:t>London good delivery.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35842" name="Picture 2" descr="http://img0.liveinternet.ru/images/attach/c/2/67/168/67168124_2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657975" cy="45339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/>
              <a:t>Скільки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коштує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видобуток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унції</a:t>
            </a:r>
            <a:r>
              <a:rPr lang="ru-RU" sz="3000" b="1" dirty="0" smtClean="0"/>
              <a:t> золота?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Виробництво</a:t>
            </a:r>
            <a:r>
              <a:rPr lang="ru-RU" dirty="0" smtClean="0"/>
              <a:t> золота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ресурсозатратний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особливо у </a:t>
            </a:r>
            <a:r>
              <a:rPr lang="ru-RU" dirty="0" err="1" smtClean="0"/>
              <a:t>глибоких</a:t>
            </a:r>
            <a:r>
              <a:rPr lang="ru-RU" dirty="0" smtClean="0"/>
              <a:t> шахтах </a:t>
            </a:r>
            <a:r>
              <a:rPr lang="ru-RU" dirty="0" err="1" smtClean="0"/>
              <a:t>Південної</a:t>
            </a:r>
            <a:r>
              <a:rPr lang="ru-RU" dirty="0" smtClean="0"/>
              <a:t> Африки, де золото </a:t>
            </a:r>
            <a:r>
              <a:rPr lang="ru-RU" dirty="0" err="1" smtClean="0"/>
              <a:t>добувають</a:t>
            </a:r>
            <a:r>
              <a:rPr lang="ru-RU" dirty="0" smtClean="0"/>
              <a:t> на </a:t>
            </a:r>
            <a:r>
              <a:rPr lang="ru-RU" dirty="0" err="1" smtClean="0"/>
              <a:t>глибині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 км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про </a:t>
            </a:r>
            <a:r>
              <a:rPr lang="ru-RU" dirty="0" err="1" smtClean="0"/>
              <a:t>видобуток</a:t>
            </a:r>
            <a:r>
              <a:rPr lang="ru-RU" dirty="0" smtClean="0"/>
              <a:t> на </a:t>
            </a:r>
            <a:r>
              <a:rPr lang="ru-RU" dirty="0" err="1" smtClean="0"/>
              <a:t>глибині</a:t>
            </a:r>
            <a:r>
              <a:rPr lang="ru-RU" dirty="0" smtClean="0"/>
              <a:t> 4,5 км.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240 </a:t>
            </a:r>
            <a:r>
              <a:rPr lang="ru-RU" dirty="0" err="1" smtClean="0"/>
              <a:t>доларів</a:t>
            </a:r>
            <a:r>
              <a:rPr lang="ru-RU" dirty="0" smtClean="0"/>
              <a:t> за </a:t>
            </a:r>
            <a:r>
              <a:rPr lang="ru-RU" dirty="0" err="1" smtClean="0"/>
              <a:t>тройську</a:t>
            </a:r>
            <a:r>
              <a:rPr lang="ru-RU" dirty="0" smtClean="0"/>
              <a:t> </a:t>
            </a:r>
            <a:r>
              <a:rPr lang="ru-RU" dirty="0" err="1" smtClean="0"/>
              <a:t>унцію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цифра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відносна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коливатися</a:t>
            </a:r>
            <a:r>
              <a:rPr lang="ru-RU" dirty="0" smtClean="0"/>
              <a:t>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рудника </a:t>
            </a:r>
            <a:r>
              <a:rPr lang="ru-RU" dirty="0" err="1" smtClean="0"/>
              <a:t>і</a:t>
            </a:r>
            <a:r>
              <a:rPr lang="ru-RU" dirty="0" smtClean="0"/>
              <a:t> типу </a:t>
            </a:r>
            <a:r>
              <a:rPr lang="ru-RU" dirty="0" err="1" smtClean="0"/>
              <a:t>видобутку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928802"/>
            <a:ext cx="7801004" cy="4929198"/>
          </a:xfrm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rgbClr val="FFCC00"/>
                </a:solidFill>
                <a:hlinkClick r:id="rId2" tooltip="Posts tagged with золото"/>
              </a:rPr>
              <a:t>Золото</a:t>
            </a:r>
            <a:r>
              <a:rPr lang="ru-RU" sz="3300" dirty="0" smtClean="0">
                <a:solidFill>
                  <a:srgbClr val="FFCC00"/>
                </a:solidFill>
              </a:rPr>
              <a:t> </a:t>
            </a:r>
            <a:r>
              <a:rPr lang="ru-RU" sz="3300" dirty="0" smtClean="0"/>
              <a:t>– </a:t>
            </a:r>
            <a:r>
              <a:rPr lang="ru-RU" sz="3300" dirty="0" err="1" smtClean="0"/>
              <a:t>це</a:t>
            </a:r>
            <a:r>
              <a:rPr lang="ru-RU" sz="3300" dirty="0" smtClean="0"/>
              <a:t> </a:t>
            </a:r>
            <a:r>
              <a:rPr lang="ru-RU" sz="3300" dirty="0" err="1" smtClean="0"/>
              <a:t>рідкісний</a:t>
            </a:r>
            <a:r>
              <a:rPr lang="ru-RU" sz="3300" dirty="0" smtClean="0"/>
              <a:t> </a:t>
            </a:r>
            <a:r>
              <a:rPr lang="ru-RU" sz="3300" dirty="0" err="1" smtClean="0"/>
              <a:t>благородний</a:t>
            </a:r>
            <a:r>
              <a:rPr lang="ru-RU" sz="3300" dirty="0" smtClean="0"/>
              <a:t> метал </a:t>
            </a:r>
            <a:r>
              <a:rPr lang="ru-RU" sz="3300" dirty="0" err="1" smtClean="0"/>
              <a:t>жовтого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кольору</a:t>
            </a:r>
            <a:r>
              <a:rPr lang="ru-RU" sz="3300" dirty="0" smtClean="0"/>
              <a:t>. </a:t>
            </a:r>
            <a:r>
              <a:rPr lang="ru-RU" sz="3300" dirty="0" err="1" smtClean="0"/>
              <a:t>Хімічний</a:t>
            </a:r>
            <a:r>
              <a:rPr lang="ru-RU" sz="3300" dirty="0" smtClean="0"/>
              <a:t> символ золота, А</a:t>
            </a:r>
            <a:r>
              <a:rPr lang="en-US" sz="3300" dirty="0" smtClean="0"/>
              <a:t>u, </a:t>
            </a:r>
            <a:r>
              <a:rPr lang="ru-RU" sz="3300" dirty="0" smtClean="0"/>
              <a:t>походить </a:t>
            </a:r>
            <a:r>
              <a:rPr lang="ru-RU" sz="3300" dirty="0" err="1" smtClean="0"/>
              <a:t>від</a:t>
            </a:r>
            <a:r>
              <a:rPr lang="ru-RU" sz="3300" dirty="0" smtClean="0"/>
              <a:t> </a:t>
            </a:r>
            <a:r>
              <a:rPr lang="ru-RU" sz="3300" dirty="0" err="1" smtClean="0"/>
              <a:t>латинського</a:t>
            </a:r>
            <a:r>
              <a:rPr lang="ru-RU" sz="3300" dirty="0" smtClean="0"/>
              <a:t> </a:t>
            </a:r>
            <a:r>
              <a:rPr lang="en-US" sz="3300" dirty="0" smtClean="0"/>
              <a:t>Aurum, </a:t>
            </a:r>
            <a:r>
              <a:rPr lang="ru-RU" sz="3300" dirty="0" err="1" smtClean="0"/>
              <a:t>що</a:t>
            </a:r>
            <a:r>
              <a:rPr lang="ru-RU" sz="3300" dirty="0" smtClean="0"/>
              <a:t> </a:t>
            </a:r>
            <a:r>
              <a:rPr lang="ru-RU" sz="3300" dirty="0" err="1" smtClean="0"/>
              <a:t>означає</a:t>
            </a:r>
            <a:r>
              <a:rPr lang="ru-RU" sz="3300" dirty="0" smtClean="0"/>
              <a:t> "</a:t>
            </a:r>
            <a:r>
              <a:rPr lang="ru-RU" sz="3300" dirty="0" err="1" smtClean="0"/>
              <a:t>сяючий</a:t>
            </a:r>
            <a:r>
              <a:rPr lang="ru-RU" sz="3300" dirty="0" smtClean="0"/>
              <a:t> </a:t>
            </a:r>
            <a:r>
              <a:rPr lang="ru-RU" sz="3300" dirty="0" err="1" smtClean="0"/>
              <a:t>світанок</a:t>
            </a:r>
            <a:r>
              <a:rPr lang="ru-RU" sz="3300" dirty="0" smtClean="0"/>
              <a:t>", а </a:t>
            </a:r>
            <a:r>
              <a:rPr lang="ru-RU" sz="3300" dirty="0" err="1" smtClean="0"/>
              <a:t>також</a:t>
            </a:r>
            <a:r>
              <a:rPr lang="ru-RU" sz="3300" dirty="0" smtClean="0"/>
              <a:t> </a:t>
            </a:r>
            <a:r>
              <a:rPr lang="ru-RU" sz="3300" dirty="0" err="1" smtClean="0"/>
              <a:t>імені</a:t>
            </a:r>
            <a:r>
              <a:rPr lang="ru-RU" sz="3300" dirty="0" smtClean="0"/>
              <a:t> </a:t>
            </a:r>
            <a:r>
              <a:rPr lang="ru-RU" sz="3300" dirty="0" err="1" smtClean="0"/>
              <a:t>Аврори</a:t>
            </a:r>
            <a:r>
              <a:rPr lang="ru-RU" sz="3300" dirty="0" smtClean="0"/>
              <a:t>, </a:t>
            </a:r>
            <a:r>
              <a:rPr lang="ru-RU" sz="3300" dirty="0" err="1" smtClean="0"/>
              <a:t>римської</a:t>
            </a:r>
            <a:r>
              <a:rPr lang="ru-RU" sz="3300" dirty="0" smtClean="0"/>
              <a:t> </a:t>
            </a:r>
            <a:r>
              <a:rPr lang="ru-RU" sz="3300" dirty="0" err="1" smtClean="0"/>
              <a:t>богині</a:t>
            </a:r>
            <a:r>
              <a:rPr lang="ru-RU" sz="3300" dirty="0" smtClean="0"/>
              <a:t> </a:t>
            </a:r>
            <a:r>
              <a:rPr lang="ru-RU" sz="3300" dirty="0" err="1" smtClean="0"/>
              <a:t>ранкової</a:t>
            </a:r>
            <a:r>
              <a:rPr lang="ru-RU" sz="3300" dirty="0" smtClean="0"/>
              <a:t> </a:t>
            </a:r>
            <a:r>
              <a:rPr lang="ru-RU" sz="3300" dirty="0" err="1" smtClean="0"/>
              <a:t>зорі</a:t>
            </a:r>
            <a:r>
              <a:rPr lang="ru-RU" sz="3300" dirty="0" smtClean="0"/>
              <a:t>. У 50 </a:t>
            </a:r>
            <a:r>
              <a:rPr lang="ru-RU" sz="3300" dirty="0" err="1" smtClean="0"/>
              <a:t>році</a:t>
            </a:r>
            <a:r>
              <a:rPr lang="ru-RU" sz="3300" dirty="0" smtClean="0"/>
              <a:t> до н.е. </a:t>
            </a:r>
            <a:r>
              <a:rPr lang="ru-RU" sz="3300" dirty="0" err="1" smtClean="0"/>
              <a:t>римляни</a:t>
            </a:r>
            <a:r>
              <a:rPr lang="ru-RU" sz="3300" dirty="0" smtClean="0"/>
              <a:t> почали </a:t>
            </a:r>
            <a:r>
              <a:rPr lang="ru-RU" sz="3300" dirty="0" err="1" smtClean="0"/>
              <a:t>випуск</a:t>
            </a:r>
            <a:r>
              <a:rPr lang="ru-RU" sz="3300" dirty="0" smtClean="0"/>
              <a:t> </a:t>
            </a:r>
            <a:r>
              <a:rPr lang="ru-RU" sz="3300" dirty="0" err="1" smtClean="0"/>
              <a:t>золотих</a:t>
            </a:r>
            <a:r>
              <a:rPr lang="ru-RU" sz="3300" dirty="0" smtClean="0"/>
              <a:t> монет, </a:t>
            </a:r>
            <a:r>
              <a:rPr lang="ru-RU" sz="3300" dirty="0" err="1" smtClean="0"/>
              <a:t>які</a:t>
            </a:r>
            <a:r>
              <a:rPr lang="ru-RU" sz="3300" dirty="0" smtClean="0"/>
              <a:t> </a:t>
            </a:r>
            <a:r>
              <a:rPr lang="ru-RU" sz="3300" dirty="0" err="1" smtClean="0"/>
              <a:t>називалися</a:t>
            </a:r>
            <a:r>
              <a:rPr lang="ru-RU" sz="3300" dirty="0" smtClean="0"/>
              <a:t> </a:t>
            </a:r>
            <a:r>
              <a:rPr lang="en-US" sz="3300" dirty="0" err="1" smtClean="0"/>
              <a:t>Aureus</a:t>
            </a:r>
            <a:r>
              <a:rPr lang="en-US" sz="3300" dirty="0" smtClean="0"/>
              <a:t>. </a:t>
            </a:r>
            <a:endParaRPr lang="ru-RU" sz="3300" dirty="0"/>
          </a:p>
        </p:txBody>
      </p:sp>
      <p:pic>
        <p:nvPicPr>
          <p:cNvPr id="32770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33794" name="Picture 2" descr="http://pics2.pokazuha.ru/p442/n/t/5697515et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143668" cy="3963099"/>
          </a:xfrm>
          <a:prstGeom prst="rect">
            <a:avLst/>
          </a:prstGeom>
          <a:noFill/>
        </p:spPr>
      </p:pic>
      <p:pic>
        <p:nvPicPr>
          <p:cNvPr id="33796" name="Picture 4" descr="http://d.topic.lt/Fm_fi/images/picsw/022009/27/kongo/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0"/>
            <a:ext cx="5572164" cy="35944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50178" name="Picture 2" descr="http://smeshnoi.net/images/photos/afrika-zoloto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5881682" cy="3907118"/>
          </a:xfrm>
          <a:prstGeom prst="rect">
            <a:avLst/>
          </a:prstGeom>
          <a:noFill/>
        </p:spPr>
      </p:pic>
      <p:pic>
        <p:nvPicPr>
          <p:cNvPr id="50180" name="Picture 4" descr="http://d.topic.lt/Fm_fi/images/picsw/102009/23/post/zoloto/dobicha_zolota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786446" cy="37326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49154" name="Picture 2" descr="http://img.gorcer.com/uploads/08/13/102/1599/2941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209181" cy="45672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 кого </a:t>
            </a:r>
            <a:r>
              <a:rPr lang="ru-RU" b="1" dirty="0" err="1" smtClean="0"/>
              <a:t>найбільше</a:t>
            </a:r>
            <a:r>
              <a:rPr lang="ru-RU" b="1" dirty="0" smtClean="0"/>
              <a:t> золота?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857364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резерви</a:t>
            </a:r>
            <a:r>
              <a:rPr lang="ru-RU" dirty="0" smtClean="0"/>
              <a:t> золота </a:t>
            </a:r>
            <a:r>
              <a:rPr lang="ru-RU" dirty="0" err="1" smtClean="0"/>
              <a:t>оцінюються</a:t>
            </a:r>
            <a:r>
              <a:rPr lang="ru-RU" dirty="0" smtClean="0"/>
              <a:t> у 32 тис. тонн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сплавити</a:t>
            </a:r>
            <a:r>
              <a:rPr lang="ru-RU" dirty="0" smtClean="0"/>
              <a:t> все </a:t>
            </a:r>
            <a:r>
              <a:rPr lang="ru-RU" dirty="0" err="1" smtClean="0"/>
              <a:t>це</a:t>
            </a:r>
            <a:r>
              <a:rPr lang="ru-RU" dirty="0" smtClean="0"/>
              <a:t> золото </a:t>
            </a:r>
            <a:r>
              <a:rPr lang="ru-RU" dirty="0" err="1" smtClean="0"/>
              <a:t>воєдино</a:t>
            </a:r>
            <a:r>
              <a:rPr lang="ru-RU" dirty="0" smtClean="0"/>
              <a:t>, </a:t>
            </a:r>
            <a:r>
              <a:rPr lang="ru-RU" dirty="0" err="1" smtClean="0"/>
              <a:t>вийде</a:t>
            </a:r>
            <a:r>
              <a:rPr lang="ru-RU" dirty="0" smtClean="0"/>
              <a:t> куб </a:t>
            </a:r>
            <a:r>
              <a:rPr lang="ru-RU" dirty="0" err="1" smtClean="0"/>
              <a:t>зі</a:t>
            </a:r>
            <a:r>
              <a:rPr lang="ru-RU" dirty="0" smtClean="0"/>
              <a:t> стороною </a:t>
            </a:r>
            <a:r>
              <a:rPr lang="ru-RU" dirty="0" err="1" smtClean="0"/>
              <a:t>лише</a:t>
            </a:r>
            <a:r>
              <a:rPr lang="ru-RU" dirty="0" smtClean="0"/>
              <a:t> 12 м).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золоті</a:t>
            </a:r>
            <a:r>
              <a:rPr lang="ru-RU" dirty="0" smtClean="0"/>
              <a:t> </a:t>
            </a:r>
            <a:r>
              <a:rPr lang="ru-RU" dirty="0" err="1" smtClean="0"/>
              <a:t>резерви</a:t>
            </a:r>
            <a:r>
              <a:rPr lang="ru-RU" dirty="0" smtClean="0"/>
              <a:t> держав, то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зосереджена</a:t>
            </a:r>
            <a:r>
              <a:rPr lang="ru-RU" dirty="0" smtClean="0"/>
              <a:t> у </a:t>
            </a:r>
            <a:r>
              <a:rPr lang="ru-RU" dirty="0" err="1" smtClean="0"/>
              <a:t>сховищах</a:t>
            </a:r>
            <a:r>
              <a:rPr lang="ru-RU" dirty="0" smtClean="0"/>
              <a:t> США (</a:t>
            </a:r>
            <a:r>
              <a:rPr lang="ru-RU" dirty="0" err="1" smtClean="0"/>
              <a:t>близько</a:t>
            </a:r>
            <a:r>
              <a:rPr lang="ru-RU" dirty="0" smtClean="0"/>
              <a:t> 8 </a:t>
            </a:r>
            <a:r>
              <a:rPr lang="ru-RU" dirty="0" err="1" smtClean="0"/>
              <a:t>тисяч</a:t>
            </a:r>
            <a:r>
              <a:rPr lang="ru-RU" dirty="0" smtClean="0"/>
              <a:t> тонн),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та МВФ.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сховище</a:t>
            </a:r>
            <a:r>
              <a:rPr lang="ru-RU" dirty="0" smtClean="0"/>
              <a:t> золота </a:t>
            </a:r>
            <a:r>
              <a:rPr lang="ru-RU" dirty="0" err="1" smtClean="0"/>
              <a:t>знаходиться</a:t>
            </a:r>
            <a:r>
              <a:rPr lang="ru-RU" dirty="0" smtClean="0"/>
              <a:t> у Федеральному Резервному банку в Нью-Йорку. Там </a:t>
            </a:r>
            <a:r>
              <a:rPr lang="ru-RU" dirty="0" err="1" smtClean="0"/>
              <a:t>знаходиться</a:t>
            </a:r>
            <a:r>
              <a:rPr lang="ru-RU" dirty="0" smtClean="0"/>
              <a:t> 25%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золота (540 тис. </a:t>
            </a:r>
            <a:r>
              <a:rPr lang="ru-RU" dirty="0" err="1" smtClean="0"/>
              <a:t>золотих</a:t>
            </a:r>
            <a:r>
              <a:rPr lang="ru-RU" dirty="0" smtClean="0"/>
              <a:t> </a:t>
            </a:r>
            <a:r>
              <a:rPr lang="ru-RU" dirty="0" err="1" smtClean="0"/>
              <a:t>злитків</a:t>
            </a:r>
            <a:r>
              <a:rPr lang="ru-RU" dirty="0" smtClean="0"/>
              <a:t>),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Форт-Ноксі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урядам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включити</a:t>
            </a:r>
            <a:r>
              <a:rPr lang="ru-RU" dirty="0" smtClean="0"/>
              <a:t>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то на перше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Індія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капіталів</a:t>
            </a:r>
            <a:r>
              <a:rPr lang="ru-RU" dirty="0" smtClean="0"/>
              <a:t> </a:t>
            </a:r>
            <a:r>
              <a:rPr lang="ru-RU" dirty="0" err="1" smtClean="0"/>
              <a:t>невідомо</a:t>
            </a:r>
            <a:r>
              <a:rPr lang="ru-RU" dirty="0" smtClean="0"/>
              <a:t> у кого </a:t>
            </a:r>
            <a:r>
              <a:rPr lang="ru-RU" dirty="0" err="1" smtClean="0"/>
              <a:t>найбільше</a:t>
            </a:r>
            <a:r>
              <a:rPr lang="ru-RU" dirty="0" smtClean="0"/>
              <a:t> золота,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одна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королівських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47106" name="Picture 2" descr="http://www.yehudi.co.il/wp-content/uploads/2012/04/gold-41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6072230" cy="43895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portorial.com/gold-b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3286124"/>
            <a:ext cx="4143372" cy="3268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785926"/>
            <a:ext cx="71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C5AB3F"/>
                </a:solidFill>
              </a:rPr>
              <a:t>Дякуємо за увагу!!!</a:t>
            </a:r>
            <a:endParaRPr lang="ru-RU" sz="5400" b="1" cap="none" spc="0" dirty="0">
              <a:ln/>
              <a:solidFill>
                <a:srgbClr val="C5AB3F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786058"/>
            <a:ext cx="613834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 проектом працювали учениці 10-А класу</a:t>
            </a:r>
            <a:b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Михайленко Богдана</a:t>
            </a:r>
            <a:b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</a:t>
            </a:r>
            <a:b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300" b="1" cap="none" spc="0" dirty="0" smtClean="0">
                <a:ln w="11430"/>
                <a:solidFill>
                  <a:srgbClr val="B199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Бойко Юлія</a:t>
            </a:r>
            <a:endParaRPr lang="ru-RU" sz="3300" b="1" cap="none" spc="0" dirty="0">
              <a:ln w="11430"/>
              <a:solidFill>
                <a:srgbClr val="B1993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voiny-pompei.ru/_mod_files/ce_images/Images/gold_co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4762500" cy="4505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				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					Римська монета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				  </a:t>
            </a:r>
            <a:r>
              <a:rPr lang="en-US" dirty="0" smtClean="0"/>
              <a:t>	</a:t>
            </a:r>
            <a:r>
              <a:rPr lang="en-US" dirty="0" err="1" smtClean="0"/>
              <a:t>Aureus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071678"/>
            <a:ext cx="7772400" cy="4572000"/>
          </a:xfrm>
        </p:spPr>
        <p:txBody>
          <a:bodyPr/>
          <a:lstStyle/>
          <a:p>
            <a:r>
              <a:rPr lang="ru-RU" dirty="0" smtClean="0">
                <a:hlinkClick r:id="rId2" tooltip="Posts tagged with золото"/>
              </a:rPr>
              <a:t>Золото</a:t>
            </a:r>
            <a:r>
              <a:rPr lang="ru-RU" dirty="0" smtClean="0"/>
              <a:t> 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інертний</a:t>
            </a:r>
            <a:r>
              <a:rPr lang="ru-RU" dirty="0" smtClean="0"/>
              <a:t> метал (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не </a:t>
            </a:r>
            <a:r>
              <a:rPr lang="ru-RU" dirty="0" err="1" smtClean="0"/>
              <a:t>вступає</a:t>
            </a:r>
            <a:r>
              <a:rPr lang="ru-RU" dirty="0" smtClean="0"/>
              <a:t> у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).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smtClean="0">
                <a:hlinkClick r:id="rId2" tooltip="Posts tagged with золото"/>
              </a:rPr>
              <a:t>золото</a:t>
            </a:r>
            <a:r>
              <a:rPr lang="ru-RU" dirty="0" smtClean="0"/>
              <a:t> не </a:t>
            </a:r>
            <a:r>
              <a:rPr lang="ru-RU" dirty="0" err="1" smtClean="0"/>
              <a:t>іржавіє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золоті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 все ж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зроблені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сплаву золота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яким-небудь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металом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примітні</a:t>
            </a:r>
            <a:r>
              <a:rPr lang="ru-RU" dirty="0" smtClean="0"/>
              <a:t> характеристики як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корозійна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</a:t>
            </a:r>
            <a:r>
              <a:rPr lang="ru-RU" dirty="0" err="1" smtClean="0"/>
              <a:t>пластичність</a:t>
            </a:r>
            <a:r>
              <a:rPr lang="ru-RU" dirty="0" smtClean="0"/>
              <a:t>, </a:t>
            </a:r>
            <a:r>
              <a:rPr lang="ru-RU" dirty="0" err="1" smtClean="0"/>
              <a:t>ковкість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тисячоліть</a:t>
            </a:r>
            <a:r>
              <a:rPr lang="ru-RU" dirty="0" smtClean="0"/>
              <a:t>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золота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людства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/>
              <a:t>Звідки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з’явилося</a:t>
            </a:r>
            <a:r>
              <a:rPr lang="ru-RU" sz="3000" b="1" dirty="0" smtClean="0"/>
              <a:t> слово "</a:t>
            </a:r>
            <a:r>
              <a:rPr lang="en-US" sz="3000" b="1" dirty="0" smtClean="0"/>
              <a:t>Gold"?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286000"/>
            <a:ext cx="7772400" cy="4572000"/>
          </a:xfrm>
        </p:spPr>
        <p:txBody>
          <a:bodyPr/>
          <a:lstStyle/>
          <a:p>
            <a:r>
              <a:rPr lang="ru-RU" dirty="0" smtClean="0"/>
              <a:t>Слово "</a:t>
            </a:r>
            <a:r>
              <a:rPr lang="en-US" dirty="0" smtClean="0"/>
              <a:t>Gold" ("</a:t>
            </a:r>
            <a:r>
              <a:rPr lang="ru-RU" dirty="0" smtClean="0"/>
              <a:t>золото" англ.) </a:t>
            </a:r>
            <a:r>
              <a:rPr lang="ru-RU" dirty="0" err="1" smtClean="0"/>
              <a:t>З’явилося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"</a:t>
            </a:r>
            <a:r>
              <a:rPr lang="ru-RU" dirty="0" err="1" smtClean="0"/>
              <a:t>жовтий</a:t>
            </a:r>
            <a:r>
              <a:rPr lang="ru-RU" dirty="0" smtClean="0"/>
              <a:t>",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помітну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. Цей факт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вимова</a:t>
            </a:r>
            <a:r>
              <a:rPr lang="ru-RU" dirty="0" smtClean="0"/>
              <a:t> слова "</a:t>
            </a:r>
            <a:r>
              <a:rPr lang="en-US" dirty="0" smtClean="0"/>
              <a:t>Gold" </a:t>
            </a:r>
            <a:r>
              <a:rPr lang="ru-RU" dirty="0" smtClean="0"/>
              <a:t>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мовах</a:t>
            </a:r>
            <a:r>
              <a:rPr lang="ru-RU" dirty="0" smtClean="0"/>
              <a:t> схожа. </a:t>
            </a:r>
            <a:r>
              <a:rPr lang="ru-RU" dirty="0" err="1" smtClean="0"/>
              <a:t>Наприклад</a:t>
            </a:r>
            <a:r>
              <a:rPr lang="ru-RU" dirty="0" smtClean="0"/>
              <a:t>, "</a:t>
            </a:r>
            <a:r>
              <a:rPr lang="en-US" dirty="0" smtClean="0"/>
              <a:t>Gold" (</a:t>
            </a:r>
            <a:r>
              <a:rPr lang="ru-RU" dirty="0" err="1" smtClean="0"/>
              <a:t>по-німецьки</a:t>
            </a:r>
            <a:r>
              <a:rPr lang="ru-RU" dirty="0" smtClean="0"/>
              <a:t>), "</a:t>
            </a:r>
            <a:r>
              <a:rPr lang="en-US" dirty="0" err="1" smtClean="0"/>
              <a:t>Guld</a:t>
            </a:r>
            <a:r>
              <a:rPr lang="en-US" dirty="0" smtClean="0"/>
              <a:t>" (</a:t>
            </a:r>
            <a:r>
              <a:rPr lang="ru-RU" dirty="0" err="1" smtClean="0"/>
              <a:t>по-датськи</a:t>
            </a:r>
            <a:r>
              <a:rPr lang="ru-RU" dirty="0" smtClean="0"/>
              <a:t>), "</a:t>
            </a:r>
            <a:r>
              <a:rPr lang="en-US" dirty="0" smtClean="0"/>
              <a:t>Gulden" (</a:t>
            </a:r>
            <a:r>
              <a:rPr lang="ru-RU" dirty="0" err="1" smtClean="0"/>
              <a:t>по-голландськи</a:t>
            </a:r>
            <a:r>
              <a:rPr lang="ru-RU" dirty="0" smtClean="0"/>
              <a:t>), "</a:t>
            </a:r>
            <a:r>
              <a:rPr lang="en-US" dirty="0" smtClean="0"/>
              <a:t>Gull" (</a:t>
            </a:r>
            <a:r>
              <a:rPr lang="ru-RU" dirty="0" err="1" smtClean="0"/>
              <a:t>по-норвежськи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28674" name="Picture 2" descr="http://arcanite.com.ua/userfiles/images/gold_nugg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810000" cy="3810000"/>
          </a:xfrm>
          <a:prstGeom prst="rect">
            <a:avLst/>
          </a:prstGeom>
          <a:noFill/>
        </p:spPr>
      </p:pic>
      <p:pic>
        <p:nvPicPr>
          <p:cNvPr id="28676" name="Picture 4" descr="http://www.premierdetect.ru/image/data/info/g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026" y="3071810"/>
            <a:ext cx="5036357" cy="33575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err="1" smtClean="0"/>
              <a:t>Виробництво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 </a:t>
            </a:r>
            <a:r>
              <a:rPr lang="ru-RU" sz="3000" b="1" dirty="0" err="1" smtClean="0"/>
              <a:t>видобуток</a:t>
            </a:r>
            <a:r>
              <a:rPr lang="ru-RU" sz="3000" b="1" dirty="0" smtClean="0"/>
              <a:t> золота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000240"/>
            <a:ext cx="7772400" cy="4572000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благородних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ювелірні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, як правило, не </a:t>
            </a:r>
            <a:r>
              <a:rPr lang="ru-RU" dirty="0" err="1" smtClean="0"/>
              <a:t>виготовляються</a:t>
            </a:r>
            <a:r>
              <a:rPr lang="ru-RU" dirty="0" smtClean="0"/>
              <a:t>.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(</a:t>
            </a:r>
            <a:r>
              <a:rPr lang="ru-RU" dirty="0" err="1" smtClean="0"/>
              <a:t>твердості</a:t>
            </a:r>
            <a:r>
              <a:rPr lang="ru-RU" dirty="0" smtClean="0"/>
              <a:t>, </a:t>
            </a:r>
            <a:r>
              <a:rPr lang="ru-RU" dirty="0" err="1" smtClean="0"/>
              <a:t>стійкості</a:t>
            </a:r>
            <a:r>
              <a:rPr lang="ru-RU" dirty="0" smtClean="0"/>
              <a:t> до </a:t>
            </a:r>
            <a:r>
              <a:rPr lang="ru-RU" dirty="0" err="1" smtClean="0"/>
              <a:t>зношування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в них </a:t>
            </a:r>
            <a:r>
              <a:rPr lang="ru-RU" dirty="0" err="1" smtClean="0"/>
              <a:t>вводять</a:t>
            </a:r>
            <a:r>
              <a:rPr lang="ru-RU" dirty="0" smtClean="0"/>
              <a:t> добавки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отримуючи</a:t>
            </a:r>
            <a:r>
              <a:rPr lang="ru-RU" dirty="0" smtClean="0"/>
              <a:t> </a:t>
            </a:r>
            <a:r>
              <a:rPr lang="ru-RU" dirty="0" err="1" smtClean="0"/>
              <a:t>сплави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біле</a:t>
            </a:r>
            <a:r>
              <a:rPr lang="ru-RU" dirty="0" smtClean="0"/>
              <a:t> золото – </a:t>
            </a:r>
            <a:r>
              <a:rPr lang="ru-RU" dirty="0" err="1" smtClean="0"/>
              <a:t>це</a:t>
            </a:r>
            <a:r>
              <a:rPr lang="ru-RU" dirty="0" smtClean="0"/>
              <a:t> сплав золота </a:t>
            </a:r>
            <a:r>
              <a:rPr lang="ru-RU" dirty="0" err="1" smtClean="0"/>
              <a:t>з</a:t>
            </a:r>
            <a:r>
              <a:rPr lang="ru-RU" dirty="0" smtClean="0"/>
              <a:t> платиною, </a:t>
            </a:r>
            <a:r>
              <a:rPr lang="ru-RU" dirty="0" err="1" smtClean="0"/>
              <a:t>паладієм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нікелем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6143644"/>
            <a:ext cx="7615262" cy="947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Біле, червоне та звичайне золото</a:t>
            </a:r>
            <a:endParaRPr lang="ru-RU" dirty="0"/>
          </a:p>
        </p:txBody>
      </p:sp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pic>
        <p:nvPicPr>
          <p:cNvPr id="26626" name="Picture 2" descr="http://www.motto.net.ua/old_site/img/money/1284071769_C1E5EBEEE52C20E6E5EBF2EEE52C20EAF0E0F1EDEEE520E7EEEBEEF2EE20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7115225" cy="44470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iles-finance.com/wp-content/uploads/2011/09/200904010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90774" cy="1790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857364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дорогоцінного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в </a:t>
            </a:r>
            <a:r>
              <a:rPr lang="ru-RU" dirty="0" err="1" smtClean="0"/>
              <a:t>сплаві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пробу.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</a:t>
            </a:r>
            <a:r>
              <a:rPr lang="ru-RU" dirty="0" err="1" smtClean="0"/>
              <a:t>метрична</a:t>
            </a:r>
            <a:r>
              <a:rPr lang="ru-RU" dirty="0" smtClean="0"/>
              <a:t> система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, за </a:t>
            </a:r>
            <a:r>
              <a:rPr lang="ru-RU" dirty="0" err="1" smtClean="0"/>
              <a:t>якою</a:t>
            </a:r>
            <a:r>
              <a:rPr lang="ru-RU" dirty="0" smtClean="0"/>
              <a:t> вона </a:t>
            </a:r>
            <a:r>
              <a:rPr lang="ru-RU" dirty="0" err="1" smtClean="0"/>
              <a:t>позначається</a:t>
            </a:r>
            <a:r>
              <a:rPr lang="ru-RU" dirty="0" smtClean="0"/>
              <a:t> числом </a:t>
            </a:r>
            <a:r>
              <a:rPr lang="ru-RU" dirty="0" err="1" smtClean="0"/>
              <a:t>частин</a:t>
            </a:r>
            <a:r>
              <a:rPr lang="ru-RU" dirty="0" smtClean="0"/>
              <a:t> благородного </a:t>
            </a:r>
            <a:r>
              <a:rPr lang="ru-RU" dirty="0" err="1" smtClean="0"/>
              <a:t>металу</a:t>
            </a:r>
            <a:r>
              <a:rPr lang="ru-RU" dirty="0" smtClean="0"/>
              <a:t> на </a:t>
            </a:r>
            <a:r>
              <a:rPr lang="ru-RU" dirty="0" err="1" smtClean="0"/>
              <a:t>тисячу</a:t>
            </a:r>
            <a:r>
              <a:rPr lang="ru-RU" dirty="0" smtClean="0"/>
              <a:t> </a:t>
            </a:r>
            <a:r>
              <a:rPr lang="ru-RU" dirty="0" err="1" smtClean="0"/>
              <a:t>вагових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сплаву.</a:t>
            </a:r>
          </a:p>
          <a:p>
            <a:r>
              <a:rPr lang="ru-RU" dirty="0" smtClean="0"/>
              <a:t>У США,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Швейцарії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система </a:t>
            </a:r>
            <a:r>
              <a:rPr lang="ru-RU" dirty="0" err="1" smtClean="0"/>
              <a:t>заснована</a:t>
            </a:r>
            <a:r>
              <a:rPr lang="ru-RU" dirty="0" smtClean="0"/>
              <a:t> на каратах, за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smtClean="0"/>
              <a:t>1000</a:t>
            </a:r>
            <a:r>
              <a:rPr lang="ru-RU" dirty="0" smtClean="0"/>
              <a:t> проба золота </a:t>
            </a:r>
            <a:r>
              <a:rPr lang="ru-RU" dirty="0" err="1" smtClean="0"/>
              <a:t>відповідає</a:t>
            </a:r>
            <a:r>
              <a:rPr lang="ru-RU" dirty="0" smtClean="0"/>
              <a:t> 24-м </a:t>
            </a:r>
            <a:r>
              <a:rPr lang="ru-RU" dirty="0" err="1" smtClean="0"/>
              <a:t>умовним</a:t>
            </a:r>
            <a:r>
              <a:rPr lang="ru-RU" dirty="0" smtClean="0"/>
              <a:t> </a:t>
            </a:r>
            <a:r>
              <a:rPr lang="ru-RU" dirty="0" err="1" smtClean="0"/>
              <a:t>одиницям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каратна</a:t>
            </a:r>
            <a:r>
              <a:rPr lang="ru-RU" dirty="0" smtClean="0"/>
              <a:t> проба = 4 </a:t>
            </a:r>
            <a:r>
              <a:rPr lang="ru-RU" dirty="0" err="1" smtClean="0"/>
              <a:t>золотниковим</a:t>
            </a:r>
            <a:r>
              <a:rPr lang="ru-RU" dirty="0" smtClean="0"/>
              <a:t> пробам = 41,666 </a:t>
            </a:r>
            <a:r>
              <a:rPr lang="ru-RU" dirty="0" err="1" smtClean="0"/>
              <a:t>метричної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dirty="0" err="1" smtClean="0"/>
              <a:t>золотникова</a:t>
            </a:r>
            <a:r>
              <a:rPr lang="ru-RU" dirty="0" smtClean="0"/>
              <a:t> проба = 10,4166 </a:t>
            </a:r>
            <a:r>
              <a:rPr lang="ru-RU" dirty="0" err="1" smtClean="0"/>
              <a:t>метричної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</TotalTime>
  <Words>815</Words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ЦІКАВІ ФАКТИ ПРО ЗОЛОТО</vt:lpstr>
      <vt:lpstr>Слайд 2</vt:lpstr>
      <vt:lpstr>Слайд 3</vt:lpstr>
      <vt:lpstr>Слайд 4</vt:lpstr>
      <vt:lpstr>Звідки з’явилося слово "Gold"?</vt:lpstr>
      <vt:lpstr>Слайд 6</vt:lpstr>
      <vt:lpstr>Виробництво і видобуток золота</vt:lpstr>
      <vt:lpstr>Слайд 8</vt:lpstr>
      <vt:lpstr>Слайд 9</vt:lpstr>
      <vt:lpstr>Слайд 10</vt:lpstr>
      <vt:lpstr>Слайд 11</vt:lpstr>
      <vt:lpstr>Скільки золота у сплавах для ювелірних виробів?</vt:lpstr>
      <vt:lpstr>Скільки золота добувається щорічно?</vt:lpstr>
      <vt:lpstr>Слайд 14</vt:lpstr>
      <vt:lpstr>Який обсяг займає тонна золота?</vt:lpstr>
      <vt:lpstr>Слайд 16</vt:lpstr>
      <vt:lpstr>Скільки важить злиток золота?</vt:lpstr>
      <vt:lpstr>Слайд 18</vt:lpstr>
      <vt:lpstr>Скільки коштує видобуток унції золота?</vt:lpstr>
      <vt:lpstr>Слайд 20</vt:lpstr>
      <vt:lpstr>Слайд 21</vt:lpstr>
      <vt:lpstr>Слайд 22</vt:lpstr>
      <vt:lpstr>У кого найбільше золота?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ЗОЛОТО</dc:title>
  <cp:lastModifiedBy>user</cp:lastModifiedBy>
  <cp:revision>5</cp:revision>
  <dcterms:modified xsi:type="dcterms:W3CDTF">2013-04-15T20:31:41Z</dcterms:modified>
</cp:coreProperties>
</file>