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3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57062F-AB4A-4ABC-B633-E8206BA0BAE9}" type="datetimeFigureOut">
              <a:rPr lang="uk-UA" smtClean="0"/>
              <a:pPr/>
              <a:t>13.02.2013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75EC826-25C6-47D3-B942-73E03896C064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arudar.org/var/files/img/f7/e6/f7e61d07d442de8426c3fa17ee192bbe_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0"/>
            <a:ext cx="1028707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14" y="2643182"/>
            <a:ext cx="7543824" cy="1143008"/>
          </a:xfrm>
        </p:spPr>
        <p:txBody>
          <a:bodyPr/>
          <a:lstStyle/>
          <a:p>
            <a:r>
              <a:rPr lang="uk-UA" sz="6000" b="1" smtClean="0"/>
              <a:t> </a:t>
            </a:r>
            <a:r>
              <a:rPr lang="uk-UA" sz="6000" b="1" smtClean="0"/>
              <a:t>  ПОЛИЭТИЛЕН</a:t>
            </a:r>
            <a:endParaRPr lang="uk-UA" sz="6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52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smtClean="0"/>
              <a:t>	Полиэтилен</a:t>
            </a:r>
            <a:r>
              <a:rPr lang="ru-RU"/>
              <a:t> — термопластичный полимер этилена. Является органическим соединением и имеет длинные молекулы …—CH</a:t>
            </a:r>
            <a:r>
              <a:rPr lang="ru-RU" baseline="-25000"/>
              <a:t>2</a:t>
            </a:r>
            <a:r>
              <a:rPr lang="ru-RU"/>
              <a:t>—CH</a:t>
            </a:r>
            <a:r>
              <a:rPr lang="ru-RU" baseline="-25000"/>
              <a:t>2</a:t>
            </a:r>
            <a:r>
              <a:rPr lang="ru-RU"/>
              <a:t>—CH</a:t>
            </a:r>
            <a:r>
              <a:rPr lang="ru-RU" baseline="-25000"/>
              <a:t>2</a:t>
            </a:r>
            <a:r>
              <a:rPr lang="ru-RU"/>
              <a:t>—CH</a:t>
            </a:r>
            <a:r>
              <a:rPr lang="ru-RU" baseline="-25000"/>
              <a:t>2</a:t>
            </a:r>
            <a:r>
              <a:rPr lang="ru-RU"/>
              <a:t>—…, где «—» обозначает ковалентные связи между атомами углерода. Самый распространённый в мире </a:t>
            </a:r>
            <a:r>
              <a:rPr lang="ru-RU" smtClean="0"/>
              <a:t>пластик.</a:t>
            </a:r>
            <a:endParaRPr lang="ru-RU"/>
          </a:p>
          <a:p>
            <a:pPr>
              <a:buNone/>
            </a:pPr>
            <a:r>
              <a:rPr lang="ru-RU" smtClean="0"/>
              <a:t>	Представляет </a:t>
            </a:r>
            <a:r>
              <a:rPr lang="ru-RU"/>
              <a:t>собой воскообразную массу белого цвета (тонкие листы прозрачны и бесцветны). Химически- и морозостоек, изолятор, не чувствителен к </a:t>
            </a:r>
            <a:r>
              <a:rPr lang="ru-RU" smtClean="0"/>
              <a:t>удару, при </a:t>
            </a:r>
            <a:r>
              <a:rPr lang="ru-RU"/>
              <a:t>нагревании размягчается (80—120°С), при охлаждении застывает, адгезия (прилипание) — чрезвычайно </a:t>
            </a:r>
            <a:r>
              <a:rPr lang="ru-RU" smtClean="0"/>
              <a:t>низкая</a:t>
            </a:r>
            <a:endParaRPr lang="uk-UA"/>
          </a:p>
        </p:txBody>
      </p:sp>
      <p:pic>
        <p:nvPicPr>
          <p:cNvPr id="1026" name="Picture 2" descr="http://www.kriz.ru/content/images/i2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857628"/>
            <a:ext cx="3643338" cy="2823443"/>
          </a:xfrm>
          <a:prstGeom prst="rect">
            <a:avLst/>
          </a:prstGeom>
          <a:noFill/>
        </p:spPr>
      </p:pic>
      <p:pic>
        <p:nvPicPr>
          <p:cNvPr id="1028" name="Picture 4" descr="http://pentopak.kiev.ua/wp-content/uploads/2011/06/504278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848123"/>
            <a:ext cx="3430263" cy="2581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32" y="71414"/>
            <a:ext cx="8929750" cy="6786586"/>
          </a:xfrm>
        </p:spPr>
        <p:txBody>
          <a:bodyPr/>
          <a:lstStyle/>
          <a:p>
            <a:pPr algn="ctr">
              <a:buNone/>
            </a:pPr>
            <a:r>
              <a:rPr lang="ru-RU" smtClean="0"/>
              <a:t>		Изобретателем полиэтилена считается немецкий инженер Ганс фон Пехманн, который впервые случайно получил этот продукт в 1899 году. Однако это открытие не получило распространения. Вторая жизнь полиэтилена началась в 1933 году благодаря инженерам Эрику Фосету и Реджинальду Гибсону. Сначала полиэтилен использовался в производстве телефонного кабеля и лишь в 1950-е годы стал использоваться в пищевой промышленности как упаковка.</a:t>
            </a:r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3000364" y="628652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Ганс фон Пехманн</a:t>
            </a:r>
            <a:endParaRPr lang="uk-UA"/>
          </a:p>
        </p:txBody>
      </p:sp>
      <p:pic>
        <p:nvPicPr>
          <p:cNvPr id="3076" name="Picture 4" descr="File:Polyethylene-3D-vd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429000"/>
            <a:ext cx="8572560" cy="2857520"/>
          </a:xfrm>
          <a:prstGeom prst="rect">
            <a:avLst/>
          </a:prstGeom>
          <a:noFill/>
        </p:spPr>
      </p:pic>
      <p:pic>
        <p:nvPicPr>
          <p:cNvPr id="3074" name="Picture 2" descr="http://mospaket.com/wp-content/uploads/2011/10/istorija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502246"/>
            <a:ext cx="2143140" cy="2712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85752" y="214290"/>
            <a:ext cx="9572660" cy="507209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mtClean="0"/>
              <a:t>		1. Устойчив к действию воды, не реагирует с щелочами любой концентрации, с растворами солей, органическими и неорганическими кислотами, даже концентрированной серной кислоты, но разлагается при действии 50%-ой азотной кислоты при комнатной температуре и под воздействием жидкого и газообразного хлора и фтора.</a:t>
            </a:r>
          </a:p>
          <a:p>
            <a:pPr>
              <a:buNone/>
            </a:pPr>
            <a:r>
              <a:rPr lang="ru-RU" smtClean="0"/>
              <a:t>		2. При комнатной температуре нерастворим и не набухает ни в одном из известных растворителей. При повышенной температуре (80 °C) растворим в четырёххлористом углероде. Под высоким давлением может быть растворён в перегретой до 180 °C воде.</a:t>
            </a:r>
          </a:p>
          <a:p>
            <a:pPr>
              <a:buNone/>
            </a:pPr>
            <a:r>
              <a:rPr lang="ru-RU" smtClean="0"/>
              <a:t>		3. Полиэтиленовую тару  не разрушают   щелочи любой концентрации, растворы солей, а также  карбоновая, соляная и плавиковая кислоты. В полиэтиленовой таре можно хранить  алкоголь, бензин, воду, овощные соки, масло.</a:t>
            </a:r>
          </a:p>
          <a:p>
            <a:pPr>
              <a:buNone/>
            </a:pPr>
            <a:r>
              <a:rPr lang="ru-RU" smtClean="0"/>
              <a:t>		4. Растворяется полиэтилен в 50%-ном растворе азотной кислоты, а также в жидком и газообразном хлоре. Он хорошо переносит воздействие солнца и воздуха, выдерживает температуру от +80 °С  до -70 °С.  </a:t>
            </a:r>
          </a:p>
          <a:p>
            <a:pPr>
              <a:buNone/>
            </a:pPr>
            <a:r>
              <a:rPr lang="ru-RU" smtClean="0"/>
              <a:t>		5. Изделия из полиэтилена практически безвредны для здоровья человека, они не выделяют никаких опасных веществ в окружающую среду.</a:t>
            </a:r>
          </a:p>
          <a:p>
            <a:pPr>
              <a:buNone/>
            </a:pPr>
            <a:r>
              <a:rPr lang="ru-RU" smtClean="0"/>
              <a:t>		6. Полиэтилен можно легко перерабатывать по любой технологии переработки пластмасс. Если материал обработать  хлором, сульфатами, бромом или фтором, он принимает свойства каучука, при этом улучшается теплостойкость, химическая устойчивость.</a:t>
            </a:r>
          </a:p>
          <a:p>
            <a:pPr>
              <a:buNone/>
            </a:pPr>
            <a:endParaRPr lang="uk-UA"/>
          </a:p>
        </p:txBody>
      </p:sp>
      <p:pic>
        <p:nvPicPr>
          <p:cNvPr id="2050" name="Picture 2" descr="http://www.poliolefins.ru/uploads/posts/2011-01/1294555270_114556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857760"/>
            <a:ext cx="5429288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24" y="346076"/>
            <a:ext cx="7467600" cy="796908"/>
          </a:xfrm>
        </p:spPr>
        <p:txBody>
          <a:bodyPr>
            <a:normAutofit fontScale="90000"/>
          </a:bodyPr>
          <a:lstStyle/>
          <a:p>
            <a:r>
              <a:rPr lang="uk-UA" smtClean="0"/>
              <a:t>		      Применение</a:t>
            </a:r>
            <a:br>
              <a:rPr lang="uk-UA" smtClean="0"/>
            </a:b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1000108"/>
            <a:ext cx="7467600" cy="55452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smtClean="0"/>
              <a:t>1. </a:t>
            </a: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Полиэтиленовая плёнка</a:t>
            </a:r>
            <a:r>
              <a:rPr lang="ru-RU" smtClean="0"/>
              <a:t> (особенно упаковочная, например, пузырчатая упаковка или скотч),</a:t>
            </a:r>
          </a:p>
          <a:p>
            <a:pPr>
              <a:buNone/>
            </a:pPr>
            <a:r>
              <a:rPr lang="ru-RU" b="1" smtClean="0"/>
              <a:t>2. </a:t>
            </a: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Тара</a:t>
            </a:r>
            <a:r>
              <a:rPr lang="ru-RU" smtClean="0"/>
              <a:t> (бутылки, банки, ящики, канистры, садовые лейки, горшки для рассады)</a:t>
            </a:r>
          </a:p>
          <a:p>
            <a:pPr>
              <a:buNone/>
            </a:pPr>
            <a:r>
              <a:rPr lang="ru-RU" b="1" smtClean="0"/>
              <a:t>3.</a:t>
            </a: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 Полимерные трубы</a:t>
            </a:r>
            <a:r>
              <a:rPr lang="ru-RU" smtClean="0"/>
              <a:t> для канализации, дренажа, водо-, газоснабжения.</a:t>
            </a:r>
          </a:p>
          <a:p>
            <a:pPr>
              <a:buNone/>
            </a:pPr>
            <a:r>
              <a:rPr lang="ru-RU" b="1" smtClean="0"/>
              <a:t>4.</a:t>
            </a: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 Электроизоляционный материал</a:t>
            </a:r>
            <a:r>
              <a:rPr lang="ru-RU" smtClean="0"/>
              <a:t>.</a:t>
            </a:r>
          </a:p>
          <a:p>
            <a:pPr>
              <a:buNone/>
            </a:pPr>
            <a:r>
              <a:rPr lang="ru-RU" b="1" smtClean="0"/>
              <a:t>5.</a:t>
            </a: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 Полиэтиленовый порошок </a:t>
            </a:r>
            <a:r>
              <a:rPr lang="ru-RU" smtClean="0"/>
              <a:t>используется как термоклей</a:t>
            </a:r>
            <a:r>
              <a:rPr lang="ru-RU" baseline="30000" smtClean="0"/>
              <a:t>.</a:t>
            </a:r>
            <a:endParaRPr lang="ru-RU" smtClean="0"/>
          </a:p>
          <a:p>
            <a:pPr>
              <a:buNone/>
            </a:pPr>
            <a:r>
              <a:rPr lang="ru-RU" b="1" smtClean="0"/>
              <a:t>6.</a:t>
            </a: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 Броня</a:t>
            </a:r>
            <a:r>
              <a:rPr lang="ru-RU" smtClean="0"/>
              <a:t> (бронепанели в бронежилетах)</a:t>
            </a:r>
          </a:p>
          <a:p>
            <a:pPr>
              <a:buNone/>
            </a:pPr>
            <a:r>
              <a:rPr lang="ru-RU" b="1" smtClean="0"/>
              <a:t>7.</a:t>
            </a: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 Корпуса для лодок</a:t>
            </a:r>
            <a:r>
              <a:rPr lang="ru-RU" smtClean="0"/>
              <a:t>, вездеходов, деталей технической аппаратуры, диэлектрических антенн, предметов домашнего обихода и др.;</a:t>
            </a:r>
          </a:p>
          <a:p>
            <a:pPr>
              <a:buNone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4114800" cy="61882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smtClean="0"/>
              <a:t>	</a:t>
            </a: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Полиэтиленовая пленка</a:t>
            </a:r>
            <a:r>
              <a:rPr lang="ru-RU" smtClean="0"/>
              <a:t> — тонкий слой материи, изготовленный из полиэтилена. Упаковочный полиэтилен обладает такими свойствами, как эластичность, влагонепроницаемость, морозостойкость и гигиеничность. Полиэтиленовая пленка абсолютно безопасна для здоровья человека: ее можно использовать даже для производства детских товаров. </a:t>
            </a:r>
          </a:p>
          <a:p>
            <a:pPr>
              <a:buNone/>
            </a:pPr>
            <a:r>
              <a:rPr lang="ru-RU" b="1" smtClean="0"/>
              <a:t>	</a:t>
            </a:r>
            <a:r>
              <a:rPr lang="ru-RU" b="1" smtClean="0">
                <a:solidFill>
                  <a:schemeClr val="accent1">
                    <a:lumMod val="75000"/>
                  </a:schemeClr>
                </a:solidFill>
              </a:rPr>
              <a:t>Полимерные трубы</a:t>
            </a:r>
            <a:r>
              <a:rPr lang="ru-RU" smtClean="0"/>
              <a:t> — цилиндрическое изделие, изготовленное из полимерного материала, полое внутри, имеющее длину, значительно превосходящую диаметр.</a:t>
            </a:r>
            <a:endParaRPr lang="uk-UA"/>
          </a:p>
        </p:txBody>
      </p:sp>
      <p:sp>
        <p:nvSpPr>
          <p:cNvPr id="21506" name="AutoShape 2" descr="data:image/jpeg;base64,/9j/4AAQSkZJRgABAQAAAQABAAD/2wCEAAkGBhQSEBQUEBQUFRAUEA8UEBQUFA8PFBQUFRAVFBQUFBQXHCYeFxkjGRQUHy8gIycpLCwsFR4xNTAqNSYrLCkBCQoKDgwOFw8PGikcHxwpLCwsLCksKSwsLCksKSksKSkpKSkpLCkpKSwpLCkpKSwpKSwpKSkpLCkpLCkpKSwpLP/AABEIAMQBAQMBIgACEQEDEQH/xAAcAAABBQEBAQAAAAAAAAAAAAABAAIDBAUHBgj/xABAEAABAwEFBAcGBQIEBwAAAAABAAIDEQQFEiFRMTJBYQYTIkJxgdFSkaGxwfAHIzNi4XKCkqLS8RQWQ2NzssL/xAAZAQADAQEBAAAAAAAAAAAAAAAAAQIDBAX/xAAkEQEBAAICAgICAgMAAAAAAAAAAQIRITEDEkFRYXFSgRMiMv/aAAwDAQACEQMRAD8A5hRGiQRC9FwnxqUBRMUwK0jOiAgkimRUSSRQYEIoIhICFPGoQrEYVYpqWiCcmlaJNKt2C7es7TjhiG87X9rRxKu3RcJko+WojJ7LRvynRo05rUnkDT2aYm5NAzZFyb7T+ayyz+IuY/aAsAABbhYM2RcTo+U68lXtVppm47dg4n0CZabWG83e+h1PNU2tr2n1Og4nkFMh2ngF/adk3h6BXooaUrtG6NOZ5pWeCmbqV4Dg0eqa55ecLdnE/U8lW9pIEuNG/wBzlJK4RtoN47PUp0krYm0G3gNeZWeXVNXZk/H+ESbK3RAd45k7BrzWvYbN1YxOzkdsUF3WLvv2d0alPt9spkD2yMz7I08UXniCTXKO3WulWg5nfd/8hZ7W1NB4AfRI/fqr1lgwip2kdkaDXxV/8xPdObHhFBtO8eeg5K1Y7NiNTsUcMRcVfs0oNQ3dblXUrHKriZ2xZ1plqeQ2Kza5aCnEqilIdAJEokIOCaUeNJLCklpWnhUQmopNUjFKFCwqQFXE09EJuJEOTToUQm1SqgCkE3EngpGc1WI1WBUzHKsU1OXLdubo/VvXT9lm1odkDzdy5Jt3XY2JrJZwHFx7EVc6Di7QKzb7xdKccpDYxusbk0DRo+qWWW+Icmu09qvHESI6htKOeciQO60d1vILGtNvplH7/RQ2q3F+QyZwHqmRMAzdme63U6nklMfsrRijAGJ3HdHFxWjBZ8PafTFTyYOXNKKEMGOQ9s/5eQGqhLnSuA2DTQalPsdJC8yGjcm/eZ9FPJIIhQZuP3U+iEs4jFG733mfRZ5NTU8dqrGb/SbdHF1TU5q3d9jxuqd0bfQKCy2cvcGjz5BbNptLYWBrd6mQ+pTyvxCk+TLwtuAUG93RwaNSsWv881PBAZHEk5DN7jwCLI8b6NyYPlqUSTHgW7GxWevaduj4nRWq1KTzwGwbAjJL1ba947g+qm8nopnH9KPfdvn2RotCNrWMAGwD3lVLPD1bKn9R+bj9Ex8hORUXk+illxGqaAkiCmRFMcUXFMw1Spm1RT+rCSA8DRIBPoiFDcmhOKkhjqQACSTQAZknkvYXR+HzngOtDsNe43b5lFymM5KS14uiK6d/yLZwKYT4klZV49Am0JiJB0OYUzy4n6V4fElVX7dc0sJ/MaaajMe9U8KvaUadVHCprNZTI9rG5lxA1RsaCx2Z0jg1gqT8PFewsVkisjAXASWo1IDt2Mau58kzHFZog2E1mqcbyN2nzd8liz2rF556knUlG/YXhatFvqS5xLifj6BUZZy41d/A8ExEBayRnRatKzMEYxybx3B9UILO2Noe/NxzYz6lNjidK/Vx9wCVuxoe1K7nwHBo9VNLMIhhbm/ifX0UlonbEMEebu8efqs8DVOcleBBrtT2tJ8eAT2s/wBlq2WzNib1km93WrS3SNbGECCOrt92wLOjjdK/mcydApHF0r9SfcArk7hEzC3fO08RzU9fun3+la2zAARR7oPaPFztFMyLA3D3jm7x08kyx2cNGN39n+pTQRYjU7PkNSlQEbQAXO3R8dAFDY2GSQyP3W7BwrwaE6QGZ4YzJg+y4q49oADW7o2c+aLwfaKWUk1KYQpS1MIU6BhSTsKBamEbgkxikwpYUtAcB5JIYEUaS53jRD1VxpzDUgakD3lYbdenTPw/uABgnkHad+nXut18SvdNas+7GBsbGjY1jQPILSYubK7rWTRdWmvhU7AnhqhTMnsLXihFRxqvLXx0CY6piOB2m1p8uC92WpjoqqplYVxlcYt3RyeJ1HMJBNA4Zjz0V9krYIw2OmOhxyDaa8AdOC6jNYARmvO3v0LjlGVWOzoW7PMcVrPJvtncLOnO5rSSU0OWnenRSeDOmNntMzp4jaFj1XRjZ8MLKmxKRjqZnyVYKeCIvIDdp+A1KvZLcOKR2Wbj8FbntwjaWRGrj+o/6BU57YI2mOLb336nQclSDkTkdLQenCVUzItG7bOKdZJujdB48zyVe0idNKwxBjesl/tb8vNVJrY6R9eJNGj6KrbLxMjq7GjdHLU81pWCERMMsmRpkNAdnmUe2pu9lrfEW8YgZnm8/E6eAVKz1kcS45DN5+gVCW0ulk/ccmjg0K3JJQCNnmfmU96/Y1tcMxkdQboNMvkEbbaDURM3jTFT/wBVDJaRBGD33DsDTVxSutmBplfvO3K/NL2nY1Wk1oiZhG8d8qPrFVMxPik6ZTs9LJkTcSq9YiZU9lpZEiWNVetR6xGxpaxoF6r9anY0bCfGioqpI2WnN6JzcqHQgo0SoufTq27Hc94h8bHDi1p+C3IJqrkXRbpF1VI3nsV7J05Lo9gvAOAoVhljqtJXoo3KWqz4J1aEizWmapKKKNykBSMsCDolK1OwoNSfZQVhXt0PgmzLML/ab2T56r1JamOjVS2dFcZXJ706ETRmrPzGV2jIjxCybRNgBjjqOD3UoTyGgXanQLHvToxFNvtGLOjhk4ea3x8v8mN8f05DgRovUXt0EmiqYvzG6bHe7isKz2FznEOBbh3qihC6JlLywuNhtiseI1dkwbeaNrtWM0G4Ng15qS2WmowsyjHx/hK7rD1js9wbefJP80vxE11WGvbfujMV2GnePIKK8rw6x2W4N3mfaKkvO317DNwbSONOA5BR2Czd92wbo1PoET7ov1E1mgwNqd9w/wAI0U0TGsaXu2fFztApIosRJcaAZuJ4BZ9qnMzw1g7NaMH1KJyOk1isxnkL5NwZnTk0K/PLiPIZAJxoxgjbsG8RxKihjqVNu+R0c1tBX3KMqac500USIAJTHBSUQcEwFEUQEaIBAJ7QmgKWJtTkkD0k6g9tnvCSnkac3KScGpwahqhIW50f6UOhIbJmyuR4j+Fk4Ux8ajKbVK7Hdt6h7QWmoypxWvFPVcUuS/n2Zw2mPi3TmF0u6L6bK0Oa6oKxsXt62ORWGFZMFoqtCyzCorsCjS4uMUikjaCPil1GiSjEgE7AUaI0DC1Mc1TUQwIJVdCs28uj8cwIe3aNoyPvC3cKBYnLorjK5ne3QGQEGFwLMhhORA5arGvWbqh1LAW0HaJBBOtF2F0SoXlckczcMrA4cxn5HaFtj5f5MsvF9ONWazY3UGzvHQarXjixEBoyGQ5DVektnQQx16g5E1LXbaaB3qvOXzigHVlrmuI7TiCBTRp4reZ+3TG43HtTvO2V/LYewN4+0fRWLvsvVtxH9Rw7P7W6+JUF22Ovbdug9ke0fQK641NTtVW8aiPyaQrYpG39xUdmjzqdgzKjnkLjX7op7UjzKdRBOKZGoFOTUwSKFEQNEA5oqaBRzTbWMP8A5H8ANAUppSDgZvd93Bo4iqp1xnq490bzteZRCSYYvaPuQR/4KP20k/aj+nkQE6iATgoalRItRCVEggdGrF13o+zvq01ad5vA8xzTXBRPYpsVK6jcXSBszQWnxHEHmvS2a0rhditz4Xh0Zz4jgRoV0bo50nbM0Z0cN5p2j+FjcWkrodltRHgtOGcEZe5eZs1qqtKCbRRpcrZAQMQUMFqrtVkKVIDGUgFYQMdUDSENSwqUxptEAzCgY1LRODEGrOhVW2XQyRpbI1rmnaCKj+FrtiUrbMiFXP7y6C5fkOw0FAw7vkV5e3XZJEaSsLdDtB8Cu2CyhNlsDHCjmgg8DmFtj5LO2OXjl6cS6o0oK5pj4sPiun3j0ChfUwuMTtN5nuOzyXgb/uOWzPpM3su3HtzY7kDwPIrXHLbHLGxlBIoN2pErRAFNanJoQDgmTTEHAz9Q7x4MHjqhPNhIazOU/wCQann8lXwEDCzMu3na8/D/AHTBjhU9XH/e715KO0WkNHVxn+p2p9E202oNBZGf63anQFUgmR+JJNSVEyqIhIJ1Fm1AI0SRQAomkKSiVEj2rvYmwzOjcHMNHD7zVghQuapuKpXQeivS4SjC/KQbRqNQvb2W11XBGktNWkgjMEZUXuui3THFSOY0fwOwO/lZ3Fe3UY5Vds9rI8F5+y2wGi0YZVnYcrdbJUZKRmxZUUtNivwzVUWNJdrAKHVhAKQJGZ1SkYxSNapmxoBrI1IkclnWq350Zt1T6Em1yScDaQFCbwZr8CsO0W5oy3312V7IOleJWZbb5LN+Rkfm1vlTb5rK+WTptPFa9my0A7CoLwsLJo3RyjExwoRpoRoRqvKWS93OFWSB/gQ73rduy+BIcJydTLn4KsPLLddIz8Vk325TfF1us074n54TVrvaYc2u9ypL3v4nWEYYZhtDjG7mCMTfiD714Jd+N3NuDKaoOQml6ugArK7db7P7inSy9WAaVe79Nuv7jyUdmgpUu7T3HtHi4+y3lqVSAs9mDRVxrU9o8ZD7I/bzVG8rxzIaczk4jYB7LU687wzLWkVpRxGwD2W+qylUnzRaKcCmoqknZIJJIPlnBKqCKzaCnBNRCYOCVUEUACmFqelRIIS1RuZ97FZLUwtRo9vS9GumJjIjnPZ2Nfpyd6ro1gvAOFQdOa4g9i2Oj3Sl9nIa+roveW+Go5LO4qldvhlqrkMmS8tdF8NkaHNcCCMiFuwTrGxpK2IZtVcYVkxSK/A5RY0jQjCmUMTskZp6AnQINTvK1U7I2nb6LDt1ppVjSK59Y6tKAbRXgNSprXaiGud3iaN5E7T5BeKv69jnDGcqUlPEk93y+a5/Jl8Ojx4/Jt5dJDmyDIbDJkXHPueyOe1YDmcTmTtJzJ8SpAzLLYgx334LFt2ijBa7EwkOByINCKL1lx3u57cbhSRkga4jYTQEO8wvNiP+T81o9HnUkkHtMa6nNrqD4FFD1/T9wdYMX/chI8z/ACubOeGNxOzrkxvFztPBe96a2lrbvixnIvjy4nCCaD4LnZJLsTt4jsjhG3Qc+a9bx84yvH8k/wBiYw1Ln5yHbTY0ew3TxVG33l3WHk4jgPZb6plvvHuM8HEfILNC3kZbORTQUVRHVRBTEUA9JMqklsKKSVUlDQUUKpJg5JBEIAo0QCIKAVE0tTkKIJE4KN7FYIUbgg4sXNfkllfVmbK9pnA8xoV1To/0kZOwOYa6jiDoQuPPapLBeEkDw+I0PEcHDQhZ5YtJX0JZbRVbFlfVc06K9L2TgCuGQbzTt8RqF727rVVYWNJW/GVWvKSjDzKljfkqd6u7Hn9ErODl5efvy24GEnZHEXeZFT9Fzts9cztJqfGtV7TpQC6K0DP9MkU5Bp+i8LB5eZXBbzXoScRaa/EcsgE5jM+fEngkxw8ToPVStbWlfcEjGlfCo81pXHCTI4jjgYOZJqfoqByGWZrQDiScgF6no/C2CJ00u5CwuJ4OkPAa50A8k8Z7XUTll6zbI/ES1gzxQtz6iPyDn0z8aAeFV4K8Lw2sYf6nfQKS+r8dLJI6vbke5z3ePdHgKDyWQvbxx1HjZXdOSCbVFUk5GqaighRTUQkYpJJJaCikkEkLFEIBEFAFIIYkapAQiEKopgUU1FBEQmkJyBCYROCjcxTkJhCRoI5HMcHMJa4ZghdN6E9PBIRHMQ2XhwD/AA58lzVzVERxGRGwjIhRljtpK+p7DaMTUbXHiYRyy8VyL8O/xLwObBbXUaaNZKdleAf6rrpfVZ6PeuXlLwkOKrhUFuEjj7Lh7vmvDW+7jA+m2Mmsb6ZObwz1Gyi6jeF3tkB1+uq89a7E4dlzQWE1Iw4mnnyXn+bxXG7+K7/D5ZnNfMeOjep2SZ0bUuOwDMrXbcERd+mc86Vkp5Bal29HsOZa2No0FMvvVZY45ZdRrlljjzao3LcbnPFc3nae7GOIGp5rA/ELpY19LJZT+TEfzXj/AKkg01A+an6ZdPWsY6zWA5EETTDjwLWH5n3LngK9PweD/Hze3nebze/E6SJVTQiCutynhJAJVSB6QKZVGqQ0fVKqjqiCgaSY0lHVFB6VEQgEUjJFBJAFFBFMDVEBNTkAQjRBJMhoklVJACiaWpyRQERaoyxWCgWpHKquiXuuhn4myWVrYbSHS2cUDHDOSMaZ7zeW0LxxCVEvVXs73YumFlmaDHPGa8HODHeBa5T2i+YWirpIwNS9g+q+fsCBYn6p4dfvP8RbLFXC4yu4NjFR/iOS8F0h6cWi11bXq4fYaTU/1u2nwXnaI1RxB+gDU6iQRqjY0ARQSqlsaOqkm1SxI2ejqpVTMSWJLY0fVDEm1SS2ej6pJiCNlpGikkqBIhJJBEikkgyCckkgiCKSSYFBJJAJIlBJACqKCSQGiISSTFFAoJIEBJJJSo4IFJJAJyCSSAAKKSSkAiEkkAEUkkgbVFJJBv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1508" name="AutoShape 4" descr="data:image/jpeg;base64,/9j/4AAQSkZJRgABAQAAAQABAAD/2wCEAAkGBhQSEBQUEBQUFRAUEA8UEBQUFA8PFBQUFRAVFBQUFBQXHCYeFxkjGRQUHy8gIycpLCwsFR4xNTAqNSYrLCkBCQoKDgwOFw8PGikcHxwpLCwsLCksKSwsLCksKSksKSkpKSkpLCkpKSwpLCkpKSwpKSwpKSkpLCkpLCkpKSwpLP/AABEIAMQBAQMBIgACEQEDEQH/xAAcAAABBQEBAQAAAAAAAAAAAAABAAIDBAUHBgj/xABAEAABAwEFBAcGBQIEBwAAAAABAAIDEQQFEiFRMTJBYQYTIkJxgdFSkaGxwfAHIzNi4XKCkqLS8RQWQ2NzssL/xAAZAQADAQEBAAAAAAAAAAAAAAAAAQIDBAX/xAAkEQEBAAICAgICAgMAAAAAAAAAAQIRITEDEkFRYXFSgRMiMv/aAAwDAQACEQMRAD8A5hRGiQRC9FwnxqUBRMUwK0jOiAgkimRUSSRQYEIoIhICFPGoQrEYVYpqWiCcmlaJNKt2C7es7TjhiG87X9rRxKu3RcJko+WojJ7LRvynRo05rUnkDT2aYm5NAzZFyb7T+ayyz+IuY/aAsAABbhYM2RcTo+U68lXtVppm47dg4n0CZabWG83e+h1PNU2tr2n1Og4nkFMh2ngF/adk3h6BXooaUrtG6NOZ5pWeCmbqV4Dg0eqa55ecLdnE/U8lW9pIEuNG/wBzlJK4RtoN47PUp0krYm0G3gNeZWeXVNXZk/H+ESbK3RAd45k7BrzWvYbN1YxOzkdsUF3WLvv2d0alPt9spkD2yMz7I08UXniCTXKO3WulWg5nfd/8hZ7W1NB4AfRI/fqr1lgwip2kdkaDXxV/8xPdObHhFBtO8eeg5K1Y7NiNTsUcMRcVfs0oNQ3dblXUrHKriZ2xZ1plqeQ2Kza5aCnEqilIdAJEokIOCaUeNJLCklpWnhUQmopNUjFKFCwqQFXE09EJuJEOTToUQm1SqgCkE3EngpGc1WI1WBUzHKsU1OXLdubo/VvXT9lm1odkDzdy5Jt3XY2JrJZwHFx7EVc6Di7QKzb7xdKccpDYxusbk0DRo+qWWW+Icmu09qvHESI6htKOeciQO60d1vILGtNvplH7/RQ2q3F+QyZwHqmRMAzdme63U6nklMfsrRijAGJ3HdHFxWjBZ8PafTFTyYOXNKKEMGOQ9s/5eQGqhLnSuA2DTQalPsdJC8yGjcm/eZ9FPJIIhQZuP3U+iEs4jFG733mfRZ5NTU8dqrGb/SbdHF1TU5q3d9jxuqd0bfQKCy2cvcGjz5BbNptLYWBrd6mQ+pTyvxCk+TLwtuAUG93RwaNSsWv881PBAZHEk5DN7jwCLI8b6NyYPlqUSTHgW7GxWevaduj4nRWq1KTzwGwbAjJL1ba947g+qm8nopnH9KPfdvn2RotCNrWMAGwD3lVLPD1bKn9R+bj9Ex8hORUXk+illxGqaAkiCmRFMcUXFMw1Spm1RT+rCSA8DRIBPoiFDcmhOKkhjqQACSTQAZknkvYXR+HzngOtDsNe43b5lFymM5KS14uiK6d/yLZwKYT4klZV49Am0JiJB0OYUzy4n6V4fElVX7dc0sJ/MaaajMe9U8KvaUadVHCprNZTI9rG5lxA1RsaCx2Z0jg1gqT8PFewsVkisjAXASWo1IDt2Mau58kzHFZog2E1mqcbyN2nzd8liz2rF556knUlG/YXhatFvqS5xLifj6BUZZy41d/A8ExEBayRnRatKzMEYxybx3B9UILO2Noe/NxzYz6lNjidK/Vx9wCVuxoe1K7nwHBo9VNLMIhhbm/ifX0UlonbEMEebu8efqs8DVOcleBBrtT2tJ8eAT2s/wBlq2WzNib1km93WrS3SNbGECCOrt92wLOjjdK/mcydApHF0r9SfcArk7hEzC3fO08RzU9fun3+la2zAARR7oPaPFztFMyLA3D3jm7x08kyx2cNGN39n+pTQRYjU7PkNSlQEbQAXO3R8dAFDY2GSQyP3W7BwrwaE6QGZ4YzJg+y4q49oADW7o2c+aLwfaKWUk1KYQpS1MIU6BhSTsKBamEbgkxikwpYUtAcB5JIYEUaS53jRD1VxpzDUgakD3lYbdenTPw/uABgnkHad+nXut18SvdNas+7GBsbGjY1jQPILSYubK7rWTRdWmvhU7AnhqhTMnsLXihFRxqvLXx0CY6piOB2m1p8uC92WpjoqqplYVxlcYt3RyeJ1HMJBNA4Zjz0V9krYIw2OmOhxyDaa8AdOC6jNYARmvO3v0LjlGVWOzoW7PMcVrPJvtncLOnO5rSSU0OWnenRSeDOmNntMzp4jaFj1XRjZ8MLKmxKRjqZnyVYKeCIvIDdp+A1KvZLcOKR2Wbj8FbntwjaWRGrj+o/6BU57YI2mOLb336nQclSDkTkdLQenCVUzItG7bOKdZJujdB48zyVe0idNKwxBjesl/tb8vNVJrY6R9eJNGj6KrbLxMjq7GjdHLU81pWCERMMsmRpkNAdnmUe2pu9lrfEW8YgZnm8/E6eAVKz1kcS45DN5+gVCW0ulk/ccmjg0K3JJQCNnmfmU96/Y1tcMxkdQboNMvkEbbaDURM3jTFT/wBVDJaRBGD33DsDTVxSutmBplfvO3K/NL2nY1Wk1oiZhG8d8qPrFVMxPik6ZTs9LJkTcSq9YiZU9lpZEiWNVetR6xGxpaxoF6r9anY0bCfGioqpI2WnN6JzcqHQgo0SoufTq27Hc94h8bHDi1p+C3IJqrkXRbpF1VI3nsV7J05Lo9gvAOAoVhljqtJXoo3KWqz4J1aEizWmapKKKNykBSMsCDolK1OwoNSfZQVhXt0PgmzLML/ab2T56r1JamOjVS2dFcZXJ706ETRmrPzGV2jIjxCybRNgBjjqOD3UoTyGgXanQLHvToxFNvtGLOjhk4ea3x8v8mN8f05DgRovUXt0EmiqYvzG6bHe7isKz2FznEOBbh3qihC6JlLywuNhtiseI1dkwbeaNrtWM0G4Ng15qS2WmowsyjHx/hK7rD1js9wbefJP80vxE11WGvbfujMV2GnePIKK8rw6x2W4N3mfaKkvO317DNwbSONOA5BR2Czd92wbo1PoET7ov1E1mgwNqd9w/wAI0U0TGsaXu2fFztApIosRJcaAZuJ4BZ9qnMzw1g7NaMH1KJyOk1isxnkL5NwZnTk0K/PLiPIZAJxoxgjbsG8RxKihjqVNu+R0c1tBX3KMqac500USIAJTHBSUQcEwFEUQEaIBAJ7QmgKWJtTkkD0k6g9tnvCSnkac3KScGpwahqhIW50f6UOhIbJmyuR4j+Fk4Ux8ajKbVK7Hdt6h7QWmoypxWvFPVcUuS/n2Zw2mPi3TmF0u6L6bK0Oa6oKxsXt62ORWGFZMFoqtCyzCorsCjS4uMUikjaCPil1GiSjEgE7AUaI0DC1Mc1TUQwIJVdCs28uj8cwIe3aNoyPvC3cKBYnLorjK5ne3QGQEGFwLMhhORA5arGvWbqh1LAW0HaJBBOtF2F0SoXlckczcMrA4cxn5HaFtj5f5MsvF9ONWazY3UGzvHQarXjixEBoyGQ5DVektnQQx16g5E1LXbaaB3qvOXzigHVlrmuI7TiCBTRp4reZ+3TG43HtTvO2V/LYewN4+0fRWLvsvVtxH9Rw7P7W6+JUF22Ovbdug9ke0fQK641NTtVW8aiPyaQrYpG39xUdmjzqdgzKjnkLjX7op7UjzKdRBOKZGoFOTUwSKFEQNEA5oqaBRzTbWMP8A5H8ANAUppSDgZvd93Bo4iqp1xnq490bzteZRCSYYvaPuQR/4KP20k/aj+nkQE6iATgoalRItRCVEggdGrF13o+zvq01ad5vA8xzTXBRPYpsVK6jcXSBszQWnxHEHmvS2a0rhditz4Xh0Zz4jgRoV0bo50nbM0Z0cN5p2j+FjcWkrodltRHgtOGcEZe5eZs1qqtKCbRRpcrZAQMQUMFqrtVkKVIDGUgFYQMdUDSENSwqUxptEAzCgY1LRODEGrOhVW2XQyRpbI1rmnaCKj+FrtiUrbMiFXP7y6C5fkOw0FAw7vkV5e3XZJEaSsLdDtB8Cu2CyhNlsDHCjmgg8DmFtj5LO2OXjl6cS6o0oK5pj4sPiun3j0ChfUwuMTtN5nuOzyXgb/uOWzPpM3su3HtzY7kDwPIrXHLbHLGxlBIoN2pErRAFNanJoQDgmTTEHAz9Q7x4MHjqhPNhIazOU/wCQann8lXwEDCzMu3na8/D/AHTBjhU9XH/e715KO0WkNHVxn+p2p9E202oNBZGf63anQFUgmR+JJNSVEyqIhIJ1Fm1AI0SRQAomkKSiVEj2rvYmwzOjcHMNHD7zVghQuapuKpXQeivS4SjC/KQbRqNQvb2W11XBGktNWkgjMEZUXuui3THFSOY0fwOwO/lZ3Fe3UY5Vds9rI8F5+y2wGi0YZVnYcrdbJUZKRmxZUUtNivwzVUWNJdrAKHVhAKQJGZ1SkYxSNapmxoBrI1IkclnWq350Zt1T6Em1yScDaQFCbwZr8CsO0W5oy3312V7IOleJWZbb5LN+Rkfm1vlTb5rK+WTptPFa9my0A7CoLwsLJo3RyjExwoRpoRoRqvKWS93OFWSB/gQ73rduy+BIcJydTLn4KsPLLddIz8Vk325TfF1us074n54TVrvaYc2u9ypL3v4nWEYYZhtDjG7mCMTfiD714Jd+N3NuDKaoOQml6ugArK7db7P7inSy9WAaVe79Nuv7jyUdmgpUu7T3HtHi4+y3lqVSAs9mDRVxrU9o8ZD7I/bzVG8rxzIaczk4jYB7LU687wzLWkVpRxGwD2W+qylUnzRaKcCmoqknZIJJIPlnBKqCKzaCnBNRCYOCVUEUACmFqelRIIS1RuZ97FZLUwtRo9vS9GumJjIjnPZ2Nfpyd6ro1gvAOFQdOa4g9i2Oj3Sl9nIa+roveW+Go5LO4qldvhlqrkMmS8tdF8NkaHNcCCMiFuwTrGxpK2IZtVcYVkxSK/A5RY0jQjCmUMTskZp6AnQINTvK1U7I2nb6LDt1ppVjSK59Y6tKAbRXgNSprXaiGud3iaN5E7T5BeKv69jnDGcqUlPEk93y+a5/Jl8Ojx4/Jt5dJDmyDIbDJkXHPueyOe1YDmcTmTtJzJ8SpAzLLYgx334LFt2ijBa7EwkOByINCKL1lx3u57cbhSRkga4jYTQEO8wvNiP+T81o9HnUkkHtMa6nNrqD4FFD1/T9wdYMX/chI8z/ACubOeGNxOzrkxvFztPBe96a2lrbvixnIvjy4nCCaD4LnZJLsTt4jsjhG3Qc+a9bx84yvH8k/wBiYw1Ln5yHbTY0ew3TxVG33l3WHk4jgPZb6plvvHuM8HEfILNC3kZbORTQUVRHVRBTEUA9JMqklsKKSVUlDQUUKpJg5JBEIAo0QCIKAVE0tTkKIJE4KN7FYIUbgg4sXNfkllfVmbK9pnA8xoV1To/0kZOwOYa6jiDoQuPPapLBeEkDw+I0PEcHDQhZ5YtJX0JZbRVbFlfVc06K9L2TgCuGQbzTt8RqF727rVVYWNJW/GVWvKSjDzKljfkqd6u7Hn9ErODl5efvy24GEnZHEXeZFT9Fzts9cztJqfGtV7TpQC6K0DP9MkU5Bp+i8LB5eZXBbzXoScRaa/EcsgE5jM+fEngkxw8ToPVStbWlfcEjGlfCo81pXHCTI4jjgYOZJqfoqByGWZrQDiScgF6no/C2CJ00u5CwuJ4OkPAa50A8k8Z7XUTll6zbI/ES1gzxQtz6iPyDn0z8aAeFV4K8Lw2sYf6nfQKS+r8dLJI6vbke5z3ePdHgKDyWQvbxx1HjZXdOSCbVFUk5GqaighRTUQkYpJJJaCikkEkLFEIBEFAFIIYkapAQiEKopgUU1FBEQmkJyBCYROCjcxTkJhCRoI5HMcHMJa4ZghdN6E9PBIRHMQ2XhwD/AA58lzVzVERxGRGwjIhRljtpK+p7DaMTUbXHiYRyy8VyL8O/xLwObBbXUaaNZKdleAf6rrpfVZ6PeuXlLwkOKrhUFuEjj7Lh7vmvDW+7jA+m2Mmsb6ZObwz1Gyi6jeF3tkB1+uq89a7E4dlzQWE1Iw4mnnyXn+bxXG7+K7/D5ZnNfMeOjep2SZ0bUuOwDMrXbcERd+mc86Vkp5Bal29HsOZa2No0FMvvVZY45ZdRrlljjzao3LcbnPFc3nae7GOIGp5rA/ELpY19LJZT+TEfzXj/AKkg01A+an6ZdPWsY6zWA5EETTDjwLWH5n3LngK9PweD/Hze3nebze/E6SJVTQiCutynhJAJVSB6QKZVGqQ0fVKqjqiCgaSY0lHVFB6VEQgEUjJFBJAFFBFMDVEBNTkAQjRBJMhoklVJACiaWpyRQERaoyxWCgWpHKquiXuuhn4myWVrYbSHS2cUDHDOSMaZ7zeW0LxxCVEvVXs73YumFlmaDHPGa8HODHeBa5T2i+YWirpIwNS9g+q+fsCBYn6p4dfvP8RbLFXC4yu4NjFR/iOS8F0h6cWi11bXq4fYaTU/1u2nwXnaI1RxB+gDU6iQRqjY0ARQSqlsaOqkm1SxI2ejqpVTMSWJLY0fVDEm1SS2ej6pJiCNlpGikkqBIhJJBEikkgyCckkgiCKSSYFBJJAJIlBJACqKCSQGiISSTFFAoJIEBJJJSo4IFJJAJyCSSAAKKSSkAiEkkAEUkkgbVFJJBv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1510" name="AutoShape 6" descr="data:image/jpeg;base64,/9j/4AAQSkZJRgABAQAAAQABAAD/2wCEAAkGBhQSEBQUEBQUFRAUEA8UEBQUFA8PFBQUFRAVFBQUFBQXHCYeFxkjGRQUHy8gIycpLCwsFR4xNTAqNSYrLCkBCQoKDgwOFw8PGikcHxwpLCwsLCksKSwsLCksKSksKSkpKSkpLCkpKSwpLCkpKSwpKSwpKSkpLCkpLCkpKSwpLP/AABEIAMQBAQMBIgACEQEDEQH/xAAcAAABBQEBAQAAAAAAAAAAAAABAAIDBAUHBgj/xABAEAABAwEFBAcGBQIEBwAAAAABAAIDEQQFEiFRMTJBYQYTIkJxgdFSkaGxwfAHIzNi4XKCkqLS8RQWQ2NzssL/xAAZAQADAQEBAAAAAAAAAAAAAAAAAQIDBAX/xAAkEQEBAAICAgICAgMAAAAAAAAAAQIRITEDEkFRYXFSgRMiMv/aAAwDAQACEQMRAD8A5hRGiQRC9FwnxqUBRMUwK0jOiAgkimRUSSRQYEIoIhICFPGoQrEYVYpqWiCcmlaJNKt2C7es7TjhiG87X9rRxKu3RcJko+WojJ7LRvynRo05rUnkDT2aYm5NAzZFyb7T+ayyz+IuY/aAsAABbhYM2RcTo+U68lXtVppm47dg4n0CZabWG83e+h1PNU2tr2n1Og4nkFMh2ngF/adk3h6BXooaUrtG6NOZ5pWeCmbqV4Dg0eqa55ecLdnE/U8lW9pIEuNG/wBzlJK4RtoN47PUp0krYm0G3gNeZWeXVNXZk/H+ESbK3RAd45k7BrzWvYbN1YxOzkdsUF3WLvv2d0alPt9spkD2yMz7I08UXniCTXKO3WulWg5nfd/8hZ7W1NB4AfRI/fqr1lgwip2kdkaDXxV/8xPdObHhFBtO8eeg5K1Y7NiNTsUcMRcVfs0oNQ3dblXUrHKriZ2xZ1plqeQ2Kza5aCnEqilIdAJEokIOCaUeNJLCklpWnhUQmopNUjFKFCwqQFXE09EJuJEOTToUQm1SqgCkE3EngpGc1WI1WBUzHKsU1OXLdubo/VvXT9lm1odkDzdy5Jt3XY2JrJZwHFx7EVc6Di7QKzb7xdKccpDYxusbk0DRo+qWWW+Icmu09qvHESI6htKOeciQO60d1vILGtNvplH7/RQ2q3F+QyZwHqmRMAzdme63U6nklMfsrRijAGJ3HdHFxWjBZ8PafTFTyYOXNKKEMGOQ9s/5eQGqhLnSuA2DTQalPsdJC8yGjcm/eZ9FPJIIhQZuP3U+iEs4jFG733mfRZ5NTU8dqrGb/SbdHF1TU5q3d9jxuqd0bfQKCy2cvcGjz5BbNptLYWBrd6mQ+pTyvxCk+TLwtuAUG93RwaNSsWv881PBAZHEk5DN7jwCLI8b6NyYPlqUSTHgW7GxWevaduj4nRWq1KTzwGwbAjJL1ba947g+qm8nopnH9KPfdvn2RotCNrWMAGwD3lVLPD1bKn9R+bj9Ex8hORUXk+illxGqaAkiCmRFMcUXFMw1Spm1RT+rCSA8DRIBPoiFDcmhOKkhjqQACSTQAZknkvYXR+HzngOtDsNe43b5lFymM5KS14uiK6d/yLZwKYT4klZV49Am0JiJB0OYUzy4n6V4fElVX7dc0sJ/MaaajMe9U8KvaUadVHCprNZTI9rG5lxA1RsaCx2Z0jg1gqT8PFewsVkisjAXASWo1IDt2Mau58kzHFZog2E1mqcbyN2nzd8liz2rF556knUlG/YXhatFvqS5xLifj6BUZZy41d/A8ExEBayRnRatKzMEYxybx3B9UILO2Noe/NxzYz6lNjidK/Vx9wCVuxoe1K7nwHBo9VNLMIhhbm/ifX0UlonbEMEebu8efqs8DVOcleBBrtT2tJ8eAT2s/wBlq2WzNib1km93WrS3SNbGECCOrt92wLOjjdK/mcydApHF0r9SfcArk7hEzC3fO08RzU9fun3+la2zAARR7oPaPFztFMyLA3D3jm7x08kyx2cNGN39n+pTQRYjU7PkNSlQEbQAXO3R8dAFDY2GSQyP3W7BwrwaE6QGZ4YzJg+y4q49oADW7o2c+aLwfaKWUk1KYQpS1MIU6BhSTsKBamEbgkxikwpYUtAcB5JIYEUaS53jRD1VxpzDUgakD3lYbdenTPw/uABgnkHad+nXut18SvdNas+7GBsbGjY1jQPILSYubK7rWTRdWmvhU7AnhqhTMnsLXihFRxqvLXx0CY6piOB2m1p8uC92WpjoqqplYVxlcYt3RyeJ1HMJBNA4Zjz0V9krYIw2OmOhxyDaa8AdOC6jNYARmvO3v0LjlGVWOzoW7PMcVrPJvtncLOnO5rSSU0OWnenRSeDOmNntMzp4jaFj1XRjZ8MLKmxKRjqZnyVYKeCIvIDdp+A1KvZLcOKR2Wbj8FbntwjaWRGrj+o/6BU57YI2mOLb336nQclSDkTkdLQenCVUzItG7bOKdZJujdB48zyVe0idNKwxBjesl/tb8vNVJrY6R9eJNGj6KrbLxMjq7GjdHLU81pWCERMMsmRpkNAdnmUe2pu9lrfEW8YgZnm8/E6eAVKz1kcS45DN5+gVCW0ulk/ccmjg0K3JJQCNnmfmU96/Y1tcMxkdQboNMvkEbbaDURM3jTFT/wBVDJaRBGD33DsDTVxSutmBplfvO3K/NL2nY1Wk1oiZhG8d8qPrFVMxPik6ZTs9LJkTcSq9YiZU9lpZEiWNVetR6xGxpaxoF6r9anY0bCfGioqpI2WnN6JzcqHQgo0SoufTq27Hc94h8bHDi1p+C3IJqrkXRbpF1VI3nsV7J05Lo9gvAOAoVhljqtJXoo3KWqz4J1aEizWmapKKKNykBSMsCDolK1OwoNSfZQVhXt0PgmzLML/ab2T56r1JamOjVS2dFcZXJ706ETRmrPzGV2jIjxCybRNgBjjqOD3UoTyGgXanQLHvToxFNvtGLOjhk4ea3x8v8mN8f05DgRovUXt0EmiqYvzG6bHe7isKz2FznEOBbh3qihC6JlLywuNhtiseI1dkwbeaNrtWM0G4Ng15qS2WmowsyjHx/hK7rD1js9wbefJP80vxE11WGvbfujMV2GnePIKK8rw6x2W4N3mfaKkvO317DNwbSONOA5BR2Czd92wbo1PoET7ov1E1mgwNqd9w/wAI0U0TGsaXu2fFztApIosRJcaAZuJ4BZ9qnMzw1g7NaMH1KJyOk1isxnkL5NwZnTk0K/PLiPIZAJxoxgjbsG8RxKihjqVNu+R0c1tBX3KMqac500USIAJTHBSUQcEwFEUQEaIBAJ7QmgKWJtTkkD0k6g9tnvCSnkac3KScGpwahqhIW50f6UOhIbJmyuR4j+Fk4Ux8ajKbVK7Hdt6h7QWmoypxWvFPVcUuS/n2Zw2mPi3TmF0u6L6bK0Oa6oKxsXt62ORWGFZMFoqtCyzCorsCjS4uMUikjaCPil1GiSjEgE7AUaI0DC1Mc1TUQwIJVdCs28uj8cwIe3aNoyPvC3cKBYnLorjK5ne3QGQEGFwLMhhORA5arGvWbqh1LAW0HaJBBOtF2F0SoXlckczcMrA4cxn5HaFtj5f5MsvF9ONWazY3UGzvHQarXjixEBoyGQ5DVektnQQx16g5E1LXbaaB3qvOXzigHVlrmuI7TiCBTRp4reZ+3TG43HtTvO2V/LYewN4+0fRWLvsvVtxH9Rw7P7W6+JUF22Ovbdug9ke0fQK641NTtVW8aiPyaQrYpG39xUdmjzqdgzKjnkLjX7op7UjzKdRBOKZGoFOTUwSKFEQNEA5oqaBRzTbWMP8A5H8ANAUppSDgZvd93Bo4iqp1xnq490bzteZRCSYYvaPuQR/4KP20k/aj+nkQE6iATgoalRItRCVEggdGrF13o+zvq01ad5vA8xzTXBRPYpsVK6jcXSBszQWnxHEHmvS2a0rhditz4Xh0Zz4jgRoV0bo50nbM0Z0cN5p2j+FjcWkrodltRHgtOGcEZe5eZs1qqtKCbRRpcrZAQMQUMFqrtVkKVIDGUgFYQMdUDSENSwqUxptEAzCgY1LRODEGrOhVW2XQyRpbI1rmnaCKj+FrtiUrbMiFXP7y6C5fkOw0FAw7vkV5e3XZJEaSsLdDtB8Cu2CyhNlsDHCjmgg8DmFtj5LO2OXjl6cS6o0oK5pj4sPiun3j0ChfUwuMTtN5nuOzyXgb/uOWzPpM3su3HtzY7kDwPIrXHLbHLGxlBIoN2pErRAFNanJoQDgmTTEHAz9Q7x4MHjqhPNhIazOU/wCQann8lXwEDCzMu3na8/D/AHTBjhU9XH/e715KO0WkNHVxn+p2p9E202oNBZGf63anQFUgmR+JJNSVEyqIhIJ1Fm1AI0SRQAomkKSiVEj2rvYmwzOjcHMNHD7zVghQuapuKpXQeivS4SjC/KQbRqNQvb2W11XBGktNWkgjMEZUXuui3THFSOY0fwOwO/lZ3Fe3UY5Vds9rI8F5+y2wGi0YZVnYcrdbJUZKRmxZUUtNivwzVUWNJdrAKHVhAKQJGZ1SkYxSNapmxoBrI1IkclnWq350Zt1T6Em1yScDaQFCbwZr8CsO0W5oy3312V7IOleJWZbb5LN+Rkfm1vlTb5rK+WTptPFa9my0A7CoLwsLJo3RyjExwoRpoRoRqvKWS93OFWSB/gQ73rduy+BIcJydTLn4KsPLLddIz8Vk325TfF1us074n54TVrvaYc2u9ypL3v4nWEYYZhtDjG7mCMTfiD714Jd+N3NuDKaoOQml6ugArK7db7P7inSy9WAaVe79Nuv7jyUdmgpUu7T3HtHi4+y3lqVSAs9mDRVxrU9o8ZD7I/bzVG8rxzIaczk4jYB7LU687wzLWkVpRxGwD2W+qylUnzRaKcCmoqknZIJJIPlnBKqCKzaCnBNRCYOCVUEUACmFqelRIIS1RuZ97FZLUwtRo9vS9GumJjIjnPZ2Nfpyd6ro1gvAOFQdOa4g9i2Oj3Sl9nIa+roveW+Go5LO4qldvhlqrkMmS8tdF8NkaHNcCCMiFuwTrGxpK2IZtVcYVkxSK/A5RY0jQjCmUMTskZp6AnQINTvK1U7I2nb6LDt1ppVjSK59Y6tKAbRXgNSprXaiGud3iaN5E7T5BeKv69jnDGcqUlPEk93y+a5/Jl8Ojx4/Jt5dJDmyDIbDJkXHPueyOe1YDmcTmTtJzJ8SpAzLLYgx334LFt2ijBa7EwkOByINCKL1lx3u57cbhSRkga4jYTQEO8wvNiP+T81o9HnUkkHtMa6nNrqD4FFD1/T9wdYMX/chI8z/ACubOeGNxOzrkxvFztPBe96a2lrbvixnIvjy4nCCaD4LnZJLsTt4jsjhG3Qc+a9bx84yvH8k/wBiYw1Ln5yHbTY0ew3TxVG33l3WHk4jgPZb6plvvHuM8HEfILNC3kZbORTQUVRHVRBTEUA9JMqklsKKSVUlDQUUKpJg5JBEIAo0QCIKAVE0tTkKIJE4KN7FYIUbgg4sXNfkllfVmbK9pnA8xoV1To/0kZOwOYa6jiDoQuPPapLBeEkDw+I0PEcHDQhZ5YtJX0JZbRVbFlfVc06K9L2TgCuGQbzTt8RqF727rVVYWNJW/GVWvKSjDzKljfkqd6u7Hn9ErODl5efvy24GEnZHEXeZFT9Fzts9cztJqfGtV7TpQC6K0DP9MkU5Bp+i8LB5eZXBbzXoScRaa/EcsgE5jM+fEngkxw8ToPVStbWlfcEjGlfCo81pXHCTI4jjgYOZJqfoqByGWZrQDiScgF6no/C2CJ00u5CwuJ4OkPAa50A8k8Z7XUTll6zbI/ES1gzxQtz6iPyDn0z8aAeFV4K8Lw2sYf6nfQKS+r8dLJI6vbke5z3ePdHgKDyWQvbxx1HjZXdOSCbVFUk5GqaighRTUQkYpJJJaCikkEkLFEIBEFAFIIYkapAQiEKopgUU1FBEQmkJyBCYROCjcxTkJhCRoI5HMcHMJa4ZghdN6E9PBIRHMQ2XhwD/AA58lzVzVERxGRGwjIhRljtpK+p7DaMTUbXHiYRyy8VyL8O/xLwObBbXUaaNZKdleAf6rrpfVZ6PeuXlLwkOKrhUFuEjj7Lh7vmvDW+7jA+m2Mmsb6ZObwz1Gyi6jeF3tkB1+uq89a7E4dlzQWE1Iw4mnnyXn+bxXG7+K7/D5ZnNfMeOjep2SZ0bUuOwDMrXbcERd+mc86Vkp5Bal29HsOZa2No0FMvvVZY45ZdRrlljjzao3LcbnPFc3nae7GOIGp5rA/ELpY19LJZT+TEfzXj/AKkg01A+an6ZdPWsY6zWA5EETTDjwLWH5n3LngK9PweD/Hze3nebze/E6SJVTQiCutynhJAJVSB6QKZVGqQ0fVKqjqiCgaSY0lHVFB6VEQgEUjJFBJAFFBFMDVEBNTkAQjRBJMhoklVJACiaWpyRQERaoyxWCgWpHKquiXuuhn4myWVrYbSHS2cUDHDOSMaZ7zeW0LxxCVEvVXs73YumFlmaDHPGa8HODHeBa5T2i+YWirpIwNS9g+q+fsCBYn6p4dfvP8RbLFXC4yu4NjFR/iOS8F0h6cWi11bXq4fYaTU/1u2nwXnaI1RxB+gDU6iQRqjY0ARQSqlsaOqkm1SxI2ejqpVTMSWJLY0fVDEm1SS2ej6pJiCNlpGikkqBIhJJBEikkgyCckkgiCKSSYFBJJAJIlBJACqKCSQGiISSTFFAoJIEBJJJSo4IFJJAJyCSSAAKKSSkAiEkkAEUkkgbVFJJBv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1512" name="Picture 8" descr="http://haragrocom.com.ua/files/pictures/normal/69_65bda5ba8f2c91c059d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500042"/>
            <a:ext cx="3857652" cy="2953515"/>
          </a:xfrm>
          <a:prstGeom prst="rect">
            <a:avLst/>
          </a:prstGeom>
          <a:noFill/>
        </p:spPr>
      </p:pic>
      <p:pic>
        <p:nvPicPr>
          <p:cNvPr id="21514" name="Picture 10" descr="http://meraplast.ru/files/7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643315"/>
            <a:ext cx="428934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614" y="-357214"/>
            <a:ext cx="7467600" cy="1143000"/>
          </a:xfrm>
        </p:spPr>
        <p:txBody>
          <a:bodyPr/>
          <a:lstStyle/>
          <a:p>
            <a:r>
              <a:rPr lang="uk-UA" smtClean="0"/>
              <a:t>	Полиэтиленовый пакет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32" y="928670"/>
            <a:ext cx="5357850" cy="592933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mtClean="0"/>
              <a:t>		В окружающей среде выброшенные пакеты сохраняются длительное время и не подвергаются биологическому разложению. Таким образом, они образуют устойчивое загрязнение. 4 триллиона пакетов в год используется в мире. Они убивают 1 млн птиц; 100 тысяч морских млекопитающих и неисчислимые косяки рыб. 6 млн. 300 тыс. тонн мусора, большую часть которого составляет пластик, ежегодно сбрасывается в Мировой океан.</a:t>
            </a:r>
          </a:p>
          <a:p>
            <a:pPr>
              <a:buNone/>
            </a:pPr>
            <a:r>
              <a:rPr lang="ru-RU" smtClean="0"/>
              <a:t>		Поэтому оборот полиэтиленовых пакетов вызывает серьёзные возражения экологов. Но лишь в малом колличестве стран использование полиэтиленовых пакетов в качестве бытовой упаковки ограничено.</a:t>
            </a:r>
          </a:p>
          <a:p>
            <a:pPr>
              <a:buNone/>
            </a:pPr>
            <a:endParaRPr lang="uk-UA"/>
          </a:p>
        </p:txBody>
      </p:sp>
      <p:pic>
        <p:nvPicPr>
          <p:cNvPr id="20482" name="Picture 2" descr="http://www.theomniguild.com/images/stories/blog/blog-plastic-bags-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214422"/>
            <a:ext cx="3143272" cy="2143140"/>
          </a:xfrm>
          <a:prstGeom prst="rect">
            <a:avLst/>
          </a:prstGeom>
          <a:noFill/>
        </p:spPr>
      </p:pic>
      <p:pic>
        <p:nvPicPr>
          <p:cNvPr id="20484" name="Picture 4" descr="http://www.theomniguild.com/images/stories/blog/blog-plastic-bags-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714752"/>
            <a:ext cx="3429024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9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   ПОЛИЭТИЛЕН</vt:lpstr>
      <vt:lpstr>Слайд 2</vt:lpstr>
      <vt:lpstr>Слайд 3</vt:lpstr>
      <vt:lpstr>Слайд 4</vt:lpstr>
      <vt:lpstr>        Применение </vt:lpstr>
      <vt:lpstr>Слайд 6</vt:lpstr>
      <vt:lpstr> Полиэтиленовый пакет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ann</dc:creator>
  <cp:lastModifiedBy>ann</cp:lastModifiedBy>
  <cp:revision>6</cp:revision>
  <dcterms:created xsi:type="dcterms:W3CDTF">2013-02-13T19:49:49Z</dcterms:created>
  <dcterms:modified xsi:type="dcterms:W3CDTF">2013-02-13T20:39:48Z</dcterms:modified>
</cp:coreProperties>
</file>