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49C72F-9444-42C4-91C9-297A44FF780F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57E0DB-752C-4CCE-9FA5-63240E436CFE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9C72F-9444-42C4-91C9-297A44FF780F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7E0DB-752C-4CCE-9FA5-63240E436C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49C72F-9444-42C4-91C9-297A44FF780F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57E0DB-752C-4CCE-9FA5-63240E436C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9C72F-9444-42C4-91C9-297A44FF780F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7E0DB-752C-4CCE-9FA5-63240E436C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49C72F-9444-42C4-91C9-297A44FF780F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57E0DB-752C-4CCE-9FA5-63240E436CFE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9C72F-9444-42C4-91C9-297A44FF780F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7E0DB-752C-4CCE-9FA5-63240E436C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9C72F-9444-42C4-91C9-297A44FF780F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7E0DB-752C-4CCE-9FA5-63240E436C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9C72F-9444-42C4-91C9-297A44FF780F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7E0DB-752C-4CCE-9FA5-63240E436C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49C72F-9444-42C4-91C9-297A44FF780F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7E0DB-752C-4CCE-9FA5-63240E436C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9C72F-9444-42C4-91C9-297A44FF780F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7E0DB-752C-4CCE-9FA5-63240E436CF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9C72F-9444-42C4-91C9-297A44FF780F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57E0DB-752C-4CCE-9FA5-63240E436CF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49C72F-9444-42C4-91C9-297A44FF780F}" type="datetimeFigureOut">
              <a:rPr lang="ru-RU" smtClean="0"/>
              <a:t>24.12.2013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57E0DB-752C-4CCE-9FA5-63240E436CF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au.gov.ua/nsau/newsnsau.nsf/HronolU/ADA65EDC6B78ACACC225793E004D2DCF?OpenDocument&amp;Lang=U" TargetMode="External"/><Relationship Id="rId2" Type="http://schemas.openxmlformats.org/officeDocument/2006/relationships/hyperlink" Target="http://www.nkau.gov.ua/nsau/newsnsau.nsf/HronolU/26D95517FEB8FDBCC225790500236923?OpenDocument&amp;Lang=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kau.gov.ua/nsau/newsnsau.nsf/NewsallU/73B5F63142C07B2BC225701500420975?OpenDocument&amp;Lang=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Розвиток космонавтики в Україні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800" dirty="0" smtClean="0"/>
              <a:t>Корєшкова А. В. 11-М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Сучасний етап </a:t>
            </a:r>
            <a:r>
              <a:rPr lang="uk-UA" dirty="0" smtClean="0"/>
              <a:t>(</a:t>
            </a:r>
            <a:r>
              <a:rPr lang="uk-UA" dirty="0" err="1" smtClean="0"/>
              <a:t>неПілотована</a:t>
            </a:r>
            <a:r>
              <a:rPr lang="uk-UA" dirty="0" smtClean="0"/>
              <a:t> </a:t>
            </a:r>
            <a:r>
              <a:rPr lang="uk-UA" dirty="0" smtClean="0"/>
              <a:t>космонавтика)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09416"/>
            <a:ext cx="3767142" cy="484632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підписала</a:t>
            </a:r>
            <a:r>
              <a:rPr lang="ru-RU" dirty="0" smtClean="0"/>
              <a:t> </a:t>
            </a:r>
            <a:r>
              <a:rPr lang="ru-RU" dirty="0" err="1" smtClean="0"/>
              <a:t>міждержавні</a:t>
            </a:r>
            <a:r>
              <a:rPr lang="ru-RU" dirty="0" smtClean="0"/>
              <a:t> угоди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Європейським</a:t>
            </a:r>
            <a:r>
              <a:rPr lang="ru-RU" dirty="0" smtClean="0"/>
              <a:t> </a:t>
            </a:r>
            <a:r>
              <a:rPr lang="ru-RU" dirty="0" err="1" smtClean="0"/>
              <a:t>космічним</a:t>
            </a:r>
            <a:r>
              <a:rPr lang="ru-RU" dirty="0" smtClean="0"/>
              <a:t> агентством,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Сполученими</a:t>
            </a:r>
            <a:r>
              <a:rPr lang="ru-RU" dirty="0" smtClean="0"/>
              <a:t> Штатами Америки,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Російським</a:t>
            </a:r>
            <a:r>
              <a:rPr lang="ru-RU" dirty="0" smtClean="0"/>
              <a:t> </a:t>
            </a:r>
            <a:r>
              <a:rPr lang="ru-RU" dirty="0" err="1" smtClean="0"/>
              <a:t>космічним</a:t>
            </a:r>
            <a:r>
              <a:rPr lang="ru-RU" dirty="0" smtClean="0"/>
              <a:t> центром,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Китаєм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Бразилією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бразильського</a:t>
            </a:r>
            <a:r>
              <a:rPr lang="ru-RU" dirty="0" smtClean="0"/>
              <a:t> космодрому </a:t>
            </a:r>
            <a:r>
              <a:rPr lang="ru-RU" b="1" dirty="0" smtClean="0"/>
              <a:t>«</a:t>
            </a:r>
            <a:r>
              <a:rPr lang="ru-RU" b="1" dirty="0" err="1" smtClean="0"/>
              <a:t>Алкантара</a:t>
            </a:r>
            <a:r>
              <a:rPr lang="ru-RU" b="1" dirty="0" smtClean="0"/>
              <a:t>».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2714644" cy="40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60007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</a:t>
            </a:r>
            <a:r>
              <a:rPr lang="ru-RU" dirty="0" smtClean="0"/>
              <a:t>осмодром «</a:t>
            </a:r>
            <a:r>
              <a:rPr lang="ru-RU" dirty="0" err="1" smtClean="0"/>
              <a:t>Алкантара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uk-UA" dirty="0" smtClean="0"/>
              <a:t>Нинішні проекти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543296" cy="4846320"/>
          </a:xfrm>
        </p:spPr>
        <p:txBody>
          <a:bodyPr/>
          <a:lstStyle/>
          <a:p>
            <a:r>
              <a:rPr lang="ru-RU" b="1" dirty="0" err="1" smtClean="0"/>
              <a:t>Наземний</a:t>
            </a:r>
            <a:r>
              <a:rPr lang="ru-RU" b="1" dirty="0" smtClean="0"/>
              <a:t> </a:t>
            </a:r>
            <a:r>
              <a:rPr lang="ru-RU" b="1" dirty="0" smtClean="0"/>
              <a:t>старт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Дніпро</a:t>
            </a:r>
            <a:r>
              <a:rPr lang="ru-RU" dirty="0" smtClean="0"/>
              <a:t> — у </a:t>
            </a:r>
            <a:r>
              <a:rPr lang="ru-RU" dirty="0" err="1" smtClean="0"/>
              <a:t>співробітництві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Росією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Морський</a:t>
            </a:r>
            <a:r>
              <a:rPr lang="ru-RU" b="1" dirty="0" smtClean="0"/>
              <a:t> старт</a:t>
            </a:r>
            <a:r>
              <a:rPr lang="ru-RU" dirty="0" smtClean="0"/>
              <a:t>— </a:t>
            </a:r>
            <a:r>
              <a:rPr lang="ru-RU" dirty="0" err="1" smtClean="0"/>
              <a:t>з</a:t>
            </a:r>
            <a:r>
              <a:rPr lang="ru-RU" dirty="0" smtClean="0"/>
              <a:t> США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Росією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Проект </a:t>
            </a:r>
            <a:r>
              <a:rPr lang="ru-RU" b="1" dirty="0" smtClean="0"/>
              <a:t>Циклон-4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Бразилією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3429024" cy="456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00562" y="607220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Конверсійна</a:t>
            </a:r>
            <a:r>
              <a:rPr lang="ru-RU" dirty="0" smtClean="0"/>
              <a:t> ракета </a:t>
            </a:r>
            <a:r>
              <a:rPr lang="ru-RU" dirty="0" err="1" smtClean="0"/>
              <a:t>Дніпро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співпраця</a:t>
            </a:r>
            <a:r>
              <a:rPr lang="ru-RU" dirty="0" smtClean="0"/>
              <a:t> (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росія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9416"/>
            <a:ext cx="3624266" cy="4846320"/>
          </a:xfrm>
        </p:spPr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найближчі</a:t>
            </a:r>
            <a:r>
              <a:rPr lang="ru-RU" dirty="0" smtClean="0"/>
              <a:t> роки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ракетах-носіях</a:t>
            </a:r>
            <a:r>
              <a:rPr lang="ru-RU" dirty="0" smtClean="0"/>
              <a:t> </a:t>
            </a:r>
            <a:r>
              <a:rPr lang="ru-RU" b="1" dirty="0" smtClean="0"/>
              <a:t>Зеніт-3</a:t>
            </a:r>
            <a:r>
              <a:rPr lang="en-US" b="1" dirty="0" smtClean="0"/>
              <a:t>SLB</a:t>
            </a:r>
            <a:r>
              <a:rPr lang="ru-RU" b="1" dirty="0" smtClean="0"/>
              <a:t>Ф </a:t>
            </a:r>
            <a:r>
              <a:rPr lang="ru-RU" dirty="0" smtClean="0"/>
              <a:t>буде </a:t>
            </a:r>
            <a:r>
              <a:rPr lang="ru-RU" dirty="0" err="1" smtClean="0"/>
              <a:t>триматися</a:t>
            </a:r>
            <a:r>
              <a:rPr lang="ru-RU" dirty="0" smtClean="0"/>
              <a:t> </a:t>
            </a:r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наукова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Подальша</a:t>
            </a:r>
            <a:r>
              <a:rPr lang="ru-RU" dirty="0" smtClean="0"/>
              <a:t> </a:t>
            </a:r>
            <a:r>
              <a:rPr lang="ru-RU" dirty="0" err="1" smtClean="0"/>
              <a:t>модернізація</a:t>
            </a:r>
            <a:r>
              <a:rPr lang="ru-RU" dirty="0" smtClean="0"/>
              <a:t> </a:t>
            </a:r>
            <a:r>
              <a:rPr lang="ru-RU" dirty="0" err="1" smtClean="0"/>
              <a:t>носія</a:t>
            </a:r>
            <a:r>
              <a:rPr lang="ru-RU" dirty="0" smtClean="0"/>
              <a:t> </a:t>
            </a:r>
            <a:r>
              <a:rPr lang="ru-RU" b="1" dirty="0" smtClean="0"/>
              <a:t>Зеніт-3</a:t>
            </a:r>
            <a:r>
              <a:rPr lang="en-US" b="1" dirty="0" smtClean="0"/>
              <a:t>SL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29241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Зеніт-3</a:t>
            </a:r>
            <a:r>
              <a:rPr lang="en-US" dirty="0" smtClean="0"/>
              <a:t>SLB</a:t>
            </a:r>
            <a:r>
              <a:rPr lang="ru-RU" dirty="0" smtClean="0"/>
              <a:t>Ф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співпраця</a:t>
            </a:r>
            <a:r>
              <a:rPr lang="ru-RU" dirty="0" smtClean="0"/>
              <a:t> (</a:t>
            </a:r>
            <a:r>
              <a:rPr lang="ru-RU" dirty="0" err="1" smtClean="0"/>
              <a:t>україна</a:t>
            </a:r>
            <a:r>
              <a:rPr lang="ru-RU" dirty="0" smtClean="0"/>
              <a:t> – </a:t>
            </a:r>
            <a:r>
              <a:rPr lang="ru-RU" dirty="0" err="1" smtClean="0"/>
              <a:t>єка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257808" cy="4846320"/>
          </a:xfrm>
        </p:spPr>
        <p:txBody>
          <a:bodyPr/>
          <a:lstStyle/>
          <a:p>
            <a:r>
              <a:rPr lang="ru-RU" dirty="0" smtClean="0"/>
              <a:t>Участь </a:t>
            </a:r>
            <a:r>
              <a:rPr lang="ru-RU" dirty="0" smtClean="0"/>
              <a:t>в </a:t>
            </a:r>
            <a:r>
              <a:rPr lang="ru-RU" dirty="0" err="1" smtClean="0"/>
              <a:t>програмах</a:t>
            </a:r>
            <a:r>
              <a:rPr lang="ru-RU" dirty="0" smtClean="0"/>
              <a:t> Аврора</a:t>
            </a:r>
            <a:r>
              <a:rPr lang="ru-RU" dirty="0" smtClean="0"/>
              <a:t>, </a:t>
            </a:r>
            <a:r>
              <a:rPr lang="ru-RU" dirty="0" err="1" smtClean="0"/>
              <a:t>Галілео</a:t>
            </a:r>
            <a:r>
              <a:rPr lang="ru-RU" dirty="0" smtClean="0"/>
              <a:t>, GMES та </a:t>
            </a:r>
            <a:r>
              <a:rPr lang="ru-RU" dirty="0" smtClean="0"/>
              <a:t>FLPP.</a:t>
            </a:r>
          </a:p>
          <a:p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en-US" dirty="0" smtClean="0"/>
              <a:t>VEGA </a:t>
            </a:r>
            <a:r>
              <a:rPr lang="ru-RU" dirty="0" smtClean="0"/>
              <a:t>у </a:t>
            </a:r>
            <a:r>
              <a:rPr lang="ru-RU" dirty="0" err="1" smtClean="0"/>
              <a:t>співпраці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Фіат</a:t>
            </a:r>
            <a:r>
              <a:rPr lang="ru-RU" dirty="0" smtClean="0"/>
              <a:t> </a:t>
            </a:r>
            <a:r>
              <a:rPr lang="ru-RU" dirty="0" err="1" smtClean="0"/>
              <a:t>Авіа</a:t>
            </a:r>
            <a:r>
              <a:rPr lang="ru-RU" dirty="0" smtClean="0"/>
              <a:t> (</a:t>
            </a:r>
            <a:r>
              <a:rPr lang="ru-RU" dirty="0" err="1" smtClean="0"/>
              <a:t>Італія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ДКАУ </a:t>
            </a: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проекті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організаційних</a:t>
            </a:r>
            <a:r>
              <a:rPr lang="ru-RU" dirty="0" smtClean="0"/>
              <a:t> </a:t>
            </a:r>
            <a:r>
              <a:rPr lang="ru-RU" dirty="0" err="1" smtClean="0"/>
              <a:t>аспектів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правової</a:t>
            </a:r>
            <a:r>
              <a:rPr lang="ru-RU" dirty="0" smtClean="0"/>
              <a:t> </a:t>
            </a:r>
            <a:r>
              <a:rPr lang="ru-RU" dirty="0" err="1" smtClean="0"/>
              <a:t>підтримки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857232"/>
            <a:ext cx="9525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15074" y="57864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VEGA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uk-UA" dirty="0" smtClean="0"/>
              <a:t>Програма </a:t>
            </a:r>
            <a:r>
              <a:rPr lang="uk-UA" dirty="0" err="1" smtClean="0"/>
              <a:t>галілео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4757742" cy="52413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Галілео</a:t>
            </a:r>
            <a:r>
              <a:rPr lang="ru-RU" dirty="0" smtClean="0"/>
              <a:t>, то угода </a:t>
            </a:r>
            <a:r>
              <a:rPr lang="ru-RU" dirty="0" err="1" smtClean="0"/>
              <a:t>між</a:t>
            </a:r>
            <a:r>
              <a:rPr lang="ru-RU" dirty="0" smtClean="0"/>
              <a:t> ЄС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співробітництва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радіочастотний</a:t>
            </a:r>
            <a:r>
              <a:rPr lang="ru-RU" dirty="0" smtClean="0"/>
              <a:t> спектр;</a:t>
            </a:r>
          </a:p>
          <a:p>
            <a:r>
              <a:rPr lang="ru-RU" dirty="0" err="1" smtClean="0"/>
              <a:t>науково-дослідницька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навчальна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промислова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ринку;</a:t>
            </a:r>
          </a:p>
          <a:p>
            <a:r>
              <a:rPr lang="ru-RU" dirty="0" err="1" smtClean="0"/>
              <a:t>стандартизація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сертифікація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регулятивні</a:t>
            </a:r>
            <a:r>
              <a:rPr lang="ru-RU" dirty="0" smtClean="0"/>
              <a:t> заходи;</a:t>
            </a:r>
          </a:p>
          <a:p>
            <a:r>
              <a:rPr lang="ru-RU" dirty="0" err="1" smtClean="0"/>
              <a:t>безпека</a:t>
            </a:r>
            <a:r>
              <a:rPr lang="ru-RU" dirty="0" smtClean="0"/>
              <a:t>,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відшкодування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35743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співпраця</a:t>
            </a:r>
            <a:r>
              <a:rPr lang="ru-RU" dirty="0" smtClean="0"/>
              <a:t> (</a:t>
            </a:r>
            <a:r>
              <a:rPr lang="ru-RU" dirty="0" err="1" smtClean="0"/>
              <a:t>україна</a:t>
            </a:r>
            <a:r>
              <a:rPr lang="ru-RU" dirty="0" smtClean="0"/>
              <a:t> – </a:t>
            </a:r>
            <a:r>
              <a:rPr lang="ru-RU" dirty="0" err="1" smtClean="0"/>
              <a:t>Бразилія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9416"/>
            <a:ext cx="3695704" cy="484632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Носій</a:t>
            </a:r>
            <a:r>
              <a:rPr lang="ru-RU" dirty="0" smtClean="0"/>
              <a:t> </a:t>
            </a:r>
            <a:r>
              <a:rPr lang="ru-RU" b="1" dirty="0" smtClean="0"/>
              <a:t>Циклон-4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нового стартового </a:t>
            </a:r>
            <a:r>
              <a:rPr lang="ru-RU" dirty="0" err="1" smtClean="0"/>
              <a:t>майданчика</a:t>
            </a:r>
            <a:r>
              <a:rPr lang="ru-RU" dirty="0" smtClean="0"/>
              <a:t> на </a:t>
            </a:r>
            <a:r>
              <a:rPr lang="ru-RU" dirty="0" err="1" smtClean="0"/>
              <a:t>екваторі</a:t>
            </a:r>
            <a:r>
              <a:rPr lang="ru-RU" dirty="0" smtClean="0"/>
              <a:t> </a:t>
            </a:r>
            <a:r>
              <a:rPr lang="ru-RU" dirty="0" err="1" smtClean="0"/>
              <a:t>зможе</a:t>
            </a:r>
            <a:r>
              <a:rPr lang="ru-RU" dirty="0" smtClean="0"/>
              <a:t> </a:t>
            </a:r>
            <a:r>
              <a:rPr lang="ru-RU" dirty="0" err="1" smtClean="0"/>
              <a:t>вивести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орбіту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корисне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Байконура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Бразилія</a:t>
            </a:r>
            <a:r>
              <a:rPr lang="ru-RU" dirty="0" smtClean="0"/>
              <a:t> </a:t>
            </a:r>
            <a:r>
              <a:rPr lang="ru-RU" dirty="0" err="1" smtClean="0"/>
              <a:t>бере</a:t>
            </a:r>
            <a:r>
              <a:rPr lang="ru-RU" dirty="0" smtClean="0"/>
              <a:t> на себе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повноцінної</a:t>
            </a:r>
            <a:r>
              <a:rPr lang="ru-RU" dirty="0" smtClean="0"/>
              <a:t> </a:t>
            </a:r>
            <a:r>
              <a:rPr lang="ru-RU" dirty="0" err="1" smtClean="0"/>
              <a:t>наземної</a:t>
            </a:r>
            <a:r>
              <a:rPr lang="ru-RU" dirty="0" smtClean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, а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стартовим</a:t>
            </a:r>
            <a:r>
              <a:rPr lang="ru-RU" dirty="0" smtClean="0"/>
              <a:t> </a:t>
            </a:r>
            <a:r>
              <a:rPr lang="ru-RU" dirty="0" err="1" smtClean="0"/>
              <a:t>майданчиком</a:t>
            </a:r>
            <a:r>
              <a:rPr lang="ru-RU" dirty="0" smtClean="0"/>
              <a:t> та </a:t>
            </a:r>
            <a:r>
              <a:rPr lang="ru-RU" dirty="0" err="1" smtClean="0"/>
              <a:t>власне</a:t>
            </a:r>
            <a:r>
              <a:rPr lang="ru-RU" dirty="0" smtClean="0"/>
              <a:t> ракетою.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571501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Циклон-4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співпраця</a:t>
            </a:r>
            <a:r>
              <a:rPr lang="ru-RU" dirty="0" smtClean="0"/>
              <a:t> (</a:t>
            </a:r>
            <a:r>
              <a:rPr lang="ru-RU" dirty="0" err="1" smtClean="0"/>
              <a:t>україна</a:t>
            </a:r>
            <a:r>
              <a:rPr lang="ru-RU" dirty="0" smtClean="0"/>
              <a:t> – </a:t>
            </a:r>
            <a:r>
              <a:rPr lang="ru-RU" dirty="0" err="1" smtClean="0"/>
              <a:t>сша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900486" cy="48463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американському</a:t>
            </a:r>
            <a:r>
              <a:rPr lang="ru-RU" dirty="0" smtClean="0"/>
              <a:t> </a:t>
            </a:r>
            <a:r>
              <a:rPr lang="ru-RU" dirty="0" err="1" smtClean="0"/>
              <a:t>космічному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b="1" dirty="0" smtClean="0"/>
              <a:t>1997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dirty="0" err="1" smtClean="0"/>
              <a:t>полетів</a:t>
            </a:r>
            <a:r>
              <a:rPr lang="ru-RU" dirty="0" smtClean="0"/>
              <a:t> перший космонавт </a:t>
            </a:r>
            <a:r>
              <a:rPr lang="ru-RU" dirty="0" err="1" smtClean="0"/>
              <a:t>незалежної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співпрацюють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американською</a:t>
            </a:r>
            <a:r>
              <a:rPr lang="ru-RU" dirty="0" smtClean="0"/>
              <a:t> </a:t>
            </a:r>
            <a:r>
              <a:rPr lang="ru-RU" dirty="0" err="1" smtClean="0"/>
              <a:t>компанією</a:t>
            </a:r>
            <a:r>
              <a:rPr lang="ru-RU" dirty="0" smtClean="0"/>
              <a:t> </a:t>
            </a:r>
            <a:r>
              <a:rPr lang="en-US" b="1" dirty="0" smtClean="0"/>
              <a:t>Orbital Sciences Corporation </a:t>
            </a:r>
            <a:r>
              <a:rPr lang="ru-RU" dirty="0" smtClean="0"/>
              <a:t>в рамках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носія</a:t>
            </a:r>
            <a:r>
              <a:rPr lang="ru-RU" dirty="0" smtClean="0"/>
              <a:t> </a:t>
            </a:r>
            <a:r>
              <a:rPr lang="en-US" b="1" dirty="0" err="1" smtClean="0"/>
              <a:t>Antares</a:t>
            </a:r>
            <a:r>
              <a:rPr lang="en-US" dirty="0" smtClean="0"/>
              <a:t> </a:t>
            </a:r>
            <a:r>
              <a:rPr lang="ru-RU" dirty="0" smtClean="0"/>
              <a:t>в рамках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b="1" dirty="0" smtClean="0"/>
              <a:t>Commercial Orbital Transportation Services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2928958" cy="348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57752" y="542926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Antares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uk-UA" dirty="0" smtClean="0"/>
              <a:t>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5721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www.nkau.gov.ua/nsau/newsnsau.nsf/HronolU/26D95517FEB8FDBCC225790500236923?OpenDocument&amp;Lang=U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www.nkau.gov.ua/nsau/newsnsau.nsf/HronolU/ADA65EDC6B78ACACC225793E004D2DCF?OpenDocument&amp;Lang=U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www.novosti-kosmonavtiki.ru/content/z25.05.12.shtml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www.day.kiev.ua/290619?idsource=25631&amp;mainlang=ukr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www.crist-kru.eu/content-download/presentation/CRIST-Feb09.pdf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www.bagnet.org/news/tech/161320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http://www.bazarmedia.info/index.php/2010-03-10-18-41-45/1955-----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www.nkau.gov.ua/nsau/newsnsau.nsf/Articles/B309284B154EEAA1C225796400300DCA?openDocument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www.nkau.gov.ua/nsau/newsnsau.nsf/NewsallU/73B5F63142C07B2BC225701500420975?OpenDocument&amp;Lang=U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www.novosti-kosmonavtiki.ru/content/z24.01.12.shtml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mil.in.ua/novyny/ukrayini-brakuye-groshey-na-kosmos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http://www.nkau.gov.ua/nsau/newsnsau.nsf/NewsallU/ADBA7B8D7A6CE02BC22577B4002D080B?OpenDocument&amp;Lang=U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643866" cy="6800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Основи світової космонавтики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186634" cy="271464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розвинули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міжпланетних</a:t>
            </a:r>
            <a:r>
              <a:rPr lang="ru-RU" dirty="0" smtClean="0"/>
              <a:t> </a:t>
            </a:r>
            <a:r>
              <a:rPr lang="ru-RU" dirty="0" err="1" smtClean="0"/>
              <a:t>перельотів</a:t>
            </a:r>
            <a:r>
              <a:rPr lang="ru-RU" dirty="0" smtClean="0"/>
              <a:t>, та </a:t>
            </a:r>
            <a:r>
              <a:rPr lang="ru-RU" dirty="0" err="1" smtClean="0"/>
              <a:t>пророблялась</a:t>
            </a:r>
            <a:r>
              <a:rPr lang="ru-RU" dirty="0" smtClean="0"/>
              <a:t> </a:t>
            </a: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ракетної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машинобудівному</a:t>
            </a:r>
            <a:r>
              <a:rPr lang="ru-RU" dirty="0" smtClean="0"/>
              <a:t> </a:t>
            </a:r>
            <a:r>
              <a:rPr lang="ru-RU" dirty="0" err="1" smtClean="0"/>
              <a:t>заводі</a:t>
            </a:r>
            <a:r>
              <a:rPr lang="ru-RU" dirty="0" smtClean="0"/>
              <a:t> </a:t>
            </a:r>
            <a:r>
              <a:rPr lang="ru-RU" dirty="0" smtClean="0"/>
              <a:t>та КБ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Дніпропетровську</a:t>
            </a:r>
            <a:r>
              <a:rPr lang="ru-RU" dirty="0" smtClean="0"/>
              <a:t> </a:t>
            </a:r>
            <a:r>
              <a:rPr lang="ru-RU" dirty="0" err="1" smtClean="0"/>
              <a:t>виготовлено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400 </a:t>
            </a:r>
            <a:r>
              <a:rPr lang="ru-RU" dirty="0" err="1" smtClean="0"/>
              <a:t>штучних</a:t>
            </a:r>
            <a:r>
              <a:rPr lang="ru-RU" dirty="0" smtClean="0"/>
              <a:t> </a:t>
            </a:r>
            <a:r>
              <a:rPr lang="ru-RU" dirty="0" err="1" smtClean="0"/>
              <a:t>супутників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143404" cy="257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uk-UA" dirty="0" smtClean="0"/>
              <a:t>Радянський період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9416"/>
            <a:ext cx="3643338" cy="4846320"/>
          </a:xfrm>
        </p:spPr>
        <p:txBody>
          <a:bodyPr/>
          <a:lstStyle/>
          <a:p>
            <a:r>
              <a:rPr lang="ru-RU" dirty="0" err="1" smtClean="0"/>
              <a:t>П</a:t>
            </a:r>
            <a:r>
              <a:rPr lang="ru-RU" dirty="0" err="1" smtClean="0"/>
              <a:t>ідготовка</a:t>
            </a:r>
            <a:r>
              <a:rPr lang="ru-RU" dirty="0" smtClean="0"/>
              <a:t> </a:t>
            </a:r>
            <a:r>
              <a:rPr lang="ru-RU" dirty="0" smtClean="0"/>
              <a:t>запуску </a:t>
            </a:r>
            <a:r>
              <a:rPr lang="ru-RU" dirty="0" err="1" smtClean="0"/>
              <a:t>першого</a:t>
            </a:r>
            <a:r>
              <a:rPr lang="ru-RU" dirty="0" smtClean="0"/>
              <a:t> штучного </a:t>
            </a:r>
            <a:r>
              <a:rPr lang="ru-RU" dirty="0" err="1" smtClean="0"/>
              <a:t>супутника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виведеного</a:t>
            </a:r>
            <a:r>
              <a:rPr lang="ru-RU" dirty="0" smtClean="0"/>
              <a:t> на </a:t>
            </a:r>
            <a:r>
              <a:rPr lang="ru-RU" dirty="0" err="1" smtClean="0"/>
              <a:t>орбіту</a:t>
            </a:r>
            <a:r>
              <a:rPr lang="ru-RU" dirty="0" smtClean="0"/>
              <a:t> </a:t>
            </a:r>
            <a:r>
              <a:rPr lang="ru-RU" b="1" dirty="0" smtClean="0"/>
              <a:t>4 </a:t>
            </a:r>
            <a:r>
              <a:rPr lang="ru-RU" b="1" dirty="0" err="1" smtClean="0"/>
              <a:t>жовтня</a:t>
            </a:r>
            <a:r>
              <a:rPr lang="ru-RU" b="1" dirty="0" smtClean="0"/>
              <a:t> 1957 року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3986216" cy="326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900618" cy="153732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досягнення радянського періоду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4614866" cy="4384058"/>
          </a:xfrm>
        </p:spPr>
        <p:txBody>
          <a:bodyPr/>
          <a:lstStyle/>
          <a:p>
            <a:r>
              <a:rPr lang="ru-RU" dirty="0" smtClean="0"/>
              <a:t>Перша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</a:t>
            </a:r>
            <a:r>
              <a:rPr lang="ru-RU" dirty="0" err="1" smtClean="0"/>
              <a:t>міжконтинентальна</a:t>
            </a:r>
            <a:r>
              <a:rPr lang="ru-RU" dirty="0" smtClean="0"/>
              <a:t> </a:t>
            </a:r>
            <a:r>
              <a:rPr lang="ru-RU" dirty="0" err="1" smtClean="0"/>
              <a:t>балістична</a:t>
            </a:r>
            <a:r>
              <a:rPr lang="ru-RU" dirty="0" smtClean="0"/>
              <a:t> ракета — </a:t>
            </a:r>
            <a:r>
              <a:rPr lang="ru-RU" b="1" dirty="0" smtClean="0"/>
              <a:t>Р-7 1957 року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Перша </a:t>
            </a:r>
            <a:r>
              <a:rPr lang="ru-RU" dirty="0" err="1" smtClean="0"/>
              <a:t>тварина</a:t>
            </a:r>
            <a:r>
              <a:rPr lang="ru-RU" dirty="0" smtClean="0"/>
              <a:t> у </a:t>
            </a:r>
            <a:r>
              <a:rPr lang="ru-RU" dirty="0" err="1" smtClean="0"/>
              <a:t>космічному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 (собака Лайка </a:t>
            </a:r>
            <a:r>
              <a:rPr lang="ru-RU" b="1" dirty="0" smtClean="0"/>
              <a:t>Супутник-2 1957 року</a:t>
            </a:r>
            <a:r>
              <a:rPr lang="ru-RU" dirty="0" smtClean="0"/>
              <a:t>);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66"/>
            <a:ext cx="231457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00694" y="62865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Р-7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досягнення радянського періоду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14734" cy="4846320"/>
          </a:xfrm>
        </p:spPr>
        <p:txBody>
          <a:bodyPr/>
          <a:lstStyle/>
          <a:p>
            <a:r>
              <a:rPr lang="ru-RU" dirty="0" smtClean="0"/>
              <a:t>Перша </a:t>
            </a:r>
            <a:r>
              <a:rPr lang="ru-RU" dirty="0" err="1" smtClean="0"/>
              <a:t>людина</a:t>
            </a:r>
            <a:r>
              <a:rPr lang="ru-RU" dirty="0" smtClean="0"/>
              <a:t> в </a:t>
            </a:r>
            <a:r>
              <a:rPr lang="ru-RU" dirty="0" err="1" smtClean="0"/>
              <a:t>космосі</a:t>
            </a:r>
            <a:r>
              <a:rPr lang="ru-RU" dirty="0" smtClean="0"/>
              <a:t> та на </a:t>
            </a:r>
            <a:r>
              <a:rPr lang="ru-RU" dirty="0" err="1" smtClean="0"/>
              <a:t>навколоземній</a:t>
            </a:r>
            <a:r>
              <a:rPr lang="ru-RU" dirty="0" smtClean="0"/>
              <a:t> </a:t>
            </a:r>
            <a:r>
              <a:rPr lang="ru-RU" dirty="0" err="1" smtClean="0"/>
              <a:t>орбіті</a:t>
            </a:r>
            <a:r>
              <a:rPr lang="ru-RU" dirty="0" smtClean="0"/>
              <a:t> — космонавт </a:t>
            </a:r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Гагарін</a:t>
            </a:r>
            <a:r>
              <a:rPr lang="ru-RU" dirty="0" smtClean="0"/>
              <a:t> 1961 року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Перша </a:t>
            </a:r>
            <a:r>
              <a:rPr lang="ru-RU" dirty="0" err="1" smtClean="0"/>
              <a:t>міжпланетна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 — Луна-1 1959 року;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57686" y="571501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Гагарін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досягнення радянського періоду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09416"/>
            <a:ext cx="3838580" cy="4846320"/>
          </a:xfrm>
        </p:spPr>
        <p:txBody>
          <a:bodyPr/>
          <a:lstStyle/>
          <a:p>
            <a:r>
              <a:rPr lang="ru-RU" dirty="0" smtClean="0"/>
              <a:t>Перше </a:t>
            </a:r>
            <a:r>
              <a:rPr lang="ru-RU" dirty="0" err="1" smtClean="0"/>
              <a:t>зіткнення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поверхнею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— </a:t>
            </a:r>
            <a:r>
              <a:rPr lang="ru-RU" b="1" dirty="0" smtClean="0"/>
              <a:t>Луна-2 1959 року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Перший </a:t>
            </a:r>
            <a:r>
              <a:rPr lang="ru-RU" dirty="0" err="1" smtClean="0"/>
              <a:t>автоматичний</a:t>
            </a:r>
            <a:r>
              <a:rPr lang="ru-RU" dirty="0" smtClean="0"/>
              <a:t> </a:t>
            </a:r>
            <a:r>
              <a:rPr lang="ru-RU" dirty="0" err="1" smtClean="0"/>
              <a:t>планетохід</a:t>
            </a:r>
            <a:r>
              <a:rPr lang="ru-RU" dirty="0" smtClean="0"/>
              <a:t> — </a:t>
            </a:r>
            <a:r>
              <a:rPr lang="ru-RU" b="1" dirty="0" smtClean="0"/>
              <a:t>Луноход-1 1970 року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Перша </a:t>
            </a:r>
            <a:r>
              <a:rPr lang="ru-RU" dirty="0" err="1" smtClean="0"/>
              <a:t>космічна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 — </a:t>
            </a:r>
            <a:r>
              <a:rPr lang="ru-RU" b="1" dirty="0" smtClean="0"/>
              <a:t>Салют-1 1971 року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3286116" cy="266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64357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Луноход-1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uk-UA" dirty="0" smtClean="0"/>
              <a:t>Перші роки незалежності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186238" cy="484632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29 лютого 1992 </a:t>
            </a:r>
            <a:r>
              <a:rPr lang="ru-RU" dirty="0" smtClean="0"/>
              <a:t>року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smtClean="0"/>
              <a:t>створено </a:t>
            </a:r>
            <a:r>
              <a:rPr lang="ru-RU" dirty="0" err="1" smtClean="0"/>
              <a:t>Національне</a:t>
            </a:r>
            <a:r>
              <a:rPr lang="ru-RU" dirty="0" smtClean="0"/>
              <a:t> </a:t>
            </a:r>
            <a:r>
              <a:rPr lang="ru-RU" dirty="0" err="1" smtClean="0"/>
              <a:t>космічне</a:t>
            </a:r>
            <a:r>
              <a:rPr lang="ru-RU" dirty="0" smtClean="0"/>
              <a:t> агентство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b="1" dirty="0" smtClean="0"/>
              <a:t>1995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dirty="0" smtClean="0"/>
              <a:t>почали </a:t>
            </a:r>
            <a:r>
              <a:rPr lang="ru-RU" dirty="0" err="1" smtClean="0"/>
              <a:t>реалізацію</a:t>
            </a:r>
            <a:r>
              <a:rPr lang="ru-RU" dirty="0" smtClean="0"/>
              <a:t> проекту «</a:t>
            </a:r>
            <a:r>
              <a:rPr lang="ru-RU" dirty="0" err="1" smtClean="0"/>
              <a:t>Морський</a:t>
            </a:r>
            <a:r>
              <a:rPr lang="ru-RU" dirty="0" smtClean="0"/>
              <a:t> старт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Українсько-російська</a:t>
            </a:r>
            <a:r>
              <a:rPr lang="ru-RU" dirty="0" smtClean="0"/>
              <a:t> </a:t>
            </a:r>
            <a:r>
              <a:rPr lang="ru-RU" dirty="0" err="1" smtClean="0"/>
              <a:t>ракета-носій</a:t>
            </a:r>
            <a:r>
              <a:rPr lang="ru-RU" dirty="0" smtClean="0"/>
              <a:t> </a:t>
            </a:r>
            <a:r>
              <a:rPr lang="ru-RU" b="1" dirty="0" smtClean="0"/>
              <a:t>«Зеніт-2» </a:t>
            </a:r>
            <a:r>
              <a:rPr lang="ru-RU" dirty="0" err="1" smtClean="0"/>
              <a:t>виводить</a:t>
            </a:r>
            <a:r>
              <a:rPr lang="ru-RU" dirty="0" smtClean="0"/>
              <a:t> на </a:t>
            </a:r>
            <a:r>
              <a:rPr lang="ru-RU" dirty="0" err="1" smtClean="0"/>
              <a:t>орбіту</a:t>
            </a:r>
            <a:r>
              <a:rPr lang="ru-RU" dirty="0" smtClean="0"/>
              <a:t> </a:t>
            </a:r>
            <a:r>
              <a:rPr lang="ru-RU" dirty="0" err="1" smtClean="0"/>
              <a:t>супутники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, </a:t>
            </a:r>
            <a:r>
              <a:rPr lang="ru-RU" dirty="0" err="1" smtClean="0"/>
              <a:t>розвідки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2562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628" y="60007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«Зеніт-2»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Сучасний етап (Пілотована </a:t>
            </a:r>
            <a:r>
              <a:rPr lang="uk-UA" dirty="0" smtClean="0"/>
              <a:t>космонавтика)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9416"/>
            <a:ext cx="3643338" cy="4846320"/>
          </a:xfrm>
        </p:spPr>
        <p:txBody>
          <a:bodyPr/>
          <a:lstStyle/>
          <a:p>
            <a:r>
              <a:rPr lang="ru-RU" dirty="0" smtClean="0"/>
              <a:t>Перший космонавт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Леонід</a:t>
            </a:r>
            <a:r>
              <a:rPr lang="ru-RU" dirty="0" smtClean="0"/>
              <a:t> </a:t>
            </a:r>
            <a:r>
              <a:rPr lang="ru-RU" dirty="0" err="1" smtClean="0"/>
              <a:t>Каденюк</a:t>
            </a:r>
            <a:r>
              <a:rPr lang="ru-RU" dirty="0" smtClean="0"/>
              <a:t> </a:t>
            </a:r>
            <a:r>
              <a:rPr lang="ru-RU" dirty="0" err="1" smtClean="0"/>
              <a:t>здійснив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політ</a:t>
            </a:r>
            <a:r>
              <a:rPr lang="ru-RU" dirty="0" smtClean="0"/>
              <a:t> </a:t>
            </a:r>
            <a:r>
              <a:rPr lang="ru-RU" b="1" dirty="0" smtClean="0"/>
              <a:t>19 листопада 1997 </a:t>
            </a:r>
            <a:r>
              <a:rPr lang="ru-RU" b="1" dirty="0" smtClean="0"/>
              <a:t>року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американський</a:t>
            </a:r>
            <a:r>
              <a:rPr lang="ru-RU" dirty="0" smtClean="0"/>
              <a:t> </a:t>
            </a:r>
            <a:r>
              <a:rPr lang="ru-RU" dirty="0" err="1" smtClean="0"/>
              <a:t>космічний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b="1" dirty="0" smtClean="0"/>
              <a:t>«</a:t>
            </a:r>
            <a:r>
              <a:rPr lang="en-US" b="1" dirty="0" smtClean="0"/>
              <a:t>Columbia</a:t>
            </a:r>
            <a:r>
              <a:rPr lang="en-US" b="1" dirty="0" smtClean="0"/>
              <a:t>»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3357566" cy="33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592933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STS-109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Сучасний етап (Пілотована космонавтика)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14734" cy="4846320"/>
          </a:xfrm>
        </p:spPr>
        <p:txBody>
          <a:bodyPr>
            <a:normAutofit/>
          </a:bodyPr>
          <a:lstStyle/>
          <a:p>
            <a:r>
              <a:rPr lang="ru-RU" b="1" dirty="0" smtClean="0"/>
              <a:t>25 </a:t>
            </a:r>
            <a:r>
              <a:rPr lang="ru-RU" b="1" dirty="0" err="1" smtClean="0"/>
              <a:t>травня</a:t>
            </a:r>
            <a:r>
              <a:rPr lang="ru-RU" b="1" dirty="0" smtClean="0"/>
              <a:t> 2012 року </a:t>
            </a:r>
            <a:r>
              <a:rPr lang="ru-RU" dirty="0" err="1" smtClean="0"/>
              <a:t>Роскосмос</a:t>
            </a:r>
            <a:r>
              <a:rPr lang="ru-RU" dirty="0" smtClean="0"/>
              <a:t> почав </a:t>
            </a:r>
            <a:r>
              <a:rPr lang="ru-RU" dirty="0" err="1" smtClean="0"/>
              <a:t>випробування</a:t>
            </a:r>
            <a:r>
              <a:rPr lang="ru-RU" dirty="0" smtClean="0"/>
              <a:t> нового перспективного </a:t>
            </a:r>
            <a:r>
              <a:rPr lang="ru-RU" dirty="0" err="1" smtClean="0"/>
              <a:t>пілотованого</a:t>
            </a:r>
            <a:r>
              <a:rPr lang="ru-RU" dirty="0" smtClean="0"/>
              <a:t> </a:t>
            </a:r>
            <a:r>
              <a:rPr lang="ru-RU" dirty="0" err="1" smtClean="0"/>
              <a:t>космічного</a:t>
            </a:r>
            <a:r>
              <a:rPr lang="ru-RU" dirty="0" smtClean="0"/>
              <a:t> корабля на </a:t>
            </a:r>
            <a:r>
              <a:rPr lang="ru-RU" dirty="0" err="1" smtClean="0"/>
              <a:t>космодромі</a:t>
            </a:r>
            <a:r>
              <a:rPr lang="ru-RU" dirty="0" smtClean="0"/>
              <a:t> Байконур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ракет-носіїв</a:t>
            </a:r>
            <a:r>
              <a:rPr lang="ru-RU" dirty="0" smtClean="0"/>
              <a:t> «</a:t>
            </a:r>
            <a:r>
              <a:rPr lang="ru-RU" dirty="0" err="1" smtClean="0"/>
              <a:t>Зеніт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«Протон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29468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59293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Космодром Байконур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</TotalTime>
  <Words>570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Розвиток космонавтики в Україні</vt:lpstr>
      <vt:lpstr>Основи світової космонавтики</vt:lpstr>
      <vt:lpstr>Радянський період</vt:lpstr>
      <vt:lpstr>Основні досягнення радянського періоду</vt:lpstr>
      <vt:lpstr>Основні досягнення радянського періоду</vt:lpstr>
      <vt:lpstr>Основні досягнення радянського періоду</vt:lpstr>
      <vt:lpstr>Перші роки незалежності</vt:lpstr>
      <vt:lpstr>Сучасний етап (Пілотована космонавтика)</vt:lpstr>
      <vt:lpstr>Сучасний етап (Пілотована космонавтика)</vt:lpstr>
      <vt:lpstr>Сучасний етап (неПілотована космонавтика)</vt:lpstr>
      <vt:lpstr>Нинішні проекти</vt:lpstr>
      <vt:lpstr>Міжнародна співпраця (україна – росія)</vt:lpstr>
      <vt:lpstr>Міжнародна співпраця (україна – єка)</vt:lpstr>
      <vt:lpstr>Програма галілео</vt:lpstr>
      <vt:lpstr>Міжнародна співпраця (україна – Бразилія)</vt:lpstr>
      <vt:lpstr>Міжнародна співпраця (україна – сша)</vt:lpstr>
      <vt:lpstr>джерела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космонавтики в Україні</dc:title>
  <dc:creator>www.PHILka.RU</dc:creator>
  <cp:lastModifiedBy>www.PHILka.RU</cp:lastModifiedBy>
  <cp:revision>9</cp:revision>
  <dcterms:created xsi:type="dcterms:W3CDTF">2013-12-24T17:19:33Z</dcterms:created>
  <dcterms:modified xsi:type="dcterms:W3CDTF">2013-12-24T18:49:12Z</dcterms:modified>
</cp:coreProperties>
</file>