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0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4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4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2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7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8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2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A7BFF65-B67E-4B50-9ED4-65584C832EA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9A6636-A39E-427D-8919-27AAAE796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5436096" cy="1008112"/>
          </a:xfrm>
        </p:spPr>
        <p:txBody>
          <a:bodyPr/>
          <a:lstStyle/>
          <a:p>
            <a:r>
              <a:rPr lang="uk-UA" sz="5000" dirty="0" smtClean="0"/>
              <a:t>Термопластичні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5436096" cy="1008112"/>
          </a:xfrm>
        </p:spPr>
        <p:txBody>
          <a:bodyPr/>
          <a:lstStyle/>
          <a:p>
            <a:r>
              <a:rPr lang="uk-UA" sz="5000" dirty="0" smtClean="0">
                <a:solidFill>
                  <a:schemeClr val="bg1"/>
                </a:solidFill>
              </a:rPr>
              <a:t>Термореактивні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8753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Полімери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589240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/>
              <a:t>Підготував: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Учень 11 класу</a:t>
            </a:r>
          </a:p>
          <a:p>
            <a:pPr algn="r"/>
            <a:r>
              <a:rPr lang="uk-UA" sz="2400" dirty="0" err="1" smtClean="0">
                <a:solidFill>
                  <a:schemeClr val="bg1"/>
                </a:solidFill>
              </a:rPr>
              <a:t>Отрощеко</a:t>
            </a:r>
            <a:r>
              <a:rPr lang="uk-UA" sz="2400" dirty="0" smtClean="0">
                <a:solidFill>
                  <a:schemeClr val="bg1"/>
                </a:solidFill>
              </a:rPr>
              <a:t> Михайло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/>
          <a:lstStyle/>
          <a:p>
            <a:r>
              <a:rPr lang="ru-RU" dirty="0" err="1" smtClean="0"/>
              <a:t>Термореактивні</a:t>
            </a:r>
            <a:r>
              <a:rPr lang="ru-RU" dirty="0" smtClean="0"/>
              <a:t> </a:t>
            </a:r>
            <a:r>
              <a:rPr lang="ru-RU" dirty="0" err="1" smtClean="0"/>
              <a:t>полімери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768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Термореактивні</a:t>
            </a:r>
            <a:r>
              <a:rPr lang="ru-RU" i="1" dirty="0"/>
              <a:t> </a:t>
            </a:r>
            <a:r>
              <a:rPr lang="ru-RU" i="1" dirty="0" err="1" smtClean="0"/>
              <a:t>полімери</a:t>
            </a:r>
            <a:r>
              <a:rPr lang="ru-RU" dirty="0"/>
              <a:t> — </a:t>
            </a:r>
            <a:r>
              <a:rPr lang="ru-RU" dirty="0" err="1"/>
              <a:t>полімерні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розм'якшуються</a:t>
            </a:r>
            <a:r>
              <a:rPr lang="ru-RU" dirty="0"/>
              <a:t>, але при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 smtClean="0"/>
              <a:t>затвердівачів</a:t>
            </a:r>
            <a:r>
              <a:rPr lang="ru-RU" dirty="0" smtClean="0"/>
              <a:t>, </a:t>
            </a:r>
            <a:r>
              <a:rPr lang="ru-RU" dirty="0" err="1" smtClean="0"/>
              <a:t>зазнають</a:t>
            </a:r>
            <a:r>
              <a:rPr lang="ru-RU" dirty="0"/>
              <a:t> </a:t>
            </a:r>
            <a:r>
              <a:rPr lang="ru-RU" dirty="0" err="1"/>
              <a:t>полімеризації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твердий</a:t>
            </a:r>
            <a:r>
              <a:rPr lang="ru-RU" dirty="0"/>
              <a:t> стан і повторна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smtClean="0"/>
              <a:t>таких</a:t>
            </a:r>
          </a:p>
          <a:p>
            <a:pPr marL="0" indent="0">
              <a:buNone/>
            </a:pPr>
            <a:r>
              <a:rPr lang="ru-RU" dirty="0" err="1" smtClean="0"/>
              <a:t>пластмас</a:t>
            </a:r>
            <a:r>
              <a:rPr lang="ru-RU" dirty="0" smtClean="0"/>
              <a:t> </a:t>
            </a:r>
            <a:r>
              <a:rPr lang="ru-RU" dirty="0" err="1" smtClean="0"/>
              <a:t>неможлива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Теплостійкість</a:t>
            </a:r>
            <a:r>
              <a:rPr lang="ru-RU" dirty="0" smtClean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і </a:t>
            </a:r>
            <a:r>
              <a:rPr lang="ru-RU" dirty="0" err="1"/>
              <a:t>досягає</a:t>
            </a:r>
            <a:r>
              <a:rPr lang="ru-RU" dirty="0"/>
              <a:t> 200…370 °С.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14" y="4149080"/>
            <a:ext cx="3860482" cy="240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2400672"/>
          </a:xfrm>
        </p:spPr>
        <p:txBody>
          <a:bodyPr/>
          <a:lstStyle/>
          <a:p>
            <a:r>
              <a:rPr lang="ru-RU" sz="3000" dirty="0" err="1"/>
              <a:t>Термореактивні</a:t>
            </a:r>
            <a:r>
              <a:rPr lang="ru-RU" sz="3000" dirty="0"/>
              <a:t> </a:t>
            </a:r>
            <a:r>
              <a:rPr lang="ru-RU" sz="3000" dirty="0" err="1"/>
              <a:t>полімери</a:t>
            </a:r>
            <a:r>
              <a:rPr lang="ru-RU" sz="3000" dirty="0"/>
              <a:t> </a:t>
            </a:r>
            <a:r>
              <a:rPr lang="ru-RU" sz="3000" dirty="0" err="1"/>
              <a:t>порівняно</a:t>
            </a:r>
            <a:r>
              <a:rPr lang="ru-RU" sz="3000" dirty="0"/>
              <a:t> </a:t>
            </a:r>
            <a:r>
              <a:rPr lang="ru-RU" sz="3000" dirty="0" err="1"/>
              <a:t>рідко</a:t>
            </a:r>
            <a:r>
              <a:rPr lang="ru-RU" sz="3000" dirty="0"/>
              <a:t> </a:t>
            </a:r>
            <a:r>
              <a:rPr lang="ru-RU" sz="3000" dirty="0" err="1"/>
              <a:t>використовуються</a:t>
            </a:r>
            <a:r>
              <a:rPr lang="ru-RU" sz="3000" dirty="0"/>
              <a:t> у чистому </a:t>
            </a:r>
            <a:r>
              <a:rPr lang="ru-RU" sz="3000" dirty="0" err="1"/>
              <a:t>вигляді</a:t>
            </a:r>
            <a:r>
              <a:rPr lang="ru-RU" sz="3000" dirty="0"/>
              <a:t>. </a:t>
            </a:r>
            <a:r>
              <a:rPr lang="ru-RU" sz="3000" dirty="0" err="1"/>
              <a:t>Зазвичай</a:t>
            </a:r>
            <a:r>
              <a:rPr lang="ru-RU" sz="3000" dirty="0"/>
              <a:t>, у них </a:t>
            </a:r>
            <a:r>
              <a:rPr lang="ru-RU" sz="3000" dirty="0" err="1"/>
              <a:t>вводять</a:t>
            </a:r>
            <a:r>
              <a:rPr lang="ru-RU" sz="3000" dirty="0"/>
              <a:t> </a:t>
            </a:r>
            <a:r>
              <a:rPr lang="ru-RU" sz="3000" dirty="0" err="1"/>
              <a:t>наповнювачі</a:t>
            </a:r>
            <a:r>
              <a:rPr lang="ru-RU" sz="3000" dirty="0"/>
              <a:t> (</a:t>
            </a:r>
            <a:r>
              <a:rPr lang="ru-RU" sz="3000" dirty="0" err="1" smtClean="0"/>
              <a:t>дисперсні</a:t>
            </a:r>
            <a:r>
              <a:rPr lang="ru-RU" sz="3000" dirty="0" smtClean="0"/>
              <a:t>, </a:t>
            </a:r>
            <a:r>
              <a:rPr lang="ru-RU" sz="3000" dirty="0" err="1" smtClean="0"/>
              <a:t>волокнисті</a:t>
            </a:r>
            <a:r>
              <a:rPr lang="ru-RU" sz="3000" dirty="0"/>
              <a:t> </a:t>
            </a:r>
            <a:r>
              <a:rPr lang="ru-RU" sz="3000" dirty="0" err="1" smtClean="0"/>
              <a:t>суцільні</a:t>
            </a:r>
            <a:r>
              <a:rPr lang="ru-RU" sz="3000" dirty="0"/>
              <a:t>), </a:t>
            </a:r>
            <a:r>
              <a:rPr lang="ru-RU" sz="3000" dirty="0" err="1"/>
              <a:t>розчинники</a:t>
            </a:r>
            <a:r>
              <a:rPr lang="ru-RU" sz="3000" dirty="0"/>
              <a:t>, </a:t>
            </a:r>
            <a:r>
              <a:rPr lang="ru-RU" sz="3000" dirty="0" err="1"/>
              <a:t>згущувачі</a:t>
            </a:r>
            <a:r>
              <a:rPr lang="ru-RU" sz="3000" dirty="0"/>
              <a:t>, </a:t>
            </a:r>
            <a:r>
              <a:rPr lang="ru-RU" sz="3000" dirty="0" err="1"/>
              <a:t>стабілізатори</a:t>
            </a:r>
            <a:r>
              <a:rPr lang="ru-RU" sz="3000" dirty="0"/>
              <a:t>, </a:t>
            </a:r>
            <a:r>
              <a:rPr lang="ru-RU" sz="3000" dirty="0" err="1"/>
              <a:t>барвники</a:t>
            </a:r>
            <a:r>
              <a:rPr lang="ru-RU" sz="3000" dirty="0"/>
              <a:t>, </a:t>
            </a:r>
            <a:r>
              <a:rPr lang="ru-RU" sz="3000" dirty="0" err="1"/>
              <a:t>змазки</a:t>
            </a:r>
            <a:r>
              <a:rPr lang="ru-RU" sz="3000" dirty="0"/>
              <a:t>, </a:t>
            </a:r>
            <a:r>
              <a:rPr lang="ru-RU" sz="3000" dirty="0" err="1"/>
              <a:t>завдяки</a:t>
            </a:r>
            <a:r>
              <a:rPr lang="ru-RU" sz="3000" dirty="0"/>
              <a:t> </a:t>
            </a:r>
            <a:r>
              <a:rPr lang="ru-RU" sz="3000" dirty="0" err="1" smtClean="0"/>
              <a:t>чому</a:t>
            </a:r>
            <a:endParaRPr lang="ru-RU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176464" cy="231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4005064"/>
            <a:ext cx="4644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отримують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багатокомпонентні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— </a:t>
            </a:r>
            <a:r>
              <a:rPr lang="ru-RU" sz="2800" dirty="0" err="1" smtClean="0"/>
              <a:t>реактопласти</a:t>
            </a:r>
            <a:r>
              <a:rPr lang="ru-RU" sz="2800" dirty="0" smtClean="0"/>
              <a:t>. </a:t>
            </a:r>
            <a:r>
              <a:rPr lang="ru-RU" sz="2800" dirty="0" err="1" smtClean="0"/>
              <a:t>Полімерну</a:t>
            </a:r>
            <a:r>
              <a:rPr lang="ru-RU" sz="2800" dirty="0" smtClean="0"/>
              <a:t> основу </a:t>
            </a:r>
            <a:r>
              <a:rPr lang="ru-RU" sz="2800" dirty="0" err="1" smtClean="0"/>
              <a:t>реактопластаназивають</a:t>
            </a:r>
            <a:r>
              <a:rPr lang="ru-RU" sz="2800" dirty="0" smtClean="0"/>
              <a:t> «смола»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«</a:t>
            </a:r>
            <a:r>
              <a:rPr lang="ru-RU" sz="2800" dirty="0" err="1" smtClean="0"/>
              <a:t>сполучник</a:t>
            </a:r>
            <a:r>
              <a:rPr lang="ru-RU" sz="2800" dirty="0" smtClean="0"/>
              <a:t>».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/>
          <a:lstStyle/>
          <a:p>
            <a:r>
              <a:rPr lang="ru-RU" dirty="0" err="1" smtClean="0"/>
              <a:t>Термореактивні</a:t>
            </a:r>
            <a:r>
              <a:rPr lang="ru-RU" dirty="0" smtClean="0"/>
              <a:t> </a:t>
            </a:r>
            <a:r>
              <a:rPr lang="ru-RU" dirty="0" err="1" smtClean="0"/>
              <a:t>полімери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/>
              <a:t>Різновиди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11765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сполучника</a:t>
            </a:r>
            <a:r>
              <a:rPr lang="ru-RU" dirty="0"/>
              <a:t> </a:t>
            </a:r>
            <a:r>
              <a:rPr lang="ru-RU" dirty="0" err="1"/>
              <a:t>реактопласти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3528" y="2996952"/>
            <a:ext cx="2304256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фенопласти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515998" y="2996952"/>
            <a:ext cx="2304256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епоксидні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07704" y="4941168"/>
            <a:ext cx="2304256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амінопласти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36096" y="4941168"/>
            <a:ext cx="2304256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поліефірні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940152" y="3933056"/>
            <a:ext cx="2448272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поліуретанові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03848" y="5743230"/>
            <a:ext cx="2880320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кремнійорганічні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9592" y="3933056"/>
            <a:ext cx="2304256" cy="43204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err="1"/>
              <a:t>алкидні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3" idx="2"/>
          </p:cNvCxnSpPr>
          <p:nvPr/>
        </p:nvCxnSpPr>
        <p:spPr bwMode="auto">
          <a:xfrm flipH="1">
            <a:off x="2627784" y="2852936"/>
            <a:ext cx="1906116" cy="3600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>
            <a:stCxn id="3" idx="2"/>
            <a:endCxn id="11" idx="3"/>
          </p:cNvCxnSpPr>
          <p:nvPr/>
        </p:nvCxnSpPr>
        <p:spPr bwMode="auto">
          <a:xfrm flipH="1">
            <a:off x="3203848" y="2852936"/>
            <a:ext cx="1330052" cy="129614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stCxn id="3" idx="2"/>
            <a:endCxn id="10" idx="0"/>
          </p:cNvCxnSpPr>
          <p:nvPr/>
        </p:nvCxnSpPr>
        <p:spPr bwMode="auto">
          <a:xfrm>
            <a:off x="4533900" y="2852936"/>
            <a:ext cx="110108" cy="28902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3" idx="2"/>
            <a:endCxn id="8" idx="1"/>
          </p:cNvCxnSpPr>
          <p:nvPr/>
        </p:nvCxnSpPr>
        <p:spPr bwMode="auto">
          <a:xfrm>
            <a:off x="4533900" y="2852936"/>
            <a:ext cx="902196" cy="230425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>
            <a:stCxn id="3" idx="2"/>
            <a:endCxn id="9" idx="1"/>
          </p:cNvCxnSpPr>
          <p:nvPr/>
        </p:nvCxnSpPr>
        <p:spPr bwMode="auto">
          <a:xfrm>
            <a:off x="4533900" y="2852936"/>
            <a:ext cx="1406252" cy="129614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>
            <a:stCxn id="3" idx="2"/>
            <a:endCxn id="6" idx="1"/>
          </p:cNvCxnSpPr>
          <p:nvPr/>
        </p:nvCxnSpPr>
        <p:spPr bwMode="auto">
          <a:xfrm>
            <a:off x="4533900" y="2852936"/>
            <a:ext cx="1982098" cy="3600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stCxn id="3" idx="2"/>
          </p:cNvCxnSpPr>
          <p:nvPr/>
        </p:nvCxnSpPr>
        <p:spPr bwMode="auto">
          <a:xfrm flipH="1">
            <a:off x="3580842" y="2852936"/>
            <a:ext cx="953058" cy="208823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96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/>
              <a:t>Висновок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Полімери</a:t>
            </a:r>
            <a:r>
              <a:rPr lang="ru-RU" dirty="0"/>
              <a:t> — </a:t>
            </a:r>
            <a:r>
              <a:rPr lang="ru-RU" dirty="0" err="1"/>
              <a:t>природні</a:t>
            </a:r>
            <a:r>
              <a:rPr lang="ru-RU" dirty="0"/>
              <a:t> та </a:t>
            </a:r>
            <a:r>
              <a:rPr lang="ru-RU" dirty="0" err="1"/>
              <a:t>штучні</a:t>
            </a:r>
            <a:r>
              <a:rPr lang="ru-RU" dirty="0"/>
              <a:t> </a:t>
            </a:r>
            <a:r>
              <a:rPr lang="ru-RU" dirty="0" err="1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молекули</a:t>
            </a:r>
            <a:r>
              <a:rPr lang="ru-RU" dirty="0"/>
              <a:t> 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великого числа </a:t>
            </a:r>
            <a:r>
              <a:rPr lang="ru-RU" dirty="0" err="1"/>
              <a:t>повторюваних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будовою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, </a:t>
            </a:r>
            <a:r>
              <a:rPr lang="ru-RU" dirty="0" err="1"/>
              <a:t>з'єднаних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координаційними</a:t>
            </a:r>
            <a:r>
              <a:rPr lang="ru-RU" dirty="0"/>
              <a:t> </a:t>
            </a:r>
            <a:r>
              <a:rPr lang="ru-RU" dirty="0" err="1"/>
              <a:t>зв'язками</a:t>
            </a:r>
            <a:r>
              <a:rPr lang="ru-RU" dirty="0"/>
              <a:t> в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розгалужені</a:t>
            </a:r>
            <a:r>
              <a:rPr lang="ru-RU" dirty="0"/>
              <a:t> </a:t>
            </a:r>
            <a:r>
              <a:rPr lang="ru-RU" dirty="0" err="1"/>
              <a:t>ланцюги</a:t>
            </a:r>
            <a:r>
              <a:rPr lang="ru-RU" dirty="0"/>
              <a:t>.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полімери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 мономерами.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89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err="1" smtClean="0"/>
              <a:t>Термопластичні</a:t>
            </a:r>
            <a:r>
              <a:rPr lang="ru-RU" sz="5400" dirty="0" smtClean="0"/>
              <a:t> </a:t>
            </a:r>
            <a:r>
              <a:rPr lang="ru-RU" sz="5400" dirty="0" err="1" smtClean="0"/>
              <a:t>полімери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Термопластичні</a:t>
            </a:r>
            <a:r>
              <a:rPr lang="ru-RU" i="1" dirty="0"/>
              <a:t> </a:t>
            </a:r>
            <a:r>
              <a:rPr lang="ru-RU" i="1" dirty="0" err="1" smtClean="0"/>
              <a:t>полімери</a:t>
            </a:r>
            <a:r>
              <a:rPr lang="ru-RU" i="1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розм'якшуються</a:t>
            </a:r>
            <a:r>
              <a:rPr lang="ru-RU" dirty="0"/>
              <a:t>,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в'язкотекучий</a:t>
            </a:r>
            <a:r>
              <a:rPr lang="ru-RU" dirty="0"/>
              <a:t> стан, а при </a:t>
            </a:r>
            <a:r>
              <a:rPr lang="ru-RU" dirty="0" err="1"/>
              <a:t>охолодженні</a:t>
            </a:r>
            <a:r>
              <a:rPr lang="ru-RU" dirty="0"/>
              <a:t> </a:t>
            </a:r>
            <a:r>
              <a:rPr lang="ru-RU" dirty="0" err="1"/>
              <a:t>тверднуть</a:t>
            </a:r>
            <a:r>
              <a:rPr lang="ru-RU" dirty="0"/>
              <a:t>, і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повторюється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повторному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нагріванні</a:t>
            </a:r>
            <a:r>
              <a:rPr lang="ru-RU" dirty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полімери</a:t>
            </a:r>
            <a:r>
              <a:rPr lang="ru-RU" dirty="0" smtClean="0"/>
              <a:t> </a:t>
            </a:r>
            <a:r>
              <a:rPr lang="ru-RU" dirty="0" err="1" smtClean="0"/>
              <a:t>допускають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повторну</a:t>
            </a:r>
            <a:r>
              <a:rPr lang="ru-RU" dirty="0" smtClean="0"/>
              <a:t> </a:t>
            </a:r>
            <a:r>
              <a:rPr lang="ru-RU" dirty="0" err="1"/>
              <a:t>переробку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42218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19035"/>
            <a:ext cx="4422181" cy="340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19034"/>
            <a:ext cx="4547598" cy="340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err="1" smtClean="0"/>
              <a:t>Термопластичні</a:t>
            </a:r>
            <a:r>
              <a:rPr lang="ru-RU" sz="4800" dirty="0" smtClean="0"/>
              <a:t> </a:t>
            </a:r>
            <a:r>
              <a:rPr lang="ru-RU" sz="4800" dirty="0" err="1" smtClean="0"/>
              <a:t>полімери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Вони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невеликою </a:t>
            </a:r>
            <a:r>
              <a:rPr lang="ru-RU" dirty="0" err="1" smtClean="0"/>
              <a:t>усадкою</a:t>
            </a:r>
            <a:r>
              <a:rPr lang="ru-RU" dirty="0" smtClean="0"/>
              <a:t> (1…3%), </a:t>
            </a:r>
            <a:r>
              <a:rPr lang="ru-RU" dirty="0" err="1" smtClean="0"/>
              <a:t>зручні</a:t>
            </a:r>
            <a:r>
              <a:rPr lang="ru-RU" dirty="0" smtClean="0"/>
              <a:t> в </a:t>
            </a:r>
            <a:r>
              <a:rPr lang="ru-RU" dirty="0" err="1" smtClean="0"/>
              <a:t>переробці</a:t>
            </a:r>
            <a:r>
              <a:rPr lang="ru-RU" dirty="0" smtClean="0"/>
              <a:t>, не </a:t>
            </a:r>
            <a:r>
              <a:rPr lang="ru-RU" dirty="0" err="1" smtClean="0"/>
              <a:t>складні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робоча</a:t>
            </a:r>
            <a:r>
              <a:rPr lang="ru-RU" dirty="0" smtClean="0"/>
              <a:t> температура не </a:t>
            </a:r>
            <a:r>
              <a:rPr lang="ru-RU" dirty="0" err="1" smtClean="0"/>
              <a:t>перевищує</a:t>
            </a:r>
            <a:r>
              <a:rPr lang="ru-RU" dirty="0" smtClean="0"/>
              <a:t> 90 °C.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6647"/>
            <a:ext cx="4142234" cy="27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1247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/>
              <a:t>Поліетилен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068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Поліетилен</a:t>
            </a:r>
            <a:r>
              <a:rPr lang="ru-RU" b="1" dirty="0"/>
              <a:t> </a:t>
            </a:r>
            <a:r>
              <a:rPr lang="en-US" dirty="0" smtClean="0"/>
              <a:t>— </a:t>
            </a:r>
            <a:r>
              <a:rPr lang="ru-RU" dirty="0" err="1"/>
              <a:t>полімер</a:t>
            </a:r>
            <a:r>
              <a:rPr lang="ru-RU" dirty="0"/>
              <a:t> </a:t>
            </a:r>
            <a:r>
              <a:rPr lang="ru-RU" dirty="0" err="1"/>
              <a:t>етилену</a:t>
            </a:r>
            <a:r>
              <a:rPr lang="ru-RU" dirty="0"/>
              <a:t>, </a:t>
            </a:r>
            <a:r>
              <a:rPr lang="ru-RU" dirty="0" err="1"/>
              <a:t>твердий</a:t>
            </a:r>
            <a:r>
              <a:rPr lang="ru-RU" dirty="0"/>
              <a:t>, легкий і </a:t>
            </a:r>
            <a:r>
              <a:rPr lang="ru-RU" dirty="0" err="1"/>
              <a:t>водостійкий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діелектрик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морозостійкістю</a:t>
            </a:r>
            <a:r>
              <a:rPr lang="ru-RU" dirty="0"/>
              <a:t> (до — 60 °</a:t>
            </a:r>
            <a:r>
              <a:rPr lang="en-US" dirty="0"/>
              <a:t>C), </a:t>
            </a:r>
            <a:r>
              <a:rPr lang="ru-RU" dirty="0" err="1"/>
              <a:t>стійкий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агресивних</a:t>
            </a:r>
            <a:r>
              <a:rPr lang="ru-RU" dirty="0" smtClean="0"/>
              <a:t> </a:t>
            </a:r>
            <a:r>
              <a:rPr lang="ru-RU" dirty="0" err="1" smtClean="0"/>
              <a:t>середовищ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Недоліки</a:t>
            </a:r>
            <a:r>
              <a:rPr lang="ru-RU" dirty="0"/>
              <a:t>: </a:t>
            </a:r>
            <a:r>
              <a:rPr lang="ru-RU" dirty="0" err="1" smtClean="0"/>
              <a:t>низь</a:t>
            </a:r>
            <a:r>
              <a:rPr lang="ru-RU" dirty="0" err="1"/>
              <a:t>к</a:t>
            </a:r>
            <a:r>
              <a:rPr lang="ru-RU" dirty="0" err="1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err="1" smtClean="0"/>
              <a:t>нична</a:t>
            </a:r>
            <a:r>
              <a:rPr lang="ru-RU" dirty="0" smtClean="0"/>
              <a:t> </a:t>
            </a:r>
            <a:r>
              <a:rPr lang="ru-RU" dirty="0"/>
              <a:t>температура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експлуатації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газопроникність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/>
              <a:t>маслостійкість</a:t>
            </a:r>
            <a:r>
              <a:rPr lang="ru-RU" dirty="0"/>
              <a:t>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61006" cy="28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b="3670"/>
          <a:stretch/>
        </p:blipFill>
        <p:spPr bwMode="auto">
          <a:xfrm>
            <a:off x="4644008" y="3645024"/>
            <a:ext cx="4261006" cy="28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830"/>
            <a:ext cx="4384055" cy="31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87615" cy="280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4500" r="4128" b="7828"/>
          <a:stretch/>
        </p:blipFill>
        <p:spPr bwMode="auto">
          <a:xfrm>
            <a:off x="4572000" y="3573016"/>
            <a:ext cx="43840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19200"/>
          </a:xfrm>
        </p:spPr>
        <p:txBody>
          <a:bodyPr>
            <a:noAutofit/>
          </a:bodyPr>
          <a:lstStyle/>
          <a:p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</a:t>
            </a:r>
            <a:r>
              <a:rPr lang="ru-RU" dirty="0" err="1" smtClean="0"/>
              <a:t>абелів</a:t>
            </a:r>
            <a:r>
              <a:rPr lang="ru-RU" dirty="0" smtClean="0"/>
              <a:t>, </a:t>
            </a:r>
            <a:r>
              <a:rPr lang="ru-RU" dirty="0" err="1" smtClean="0"/>
              <a:t>плівок</a:t>
            </a:r>
            <a:r>
              <a:rPr lang="ru-RU" dirty="0" smtClean="0"/>
              <a:t>, труб, </a:t>
            </a:r>
            <a:r>
              <a:rPr lang="ru-RU" dirty="0" err="1" smtClean="0"/>
              <a:t>ємностей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і </a:t>
            </a:r>
            <a:r>
              <a:rPr lang="ru-RU" dirty="0" err="1" smtClean="0"/>
              <a:t>побутового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0376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705" y="3244205"/>
            <a:ext cx="3743384" cy="267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3" y="3032447"/>
            <a:ext cx="4037644" cy="305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39" y="3032446"/>
            <a:ext cx="3735798" cy="28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39615"/>
            <a:ext cx="4063673" cy="28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05" y="3032446"/>
            <a:ext cx="3938011" cy="28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57" y="3032446"/>
            <a:ext cx="4375952" cy="28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7" y="2996952"/>
            <a:ext cx="4294805" cy="29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6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/>
              <a:t>Поліпропілен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ru-RU" sz="2800" b="1" dirty="0" err="1" smtClean="0"/>
              <a:t>Поліпропілен</a:t>
            </a:r>
            <a:r>
              <a:rPr lang="en-US" sz="2800" dirty="0"/>
              <a:t> — </a:t>
            </a:r>
            <a:r>
              <a:rPr lang="ru-RU" sz="2800" dirty="0" err="1"/>
              <a:t>полімер</a:t>
            </a:r>
            <a:r>
              <a:rPr lang="ru-RU" sz="2800" dirty="0"/>
              <a:t> </a:t>
            </a:r>
            <a:r>
              <a:rPr lang="ru-RU" sz="2800" dirty="0" err="1"/>
              <a:t>пропілену</a:t>
            </a:r>
            <a:r>
              <a:rPr lang="ru-RU" sz="2800" dirty="0"/>
              <a:t>, </a:t>
            </a:r>
            <a:r>
              <a:rPr lang="ru-RU" sz="2800" dirty="0" err="1"/>
              <a:t>твердий</a:t>
            </a:r>
            <a:r>
              <a:rPr lang="ru-RU" sz="2800" dirty="0"/>
              <a:t> </a:t>
            </a:r>
            <a:r>
              <a:rPr lang="ru-RU" sz="2800" dirty="0" err="1"/>
              <a:t>матеріал</a:t>
            </a:r>
            <a:r>
              <a:rPr lang="ru-RU" sz="2800" dirty="0"/>
              <a:t> </a:t>
            </a:r>
            <a:r>
              <a:rPr lang="ru-RU" sz="2800" dirty="0" err="1"/>
              <a:t>загальнотехнічного</a:t>
            </a:r>
            <a:r>
              <a:rPr lang="ru-RU" sz="2800" dirty="0"/>
              <a:t> </a:t>
            </a:r>
            <a:r>
              <a:rPr lang="ru-RU" sz="2800" dirty="0" err="1"/>
              <a:t>призначення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високі</a:t>
            </a:r>
            <a:r>
              <a:rPr lang="ru-RU" sz="2800" dirty="0"/>
              <a:t> </a:t>
            </a:r>
            <a:r>
              <a:rPr lang="ru-RU" sz="2800" dirty="0" err="1"/>
              <a:t>електроізоляційні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, водо- і </a:t>
            </a:r>
            <a:r>
              <a:rPr lang="ru-RU" sz="2800" dirty="0" err="1"/>
              <a:t>хімічну</a:t>
            </a:r>
            <a:r>
              <a:rPr lang="ru-RU" sz="2800" dirty="0"/>
              <a:t> </a:t>
            </a:r>
            <a:r>
              <a:rPr lang="ru-RU" sz="2800" dirty="0" err="1"/>
              <a:t>стійкість</a:t>
            </a:r>
            <a:r>
              <a:rPr lang="ru-RU" sz="2800" dirty="0"/>
              <a:t>. </a:t>
            </a:r>
            <a:r>
              <a:rPr lang="ru-RU" sz="2800" dirty="0" err="1"/>
              <a:t>Існують</a:t>
            </a:r>
            <a:r>
              <a:rPr lang="ru-RU" sz="2800" dirty="0"/>
              <a:t> марки,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отримали</a:t>
            </a:r>
            <a:r>
              <a:rPr lang="ru-RU" sz="2800" dirty="0"/>
              <a:t> допуск до контакту з </a:t>
            </a:r>
            <a:r>
              <a:rPr lang="ru-RU" sz="2800" dirty="0" err="1"/>
              <a:t>харчовими</a:t>
            </a:r>
            <a:r>
              <a:rPr lang="ru-RU" sz="2800" dirty="0"/>
              <a:t> продуктами.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3"/>
            <a:ext cx="3456384" cy="26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3904"/>
            <a:ext cx="3960440" cy="259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3904"/>
            <a:ext cx="4104456" cy="262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104456" cy="2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7887"/>
            <a:ext cx="4104456" cy="262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2403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Поліпропілен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ru-RU" dirty="0" err="1" smtClean="0"/>
              <a:t>Недоліки</a:t>
            </a:r>
            <a:r>
              <a:rPr lang="ru-RU" dirty="0" smtClean="0"/>
              <a:t>: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морозостійкість</a:t>
            </a:r>
            <a:r>
              <a:rPr lang="ru-RU" dirty="0" smtClean="0"/>
              <a:t> (— 15 °С), </a:t>
            </a:r>
            <a:r>
              <a:rPr lang="ru-RU" dirty="0" err="1" smtClean="0"/>
              <a:t>горючість</a:t>
            </a:r>
            <a:r>
              <a:rPr lang="ru-RU" dirty="0" smtClean="0"/>
              <a:t>, </a:t>
            </a:r>
            <a:r>
              <a:rPr lang="ru-RU" dirty="0" err="1" smtClean="0"/>
              <a:t>незадовільна</a:t>
            </a:r>
            <a:r>
              <a:rPr lang="ru-RU" dirty="0" smtClean="0"/>
              <a:t> </a:t>
            </a:r>
            <a:r>
              <a:rPr lang="ru-RU" dirty="0" err="1" smtClean="0"/>
              <a:t>склеюваність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накопичувати</a:t>
            </a:r>
            <a:r>
              <a:rPr lang="ru-RU" dirty="0" smtClean="0"/>
              <a:t> </a:t>
            </a:r>
            <a:r>
              <a:rPr lang="ru-RU" dirty="0" err="1" smtClean="0"/>
              <a:t>статичну</a:t>
            </a:r>
            <a:r>
              <a:rPr lang="ru-RU" dirty="0" smtClean="0"/>
              <a:t> </a:t>
            </a:r>
            <a:r>
              <a:rPr lang="ru-RU" dirty="0" err="1" smtClean="0"/>
              <a:t>електрику</a:t>
            </a:r>
            <a:r>
              <a:rPr lang="ru-RU" dirty="0" smtClean="0"/>
              <a:t>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медицині</a:t>
            </a:r>
            <a:r>
              <a:rPr lang="ru-RU" dirty="0" smtClean="0"/>
              <a:t>, </a:t>
            </a:r>
            <a:r>
              <a:rPr lang="ru-RU" dirty="0" err="1" smtClean="0"/>
              <a:t>харчовій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(</a:t>
            </a:r>
            <a:r>
              <a:rPr lang="ru-RU" dirty="0" err="1" smtClean="0"/>
              <a:t>пакувальні</a:t>
            </a:r>
            <a:r>
              <a:rPr lang="ru-RU" dirty="0" smtClean="0"/>
              <a:t> </a:t>
            </a:r>
            <a:r>
              <a:rPr lang="ru-RU" dirty="0" err="1" smtClean="0"/>
              <a:t>плівки</a:t>
            </a:r>
            <a:r>
              <a:rPr lang="ru-RU" dirty="0" smtClean="0"/>
              <a:t>) та </a:t>
            </a:r>
            <a:r>
              <a:rPr lang="ru-RU" dirty="0" err="1" smtClean="0"/>
              <a:t>електротехніці</a:t>
            </a:r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672408" cy="241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2851"/>
            <a:ext cx="312439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834" y="4365104"/>
            <a:ext cx="4013134" cy="231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/>
              <a:t>Полівінілхлорид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12" y="1556792"/>
            <a:ext cx="9144000" cy="33123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/>
              <a:t>Полівінілхлорид</a:t>
            </a:r>
            <a:r>
              <a:rPr lang="en-US" sz="2800" dirty="0"/>
              <a:t> </a:t>
            </a:r>
            <a:r>
              <a:rPr lang="en-US" sz="2800" dirty="0" smtClean="0"/>
              <a:t>—</a:t>
            </a:r>
            <a:r>
              <a:rPr lang="uk-UA" sz="2800" dirty="0" smtClean="0"/>
              <a:t> </a:t>
            </a:r>
            <a:r>
              <a:rPr lang="ru-RU" sz="2800" dirty="0" err="1" smtClean="0"/>
              <a:t>аморфний</a:t>
            </a:r>
            <a:r>
              <a:rPr lang="ru-RU" sz="2800" dirty="0"/>
              <a:t> </a:t>
            </a:r>
            <a:r>
              <a:rPr lang="ru-RU" sz="2800" dirty="0" err="1" smtClean="0"/>
              <a:t>полімер</a:t>
            </a:r>
            <a:r>
              <a:rPr lang="ru-RU" sz="2800" dirty="0" smtClean="0"/>
              <a:t> </a:t>
            </a:r>
            <a:r>
              <a:rPr lang="ru-RU" sz="2800" dirty="0" err="1" smtClean="0"/>
              <a:t>вінілхлориду</a:t>
            </a:r>
            <a:r>
              <a:rPr lang="ru-RU" sz="2800" dirty="0" smtClean="0"/>
              <a:t> з </a:t>
            </a:r>
            <a:r>
              <a:rPr lang="ru-RU" sz="2800" dirty="0" err="1"/>
              <a:t>високою</a:t>
            </a:r>
            <a:r>
              <a:rPr lang="ru-RU" sz="2800" dirty="0"/>
              <a:t> </a:t>
            </a:r>
            <a:r>
              <a:rPr lang="ru-RU" sz="2800" dirty="0" err="1"/>
              <a:t>міжмолекулярною</a:t>
            </a:r>
            <a:r>
              <a:rPr lang="ru-RU" sz="2800" dirty="0"/>
              <a:t> </a:t>
            </a:r>
            <a:r>
              <a:rPr lang="ru-RU" sz="2800" dirty="0" err="1" smtClean="0"/>
              <a:t>взаємодією</a:t>
            </a:r>
            <a:r>
              <a:rPr lang="ru-RU" sz="2800" dirty="0" smtClean="0"/>
              <a:t>. </a:t>
            </a:r>
            <a:r>
              <a:rPr lang="ru-RU" sz="2800" dirty="0" err="1" smtClean="0"/>
              <a:t>Атмосферостійкий</a:t>
            </a:r>
            <a:r>
              <a:rPr lang="ru-RU" sz="2800" dirty="0"/>
              <a:t>, </a:t>
            </a:r>
            <a:r>
              <a:rPr lang="ru-RU" sz="2800" dirty="0" err="1"/>
              <a:t>самозгасаючий</a:t>
            </a:r>
            <a:r>
              <a:rPr lang="ru-RU" sz="2800" dirty="0"/>
              <a:t> при </a:t>
            </a:r>
            <a:r>
              <a:rPr lang="ru-RU" sz="2800" dirty="0" err="1" smtClean="0"/>
              <a:t>горінні</a:t>
            </a:r>
            <a:r>
              <a:rPr lang="ru-RU" sz="2800" dirty="0" smtClean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при </a:t>
            </a:r>
            <a:r>
              <a:rPr lang="ru-RU" sz="2800" dirty="0" err="1"/>
              <a:t>горінні</a:t>
            </a:r>
            <a:r>
              <a:rPr lang="ru-RU" sz="2800" dirty="0"/>
              <a:t> </a:t>
            </a:r>
            <a:r>
              <a:rPr lang="ru-RU" sz="2800" dirty="0" err="1"/>
              <a:t>виділяються</a:t>
            </a:r>
            <a:r>
              <a:rPr lang="ru-RU" sz="2800" dirty="0"/>
              <a:t> </a:t>
            </a:r>
            <a:r>
              <a:rPr lang="ru-RU" sz="2800" dirty="0" err="1"/>
              <a:t>екологічно</a:t>
            </a:r>
            <a:r>
              <a:rPr lang="ru-RU" sz="2800" dirty="0"/>
              <a:t> </a:t>
            </a:r>
            <a:r>
              <a:rPr lang="ru-RU" sz="2800" dirty="0" err="1"/>
              <a:t>шкідливі</a:t>
            </a:r>
            <a:r>
              <a:rPr lang="ru-RU" sz="2800" dirty="0"/>
              <a:t> </a:t>
            </a:r>
            <a:r>
              <a:rPr lang="ru-RU" sz="2800" dirty="0" err="1"/>
              <a:t>діоксини</a:t>
            </a:r>
            <a:r>
              <a:rPr lang="ru-RU" sz="2800" dirty="0"/>
              <a:t>. При </a:t>
            </a:r>
            <a:r>
              <a:rPr lang="ru-RU" sz="2800" dirty="0" err="1"/>
              <a:t>нагріванні</a:t>
            </a:r>
            <a:r>
              <a:rPr lang="ru-RU" sz="2800" dirty="0"/>
              <a:t> до температур 150…170 °</a:t>
            </a:r>
            <a:r>
              <a:rPr lang="ru-RU" sz="2800" dirty="0" smtClean="0"/>
              <a:t>С </a:t>
            </a:r>
            <a:r>
              <a:rPr lang="ru-RU" sz="2800" dirty="0" err="1" smtClean="0"/>
              <a:t>починає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err="1" smtClean="0"/>
              <a:t>розкладатись</a:t>
            </a:r>
            <a:r>
              <a:rPr lang="ru-RU" sz="2800" dirty="0" smtClean="0"/>
              <a:t> з </a:t>
            </a:r>
            <a:r>
              <a:rPr lang="ru-RU" sz="2800" dirty="0" err="1" smtClean="0"/>
              <a:t>виділенням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хлороводню</a:t>
            </a:r>
            <a:r>
              <a:rPr lang="ru-RU" sz="28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3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4" y="3356991"/>
            <a:ext cx="3771474" cy="28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4359"/>
            <a:ext cx="3201516" cy="231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Широкому </a:t>
            </a:r>
            <a:r>
              <a:rPr lang="ru-RU" sz="2400" dirty="0" err="1"/>
              <a:t>застосуванню</a:t>
            </a:r>
            <a:r>
              <a:rPr lang="ru-RU" sz="2400" dirty="0"/>
              <a:t> </a:t>
            </a:r>
            <a:r>
              <a:rPr lang="ru-RU" sz="2400" dirty="0" err="1"/>
              <a:t>полівінілхлориду</a:t>
            </a:r>
            <a:r>
              <a:rPr lang="ru-RU" sz="2400" dirty="0"/>
              <a:t>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 smtClean="0"/>
              <a:t>лакофарбових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матеріалів</a:t>
            </a:r>
            <a:r>
              <a:rPr lang="ru-RU" sz="2400" dirty="0" smtClean="0"/>
              <a:t>. і в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порошкових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фарб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полівінілхлоридного</a:t>
            </a:r>
            <a:r>
              <a:rPr lang="ru-RU" sz="2400" dirty="0"/>
              <a:t> пластикату для </a:t>
            </a:r>
            <a:r>
              <a:rPr lang="ru-RU" sz="2400" dirty="0" err="1"/>
              <a:t>оболонок</a:t>
            </a:r>
            <a:r>
              <a:rPr lang="ru-RU" sz="2400" dirty="0"/>
              <a:t> </a:t>
            </a:r>
            <a:r>
              <a:rPr lang="ru-RU" sz="2400" dirty="0" err="1"/>
              <a:t>кабелів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AutoShape 2" descr="data:image/jpeg;base64,/9j/4AAQSkZJRgABAQAAAQABAAD/2wCEAAkGBxQSEhUUEhQWFBUVFxUUFhgWGBUVFxQWFBUWFxQUFBQYHCggGBolGxQUITEhJSkrLi4uFx8zODMsNygtLisBCgoKDg0OGxAQGywkICQsLCwsLCwsLCwvLCwsLCwsLCwsLCwsLCwsLCwsLCwsLCwsLCwsLCwsLCwsLCwsLCwsLP/AABEIALoBDwMBIgACEQEDEQH/xAAbAAACAwEBAQAAAAAAAAAAAAACAwABBAUGB//EADYQAAEDAgQEAwcEAgMBAQAAAAEAAhEDIQQSMUEFUWFxIoGRBhMyobHB8FLR4fEUQgdicoIz/8QAHAEAAQUBAQEAAAAAAAAAAAAAAQACAwQFBgcI/8QALxEAAgIBAwMBBwQCAwAAAAAAAAECEQMEEiEFMUFRBhMiYXGBoRQyQpEjMxVS0f/aAAwDAQACEQMRAD8A+3BWoFaASKKKIgLUUVJCLUUUSERRRRIRFFStIRFFFEhEUUUSERUrQuMJCLJhZ6mJ5CUFSpKFtNOokUfUhrOJTWP5iFbacK4SsToPsqzxqoELimgoc0q1mFRMNYIAcWNVJRqIPeJC2s0KJTXpqAGqKKx16ibiKixvMqpqMu1UibHHyKddFkVlt01rYWTGLlJ2Tt0dBWqVroiiRWqJSn1U2U4x7iGqIQUScpJiIohe+En3hOkqKeaMXXdiNKXVqZQra611zcXUzEi8DUhP3pq0Pxw3MRjON5ZhrnRqGgzC2YHFCqxr2HwuEjbyIOhXJbw9geHwS7aXOO2gEwtvC3HxAiAbgciEyMnfJcyY8ez4DqNcmApAf1S8VVIbIOmvZS2U9tujWoucziB3Cd/mg9ENyC8Uka5Wes6bIG1ZQtdJKdHnkSjT5Ca1aGMhDRbumpNgkwYUhEokMAISqtkx74WcknS/NGiSJT3oHmQgLrKCsmElFNzBPYZEq6bpCx1sRDoF+3PqnxW4a2bG1LxomNqRK59CiQ4ucZ2haXuUWZ7ApWDUco1qGUJqGbLJnlSe5kteBoaJRIAVEI0No6KiihW0VQHlBlurKplQEmDpYqrOm+RwxqtUVTXKWLrgADuoVh6MhC4KKSa5QhVR0BY6Zsb3TcQ+VmZVk20mPSyMfhVFqEeBgwsva8k+EEAbSdSfJOpMjaN0HvCLImutyTlJCdshqQVZqzZY6zr+SB1WE9SHrFY5niGkHuiGGXHGKAe64BEkahbMHxEPhp16IKSZLPDOKtdjoMGUQrqVQAhc/okVXqbsiBRtjqWNKezHcwufI5K45Jo6WKL8HaZUBEhLqVVkotyjutNKlNz6J/1KziosplMu1sPqtAaAFaHNc9EO5G3ZzarfEQkPstGMeC4wQexWOo1N8k6doa2qYIbqVoo0Q0WAk6rn03wQZ79kfFuKCnTzN8RPwgXnr2UkVJ/ChraXLNrtVHFczgWJqVGF9SBJhoAiw1Pr9F0HLP1jcZbSSHKsWCiYFTRCMLFhBtpeSVhJ9IrPmVtctLHFRI2rOmqciS6pstSTpWVUZK7bz9VOHDwk9SqJPldaKAsFnY1uybhtXKw3aSltKZW0WYOCsTdMlirNIcl13WWavi8kbpVfFWvadk33iHRjchdR8nWI/NEyiIWKlimuJAvBg99UZrJksiLcoNKjY5wH7oKlRZwZudEp2IGyKlStijjsfVcsmJKbVdMLI98mFJuJ8cThcTcRUIG8L0nCeHhgDiZJHokDg4e8PdIAIJB3jZbq2IvA2TscKlbJc+ffBQh9xxra6LFVrXXL4Xx0Vg8wRlcW3HLT6Lm4/j7aeYE+IXgDn10Vx4ckp7EuStjcIw3ydI9K2qt1Gqxokub6iy+V4r2hfV+EwG6EEiSeizPrucYgRqeh2IhaOLpbq5Mz8+vi3UFwfSOJ+0VNgJzAxFg4THOEFL29pHDtqNbNQyPdFwDgAYznovmj43MztHollmUl39C37K1DpuPzyVMmqlLsqPS8c9ssTVDg13u5EAMIEmJnMDJ8l5WlxSrear3EwTdwkxc9pKzujWRIkDXfolUK+YdpPISr8MEIKkkVnJs+jf8AHuMe+jVzuzEVZECIBY20dwV6vNAXhP8AjKp4K8aZ2R6L3Dzp5rnddFLPJGjhfwIp5C4dDhbnVmszEtEuJvAbOkc16DCsBkkabLS2rsAPJU/1Pu7USX3e7uGIaABYAQEh7roGVZLuhhETKwNZum6vyWoJFuqQFmdiSEvGV9h5rKTvMJuNbFbE+TdTxsLTSxbT0XFa4xIFloYDv6KPU66OCDl3foGMNzo9gk1ymrPjHQJGovZdDmdQZnowYrEhpa0aldCpWDGZnWAXKxOMY25idhvfSeS5mL4o+r4TEchN1l/qVjuu/ggllUbO3T4tTqWZPpEKGrAuuLg3Q8xsEWI4gCQ3YmJRhmlNbpFjSuU42xr6hqPF/C2SfsFixOPl5GwROxnxAANABM/uvNYPFZnGekps5VSRpY8VNL1O9Rq5M5OhM+UD0WrD1M19l4/E8ba4EFhN9JtbS42WDF8ZqPEZsoGjWSBbS+6bvRtrpuTJ34PccS4o1oIkADquBW9owNJd8gvKPqnU3J/NVneXHmmyytmhg6Vjgvidn1PBYrNSa47tB9VWHxI951ymO+yxYERTaDoGNB7wudicQ0OmSI6LQjfBjrBFuSPQjGESXGABzvpuFlwmMlhvJyg9SvI8e4tLcoeTe4vy0XRweLyUXP3AA+QU2K5zpDc2KOLHufkVxHH+6FQtJDnnfaBEgbLyNSXOgkwdzq7crbjcYXuLnmeX7LGysMwLzAncTaN40XW6fD7uPPc5PU53klx2XYZUfcAanTaAEwy4SLbcpUZkmQPkb8zJ2R+8nWNJAvPmrKKpj/y2giTYHuZuFdbEgiAQZuqc2oQRHawEdyVzqeGJfEAEzab23AUiANrP/AL/ACW1lFsATJkmYAzbxsSs+VtMgZpdMOJgNMA2m9uljK1Nd4SXQP0gZZI2uldiPb+xYysqZtS5nIAWsIGi9K9+nmvI+yIL8M7KLuqHpMAX+q9TUqtFiJgagrmtdXvW/maOH9iHYTGBpIdoU2pjWNiXCTYQbnyXFqYlhO/kuEzijamIYGgwCReL63HosyWJTbfYsqbSo9th3+HMf9jPqgq4oX1SKTvA0cwPoEDm+q53Wa3HibvuW8eNyDAkybfVQ0xP6vlCGPVE1q5/Jrs0m3dFlYooZTgCNvVESEsBDRcCJVOTcnbDtR7Ncfi+NIOVuo1P2C59bFvdcuPrCSc7iSTc6ld3qNb7yO2Ko5eeotVEzOaXE89yVDT5Xj5rQ6nA5pGIHh/As5ldRsxYrFGQ1stn4ufaywY3E9EvEVIeeYA9SFy8djSCR5aKxj7HRaPGo40hnEeKnLEnzjRcjDYkkOHMhYq9Z1V8ME38gOZW2hRyCG6f7OO/YbBGvLNzp+CU8qm1wgqhDdZSnVhy7Jr6DnXtPpbaUTcNGvy08kaOjUoruJIlSg0uIAGpAtteCTutJA5QEeHcBf4Yv6J0Y2xkslRZ6Ori4GX/ALbcgP4K49bENJ3HcD6ygGJhviEmJMcz/a5VfFNuQTa9xy6rSS4MRJJnL4ti5ee5+Vl38RiyKWQbkE9gF4XFYiSvUB8tYdSQDHSLkrS6Th35bfjkzOt6isSivPApzJ7fklPdSnwk5dA3cnew/dNY5jfiIM3mQIHTmgGGzwRmvJAJDZBOpOsfWF05yRTMI8DxOgnQNaTfraAOyuk9gGZxM6XsBHLr1V/5DWuguILdBJImwAO030RUcc4iNjMwJgATp5o80AwVseyJbN5mSTBm9kWFwZLQSAATJJkE84HKJTquJIdcy4kAZRZo3cev7rTjHGDF/wAkhKUqQjO2pRaBFNpJkCxcCRzJCYYDszhJMCP9bWAAWRoAIJALvppF906k0ZiTufCDfoOlimbg0e79m2hlFkwJDnHKLX0t5rZiKrbw7kLg91ioNsBs0NbryEk/NIxL421JK5XPl3TbNOEaRWLcGtc6R4QTY8gvLcAqTiaY5kj1BW3juKim7rb1XE4DWjE0T/3b8zCrZJNYpV6Mel8SPq1EEBoOsAHyF1YRlLc2SvNcmSWSTlI2opJUXNwNZ+SJ/JRjUL4kCZKaILMl0bT3n1THnRA0xJQCbiN7ISZsNP36qFw3B+qRicSxnxODeUmJ9V1Zx8Mbk6irYwC0/hWXGMzNLSJBER9EqtxekwS948rz2hcnHcfEH3cDk43+SKg32NPT9K1ORqof2cLiNCrSdDvEHGzu36lhpYJxMudI5Am/db8Q99XxOd6/YIMKwAQASdJKsxuqOv0vTMeGCc3b/AFNmWA1voITXtGl+tk0wDqB0m6p1Tyj0TqNFP0QpzYNgI+qst5KEjU/x3VBx1SHAPbb6LJiK4hrBqTJ8/4lbaxtGy8via7mVTMW0jSNvkPmpcKuRHmlWOzs4vHAC46WPJcLieMAYYm9rxv/AACgxHEC4huXMdABMknlC38N4SZD6guJyMmTOmZx6DbqtjT6eWZ1H+zn9Tq44Vb/AKPPYTh9WqbMIFpJEAT31tyXpnYVzmim2W5RDnu3gaCfyy3ikQXOtJJt/qORJNyANtJRsqA3e9veS0RvA0XR6TRRwW1y2czq9bLUUnwkZsNgWM3c53UiOjYi/wDCbWxGaY0EAmRIM6T+arO/EQ4lzyQ4Q1ugB5EnWOaGzhA1m2vqryRRbGvIqNbYF7SPERJkzp1tujdRGUtBsYAdYEuGvlITsOwMboXEnYeRMfdBVk2ABJiDyPP85KOUq4EhGNfUOnhF2uyCZESSeQ7K5zEDSIsefdazSEX15/z8ljxVO+abtMW081G2OCqgNkn4iDH7BO4M0Oe13+ouZGhbcz5rHnJgOv8Al4W/ADKzv9Br+dVW1eb3eJv7EuKG6SO+Hm5PL5u/hY8RWINnG1tULsWQ0c7kja/wrn1sVOoHzXLORpJHN9oMSXFrZ6n6D7rm4V5a9rv0uB9DKrFYjO8nyHYIWOR7qgebPtbHAgHmAfW6gCw+ztT3mFpOMzkA75bT8l0tI6rzfLDZklH0bNiMrRQCDJ4pPJMzSVITAgEKjZTNJPojlAJ5rF+0NZwhga2dSbny2XNr4h1RxLnye2n8JLXO3HmbpgJtE/ZdtGKXY28Okw4P9cUhVTDk3JNualOk0cyeoTSev53Sg1xPL56dkaLSbruDXrBugk/mytpJ15JnuuX7Iqb5tYnmLAJUC1QptIX1+n1TM7G6+iO949R+XQOFuvaT3hGgXfcN7u38dllcWzMGdtflstBBifrsk1A1olzxLjadNNByU2LT5MrqEWyLJqMWFXkkkZ6xGpmDtqI301XG4jww1yPdnLGh1gbAwvQVaJdlEywTGUEZjpd36fJBna2AIbGjR1+y6LS9CSe7I/Tt+TmtZ7ROUXDFH1XPP0aOdwrgwpXdmc6DLzAaOjR6arcadhE20B7an88kuo57iQDoL3sO4OpV1nQzKZqOjkDLjaw21XQYsMMUdsVwcxlzTyS3SfJHsgDI7IG5g6wIOYWuUNWn4SXGzYMGBJtvKVQL3AB7Qxxi2sfqJ2k7BKxmHZmAzzJFyJuBtOpUpEZKrqbQ5x5GAbkf/U6mdVq4WzO1rh4QDPIxNgEr/DY8uLpc0XcXTdxM+EDUfuulhmQyBmPPbt9km6CHXphw5agdO2yqnTvcj7HcQOeqtjHAk3I5GDB5JtcgjMBqJI7CSQNZUbQhQuYOvcRabdUNVo1IMGY5SOd0MNLmiRlADw8ai+nIbjzWetUayTcAGC2ZNrSfkmugmTEEiJEEGU+hjL20A+Q/dKxuC962WWI01Ajle6w0KNYObTyZy45fDck7DssTqTl3fZF3T19ztP4lLfEDJM2OnJZjQq1vBQpue4yLadZOgsvWcH9hpAfiXEOkH3bYgDk5289F7KnTDRla0ARFumi4bV9Zx43WLl/g1IYW1yfPOHf8cuLJr1cj5+FkOEdSd13sB7E4WnBLXVCP1G0j/qLR3Xp/dmQdgrLhMLFy9U1WTvOvpwTLHBdkKZTDQAIAFgAIA6Qo5qY6EDieSz2SooQqiyB/ToiDZQsfRA3og0KMoKg57pCR4em3ne3afJGWAj7CyB5AjqYHJAHiNZtPIHz5L0mHS9VL+D+5pz6tpI8+8X2LbXa0xYecJrXk/CABG+yQKbXXcyCNLgmN4MJuUQLG9tVbx9C1LlUqS9Spl6/pFC4W36A03E2ME30B+RKYY5EjoPklNqwZ5Wudx1TG1pMzaJm/XfSFo4vZ/HFpzk3+DLze0eSSaxxS/IXvh+l3I9EDneE2IGvOw17KPiJm3rPYrPWxBAPuxEm5O2n8rQXTNKu0DN/5bVv+YTcW1zSfi/6gXgk/VKMPynKALENjf9Uc+qlCuXEAuAvF7QIHLa6OtWLTHpvNrQdgreHBjxKoIp59TlzO5uwqtBxcf9gBB0sSNuqlOIFrwBDovyI7pdEPNiPCTeDGnzVv1LryD2G8DqFMQCHM1bGXYCYnSSMvcq2YYNAMdoJkHmPVWKnIEmQRMnyEea1mlDcx+LlP0HNIRhr4iR4WgjUWu47anSdwsFLCAPL3OLiCSARDQT0i+qfWrkSGbg2bzPIdZCVgMPULGZwZiTceemqARtWoTEjwzr+rXT5JbcY6crCBNyd/zRMfPhv2Frb6Lk1nZXEA3JMnebSByCa0E7OCxobDQXFxkmRafJQ4gZg02vJ/dLwdM5Z3t/H9IMZhZlxcDDTAcLB0Rtr2KY+Bdzr4XCMEupgEmxJuYGgKz16RMn4Q2SdIJ/8Aek9ErhFCs4NYzxPiLGA7rBv/AEvo+A4W1tFtN4a6JJkSC4mSbrmOsdej09pVuk/F+PUvafS+9VvhHkPZjgH+Sx7qhc0S3IQMs7mZ+Je24dw2nRaAwXGptmPMkrSIEBEYXAdU65qNdJ26j/1NPFp441x39QSqJhWQEMD0WKWEK+6EUbyf6WiOiCowm30SocpAhoGig5qw0DbRC4+SV0EXiHQJb+6qjMX3VAE6bLSwW0SQ9ukKi/JVA7o3MvJCTU1tZIS5PBMaBfNJ3sRmI0MJ9Npi5BnmInsEp1r21gAm4n+0msXNcblxGwiNNea+hTkDc5uxk/JDFybi1t4Hl91ip1n5gC0xvOg6JtN5kgm2kN6aTySoAx9Mm9iNTz8kvEUbAxBGgmB36K2yZ8JsdzMjsFYcenY62O2qViEUpJBcCWkGCLwRFuu90RwmZ0uOUA2ynlpPJNc69u09OgQuqRJJ9AB/abvFRmrYEPcHTAabESSSRBBGkQtgptAg6DQwZ9UNUERctzR57aJdaoA7JbORYE80N99g0PBGxP8AHSyXWDd9jzsP4Tf8bLE3ttYTExKp1HMcoZJjlMkn5pb6VtgoxuY8usQ0CRbcah3eZ+SY97zBknQOmCLDXvK6beA4h7ZFPWCM0Dyg6D7J2C9lcSZJDKY2BcXGdzp3VDL1TR4/3ZYr7omWDI+0WedxjpsAA6JOkHsstRhguOa0Hwm8R8/5XsqXsrWtn92dZP4N0yh7GuB+MNHmZgWG0KGXX+nwXOaI5aXK/wCJ4yjVdVFmyRYT22KPBcLbmFi+oSCAQZJ5W817nh/skGuzVKhcbWbLWwNuq7dHAUmGW0mg3gwJvqZ8ysjXe2OjxXHCnN+q4V/cnx6Cb/dweEHAsS/w+4FMkg5nGWgTe8rt4P2QBgVnAgGzWSJtu439F6m+yoNXI6v2s12dVGofTv8A2y9DRYo89zLgeH06P/50w3bfRa1TjdC4iVzmXNkyy3ZG2/VltRSVIIhClh8mOS0HTWVEhz4AYQo+xCqBqEoAzqkFIexxRjmEgNvqmU2EWlFWNaBJ2VnpcJmTfkoG3RBaAZl2EFQtjfyTPdgJb7lNbEnbFvPXVIybLQQkoEsT57wyk+pJEDIMzpHx/wDkylPruJghszMC1hrf0Xao8Hrk0gGEMm8mCJGpjUJ7vZSqXgEtDf1akj917XLrGmxyl7zLH5V6f+nO/pptKos867EuMwcsgaiwI2A5FDSEiS4uk2bbncdl7rAezFJkF8vcAegv0XRocKotktpNBJk2mfVZOX2w0WO1BSl+CZaCb7tHzoOvGkSNvQ+i34bhlR9POymY66kaaayvfOwrNcjbaWFk1qzM/tq2v8WOn82SR0C8s+aDAva8AOIDiGjMIE8hP2XYwXsrXBcHubFi3eObZ+69iROqhgKpqPbPVTX+KKj9eSSOggu/J5BvslUeJe4MJsYubEwZ32K0n2LYXsc6oXZQRcDXmDsvSyiBWfk9qOoz/ml9EiRaTEvBzaXs9RAEtzGNzY9YXRp4djfha0TawARterm6ys/UNTn/ANmRv7ksccY9kSIVNVt1UKpfMeWVAlOb5KMYeaFioNzhuVA4IIKKClYaKaZUMFQhVlQ5CCaU6oPcg900mxQvO+3zQoKbALOiN1I7KqpiDdXTqboceQ81YLqaDIBqYWh4kSFnc/NZHgMW2W1XmgoGvOnzR5eqKCyNeQjFSRKEi11KekJDXQwPzBZqepvdMbbsrYBe3omtWFcC3H1U8kYB7o5GhSoNjlRjmhGyis2RUEAoBCpyM/ZCgAgKiFAqeg6CSEL3IwljdMbCi1bTIQhENShYWE5U03UOqGp90vmNQ1Lc7kmJbtCi0JFA80ZKEaDuodU26Cwg6ZCEvVU/iKHEJWJLmg3NOxUH8q6Cp2qQvkW9KHLmjalt1QCiB5FimvNhzQYkaInaBK+BejLaTH5ZYfcEPJmVto6lDV+6HgdGVOhZdZMCRUTqeiKYWuCTKoW1RP18lVTRJgRTv5CgdYKHRUdkBB0jGqjyhKt+qV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609754" cy="24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219200"/>
          </a:xfrm>
        </p:spPr>
        <p:txBody>
          <a:bodyPr/>
          <a:lstStyle/>
          <a:p>
            <a:r>
              <a:rPr lang="ru-RU" sz="6000" dirty="0" err="1"/>
              <a:t>Полівінілхлорид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750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ya-laboratoriy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Himiya-laboratoriya</Template>
  <TotalTime>174</TotalTime>
  <Words>168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Himiya-laboratoriya</vt:lpstr>
      <vt:lpstr>Термопластичні</vt:lpstr>
      <vt:lpstr>Термопластичні полімери</vt:lpstr>
      <vt:lpstr>Термопластичні полімери</vt:lpstr>
      <vt:lpstr>Поліетилен</vt:lpstr>
      <vt:lpstr>Застосовується для виготовлення:</vt:lpstr>
      <vt:lpstr>Поліпропілен</vt:lpstr>
      <vt:lpstr>Поліпропілен</vt:lpstr>
      <vt:lpstr>Полівінілхлорид</vt:lpstr>
      <vt:lpstr>Полівінілхлорид</vt:lpstr>
      <vt:lpstr>Термореактивні полімери</vt:lpstr>
      <vt:lpstr>Термореактивні полімери</vt:lpstr>
      <vt:lpstr>Різновиди</vt:lpstr>
      <vt:lpstr>Висновок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2014-01-27T16:15:46Z</dcterms:created>
  <dcterms:modified xsi:type="dcterms:W3CDTF">2014-01-29T13:33:08Z</dcterms:modified>
</cp:coreProperties>
</file>