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</p:sldMasterIdLst>
  <p:sldIdLst>
    <p:sldId id="256" r:id="rId7"/>
    <p:sldId id="257" r:id="rId8"/>
    <p:sldId id="258" r:id="rId9"/>
    <p:sldId id="259" r:id="rId10"/>
    <p:sldId id="264" r:id="rId11"/>
    <p:sldId id="260" r:id="rId12"/>
    <p:sldId id="261" r:id="rId13"/>
    <p:sldId id="262" r:id="rId14"/>
    <p:sldId id="263" r:id="rId15"/>
    <p:sldId id="265" r:id="rId16"/>
    <p:sldId id="267" r:id="rId17"/>
    <p:sldId id="266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976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76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B9A0F6-FF78-4BB5-A431-0F665798FA6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9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722B-948B-4060-BCAC-67CCAD2ED15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3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B7B08-716D-4AE9-8DD7-5238F882BD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6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59C4-B3F9-45E4-AF2E-DB59832F75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6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976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76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B9A0F6-FF78-4BB5-A431-0F665798FA6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0A7D1-205E-4FBC-B9C4-97E5027DD1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2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C503-5315-4457-92E1-512C2FAED7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6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F5951-F684-4962-8DF1-30527EACC7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76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AD475-6742-4E33-9B13-AAEFD89528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9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0AEE1-3F4B-40B4-9447-960395DAA8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49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DA55-765F-4963-ACC1-508609B36F5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0A7D1-205E-4FBC-B9C4-97E5027DD1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3948-C67D-4E01-93B9-1885529435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69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CE02-52E2-4D86-AF4E-C672846879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03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722B-948B-4060-BCAC-67CCAD2ED15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92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B7B08-716D-4AE9-8DD7-5238F882BD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26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59C4-B3F9-45E4-AF2E-DB59832F75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06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976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76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B9A0F6-FF78-4BB5-A431-0F665798FA6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01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0A7D1-205E-4FBC-B9C4-97E5027DD1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85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C503-5315-4457-92E1-512C2FAED7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72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F5951-F684-4962-8DF1-30527EACC7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88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AD475-6742-4E33-9B13-AAEFD89528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4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C503-5315-4457-92E1-512C2FAED7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18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0AEE1-3F4B-40B4-9447-960395DAA8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2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DA55-765F-4963-ACC1-508609B36F5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37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3948-C67D-4E01-93B9-1885529435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61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CE02-52E2-4D86-AF4E-C672846879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722B-948B-4060-BCAC-67CCAD2ED15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01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B7B08-716D-4AE9-8DD7-5238F882BD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17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59C4-B3F9-45E4-AF2E-DB59832F75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94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976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76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B9A0F6-FF78-4BB5-A431-0F665798FA6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72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0A7D1-205E-4FBC-B9C4-97E5027DD1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62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C503-5315-4457-92E1-512C2FAED7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0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F5951-F684-4962-8DF1-30527EACC7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311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F5951-F684-4962-8DF1-30527EACC7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46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AD475-6742-4E33-9B13-AAEFD89528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06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0AEE1-3F4B-40B4-9447-960395DAA8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36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DA55-765F-4963-ACC1-508609B36F5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2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3948-C67D-4E01-93B9-1885529435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70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CE02-52E2-4D86-AF4E-C672846879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42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722B-948B-4060-BCAC-67CCAD2ED15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933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B7B08-716D-4AE9-8DD7-5238F882BD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84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59C4-B3F9-45E4-AF2E-DB59832F75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09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976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76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B9A0F6-FF78-4BB5-A431-0F665798FA6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5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AD475-6742-4E33-9B13-AAEFD89528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137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0A7D1-205E-4FBC-B9C4-97E5027DD1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54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C503-5315-4457-92E1-512C2FAED7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0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F5951-F684-4962-8DF1-30527EACC7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26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AD475-6742-4E33-9B13-AAEFD89528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839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0AEE1-3F4B-40B4-9447-960395DAA8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497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DA55-765F-4963-ACC1-508609B36F5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89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3948-C67D-4E01-93B9-1885529435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59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CE02-52E2-4D86-AF4E-C672846879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512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722B-948B-4060-BCAC-67CCAD2ED15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1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B7B08-716D-4AE9-8DD7-5238F882BD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6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0AEE1-3F4B-40B4-9447-960395DAA8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62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59C4-B3F9-45E4-AF2E-DB59832F75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583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976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76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B9A0F6-FF78-4BB5-A431-0F665798FA6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917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0A7D1-205E-4FBC-B9C4-97E5027DD1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780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C503-5315-4457-92E1-512C2FAED7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66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F5951-F684-4962-8DF1-30527EACC7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18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AD475-6742-4E33-9B13-AAEFD89528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67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0AEE1-3F4B-40B4-9447-960395DAA8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961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DA55-765F-4963-ACC1-508609B36F5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100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3948-C67D-4E01-93B9-1885529435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699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CE02-52E2-4D86-AF4E-C672846879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9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DA55-765F-4963-ACC1-508609B36F5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89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722B-948B-4060-BCAC-67CCAD2ED15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324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B7B08-716D-4AE9-8DD7-5238F882BD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90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59C4-B3F9-45E4-AF2E-DB59832F75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3948-C67D-4E01-93B9-1885529435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0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CE02-52E2-4D86-AF4E-C672846879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3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9661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966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966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966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9666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966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966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66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66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66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66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9C377-B8EB-4A8C-9376-5B09C3566E6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272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9661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966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966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966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9666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966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966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66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66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66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66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9C377-B8EB-4A8C-9376-5B09C3566E6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895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9661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966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966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966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9666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966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966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66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66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66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66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9C377-B8EB-4A8C-9376-5B09C3566E6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349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9661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966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966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966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9666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966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966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66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66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66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66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9C377-B8EB-4A8C-9376-5B09C3566E6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431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9661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966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966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966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9666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966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966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66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66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66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66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9C377-B8EB-4A8C-9376-5B09C3566E6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395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9661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966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966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3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966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9666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666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966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67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966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66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66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66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66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9C377-B8EB-4A8C-9376-5B09C3566E6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377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11560" y="332656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i="1" dirty="0" smtClean="0"/>
              <a:t>Презентация на тему :</a:t>
            </a:r>
            <a:br>
              <a:rPr lang="ru-RU" sz="4400" b="1" i="1" dirty="0" smtClean="0"/>
            </a:br>
            <a:r>
              <a:rPr lang="ru-RU" sz="4400" b="1" i="1" dirty="0" smtClean="0"/>
              <a:t>«Уксусная кислота»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>
          <a:xfrm>
            <a:off x="3779912" y="3055147"/>
            <a:ext cx="4877410" cy="1752600"/>
          </a:xfrm>
        </p:spPr>
        <p:txBody>
          <a:bodyPr/>
          <a:lstStyle/>
          <a:p>
            <a:r>
              <a:rPr lang="ru-RU" sz="2800" dirty="0" smtClean="0"/>
              <a:t>Выполнила: ученица 11-Б класса</a:t>
            </a:r>
          </a:p>
          <a:p>
            <a:r>
              <a:rPr lang="ru-RU" sz="2800" dirty="0" smtClean="0"/>
              <a:t>Зануда Т.А</a:t>
            </a:r>
          </a:p>
          <a:p>
            <a:r>
              <a:rPr lang="ru-RU" sz="2800" dirty="0" smtClean="0"/>
              <a:t>Проверила: учитель химии</a:t>
            </a:r>
          </a:p>
          <a:p>
            <a:r>
              <a:rPr lang="ru-RU" sz="2800" dirty="0" smtClean="0"/>
              <a:t>Тисленко Л.А</a:t>
            </a:r>
            <a:endParaRPr lang="ru-RU" sz="2800" dirty="0"/>
          </a:p>
        </p:txBody>
      </p:sp>
      <p:pic>
        <p:nvPicPr>
          <p:cNvPr id="1027" name="Picture 3" descr="C:\Users\Таня\Desktop\0009-009-Organicheskie-kisloty-Uksusnaja-kisl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95579"/>
            <a:ext cx="27363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Применение уксусной кислоты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Значительные количества уксусной кислоты идут на производство ацетона, ацетилцеллюлозы, синтетических красителей, используются при крашении и печатании тканей и в пищевой промышленности. Основные соли уксусной кислоты Al, Fe, Cr и другие служат протравами при крашении; они обеспечивают прочную связь красителя с текстильным волокном.</a:t>
            </a:r>
          </a:p>
        </p:txBody>
      </p:sp>
    </p:spTree>
    <p:extLst>
      <p:ext uri="{BB962C8B-B14F-4D97-AF65-F5344CB8AC3E}">
        <p14:creationId xmlns:p14="http://schemas.microsoft.com/office/powerpoint/2010/main" val="20885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48680"/>
            <a:ext cx="252729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Таня\Desktop\1318339861_vitamin-dobav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9020"/>
            <a:ext cx="4297311" cy="30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960440" cy="277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C:\Users\Таня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4" y="4149080"/>
            <a:ext cx="301506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404664"/>
            <a:ext cx="6984776" cy="59372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Их широко применяют как растворители (особенно этилацетат) для нитроцеллюлозных лаков, глифталевых и полиэфирных смол, в производстве киноплёнки и целлулоида, а также в пищевой промышленности и парфюмерии. В производстве полимеров значительную роль играют искусственные волокна, лаки и клеи на основе винилацетата.</a:t>
            </a:r>
          </a:p>
        </p:txBody>
      </p:sp>
    </p:spTree>
    <p:extLst>
      <p:ext uri="{BB962C8B-B14F-4D97-AF65-F5344CB8AC3E}">
        <p14:creationId xmlns:p14="http://schemas.microsoft.com/office/powerpoint/2010/main" val="37455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th_defe45d46e1455432c6c1c725fe1b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085"/>
            <a:ext cx="3708412" cy="24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Таня\Desktop\748b6d53cc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222000" cy="23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2" y="3573016"/>
            <a:ext cx="3456384" cy="235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C:\Users\Таня\Desktop\klej[177131](400x312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3810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052513"/>
          </a:xfrm>
        </p:spPr>
        <p:txBody>
          <a:bodyPr/>
          <a:lstStyle/>
          <a:p>
            <a:pPr eaLnBrk="1" hangingPunct="1"/>
            <a:r>
              <a:rPr lang="ru-RU" b="1" dirty="0" smtClean="0"/>
              <a:t>Уксусная кислота.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4248596" cy="55451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/>
              <a:t>	</a:t>
            </a:r>
            <a:r>
              <a:rPr lang="ru-RU" sz="2400" b="1" i="1" dirty="0" smtClean="0">
                <a:solidFill>
                  <a:srgbClr val="CC0000"/>
                </a:solidFill>
              </a:rPr>
              <a:t>Уксусная кислота</a:t>
            </a:r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CC0000"/>
                </a:solidFill>
              </a:rPr>
              <a:t>СН</a:t>
            </a:r>
            <a:r>
              <a:rPr lang="ru-RU" sz="2400" b="1" i="1" baseline="-25000" dirty="0" smtClean="0">
                <a:solidFill>
                  <a:srgbClr val="CC0000"/>
                </a:solidFill>
              </a:rPr>
              <a:t>3</a:t>
            </a:r>
            <a:r>
              <a:rPr lang="ru-RU" sz="2400" b="1" i="1" dirty="0" smtClean="0">
                <a:solidFill>
                  <a:srgbClr val="CC0000"/>
                </a:solidFill>
              </a:rPr>
              <a:t>СООН</a:t>
            </a:r>
            <a:r>
              <a:rPr lang="ru-RU" sz="2400" b="1" dirty="0" smtClean="0"/>
              <a:t>– самая древняя из органических кислот. Аптекари – алхимики средневековья получали её из перебродившего вина.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	Чистая уксусная кислота – б/ц жидкость с резким запахом. Она используется в пищевых целях,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   при консервировании пищевых продуктов. </a:t>
            </a:r>
          </a:p>
        </p:txBody>
      </p:sp>
      <p:pic>
        <p:nvPicPr>
          <p:cNvPr id="2050" name="Picture 2" descr="C:\Users\Таня\Desktop\17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27271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17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69" y="4564586"/>
            <a:ext cx="2869604" cy="190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r>
              <a:rPr lang="ru-RU" dirty="0" smtClean="0"/>
              <a:t>История открытия кислот</a:t>
            </a:r>
            <a:r>
              <a:rPr lang="ru-RU" dirty="0"/>
              <a:t>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6408712" cy="4525963"/>
          </a:xfrm>
        </p:spPr>
        <p:txBody>
          <a:bodyPr/>
          <a:lstStyle/>
          <a:p>
            <a:r>
              <a:rPr lang="ru-RU" sz="2000" dirty="0" smtClean="0"/>
              <a:t>Уксусная кислота известна с древнейших времен, так как образуется при скисании вин (винный уксус).</a:t>
            </a:r>
            <a:br>
              <a:rPr lang="ru-RU" sz="2000" dirty="0" smtClean="0"/>
            </a:br>
            <a:r>
              <a:rPr lang="ru-RU" sz="2000" dirty="0" smtClean="0"/>
              <a:t> Водный разбавленный раствор этого вещества называется уксусом. Слово «уксус» происходит от греческого слова «</a:t>
            </a:r>
            <a:r>
              <a:rPr lang="ru-RU" sz="2000" dirty="0" err="1" smtClean="0"/>
              <a:t>oxys</a:t>
            </a:r>
            <a:r>
              <a:rPr lang="ru-RU" sz="2000" dirty="0" smtClean="0"/>
              <a:t>», означающего «кислый». В древности уксус был единственной пищевой кислотой, получаемой при скисании виноградного вина, и это объясняет, что его название древними греками отождествлялось с самим представлением о кислом, кислоте.</a:t>
            </a:r>
            <a:br>
              <a:rPr lang="ru-RU" sz="2000" dirty="0" smtClean="0"/>
            </a:br>
            <a:r>
              <a:rPr lang="ru-RU" sz="2000" dirty="0" smtClean="0"/>
              <a:t>В России уксус называли «кислой влажностью» или «древесной кислотой». Это  связано с получением уксусной кислоты при сухой перегонке древесины лиственных пород, прежде всего березы. Получение уксуса при сухой перегонке древесины описано в сочинениях Иоганна </a:t>
            </a:r>
            <a:r>
              <a:rPr lang="ru-RU" sz="2000" dirty="0" err="1" smtClean="0"/>
              <a:t>Глаубера</a:t>
            </a:r>
            <a:r>
              <a:rPr lang="ru-RU" sz="2000" dirty="0" smtClean="0"/>
              <a:t> и Роберта Бойля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28" y="1340768"/>
            <a:ext cx="171020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08" y="3933056"/>
            <a:ext cx="1816290" cy="243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4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Характеристика</a:t>
            </a:r>
            <a:endParaRPr lang="ru-RU" dirty="0" smtClean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5544616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sz="2800" dirty="0" smtClean="0"/>
              <a:t>Уксусная кислота принадлежит к слабым кислотам. Она во всех отношениях смешивается с водой, спиртом, эфиром, бензолом и нерастворима в сероуглероде. </a:t>
            </a:r>
          </a:p>
          <a:p>
            <a:pPr eaLnBrk="1" hangingPunct="1">
              <a:defRPr/>
            </a:pPr>
            <a:r>
              <a:rPr lang="ru-RU" sz="2800" dirty="0" smtClean="0"/>
              <a:t>При разбавлении уксусной кислоты водой происходит сокращение объёма раствора. </a:t>
            </a:r>
          </a:p>
        </p:txBody>
      </p:sp>
      <p:pic>
        <p:nvPicPr>
          <p:cNvPr id="4099" name="Picture 3" descr="C:\Users\Таня\Desktop\b01943f9e143139073592718150a3f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762671" cy="241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ня\Desktop\b01943f9e143139073592718150a3f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5967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Осторожно!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Пары уксусной кислоты раздражают слизистые оболочки верхних дыхательных путей. Хроническое действие паров ведёт к заболеваниям носоглотки и к конъюнктивитам. Предельно допустимая концентрация её паров в воздухе 0,005 мг/л. Растворы с концентрацией выше 30% вызывают ожоги.</a:t>
            </a:r>
          </a:p>
        </p:txBody>
      </p:sp>
      <p:pic>
        <p:nvPicPr>
          <p:cNvPr id="8194" name="Picture 2" descr="C:\Users\Таня\Desktop\kupyna-bu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971" y="1052736"/>
            <a:ext cx="2391644" cy="23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аня\Desktop\tim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517430" cy="199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74923"/>
          </a:xfrm>
        </p:spPr>
        <p:txBody>
          <a:bodyPr/>
          <a:lstStyle/>
          <a:p>
            <a:r>
              <a:rPr lang="ru-RU" dirty="0" smtClean="0"/>
              <a:t>Химические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4006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 smtClean="0"/>
              <a:t> С сильными металлами</a:t>
            </a:r>
          </a:p>
          <a:p>
            <a:pPr marL="0" indent="0">
              <a:buNone/>
            </a:pPr>
            <a:r>
              <a:rPr lang="en-US" dirty="0" smtClean="0"/>
              <a:t>Mg</a:t>
            </a:r>
            <a:r>
              <a:rPr lang="ru-RU" dirty="0" smtClean="0"/>
              <a:t> + 2</a:t>
            </a:r>
            <a:r>
              <a:rPr lang="en-US" dirty="0" smtClean="0"/>
              <a:t>CH3COOH → (CH3COO)2Mg + H2</a:t>
            </a:r>
            <a:endParaRPr lang="ru-RU" dirty="0" smtClean="0"/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С солями </a:t>
            </a:r>
          </a:p>
          <a:p>
            <a:pPr marL="0" indent="0">
              <a:buNone/>
            </a:pPr>
            <a:r>
              <a:rPr lang="en-US" dirty="0" smtClean="0"/>
              <a:t>CH3COOH + NaHCO3 = CH3COONa + H2O + CO2</a:t>
            </a:r>
            <a:endParaRPr lang="ru-RU" dirty="0" smtClean="0"/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Диссоциация</a:t>
            </a:r>
          </a:p>
          <a:p>
            <a:pPr marL="0" indent="0">
              <a:buNone/>
            </a:pPr>
            <a:r>
              <a:rPr lang="ru-RU" dirty="0" smtClean="0"/>
              <a:t>СН3СООН → Н+ + СН3СООˉ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Реакция нейтрализации</a:t>
            </a:r>
          </a:p>
          <a:p>
            <a:pPr marL="0" indent="0">
              <a:buNone/>
            </a:pPr>
            <a:r>
              <a:rPr lang="en-US" dirty="0" smtClean="0"/>
              <a:t>CH3COOH + </a:t>
            </a:r>
            <a:r>
              <a:rPr lang="en-US" dirty="0" err="1" smtClean="0"/>
              <a:t>NaOH</a:t>
            </a:r>
            <a:r>
              <a:rPr lang="en-US" dirty="0" smtClean="0"/>
              <a:t> --&gt; CH3COONa + H2</a:t>
            </a:r>
            <a:r>
              <a:rPr lang="ru-RU" dirty="0" smtClean="0"/>
              <a:t>О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8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 smtClean="0"/>
              <a:t>Гидрирование</a:t>
            </a:r>
          </a:p>
          <a:p>
            <a:pPr marL="0" indent="0">
              <a:buNone/>
            </a:pPr>
            <a:r>
              <a:rPr lang="ru-RU" dirty="0" smtClean="0"/>
              <a:t>С2</a:t>
            </a:r>
            <a:r>
              <a:rPr lang="en-US" dirty="0" smtClean="0"/>
              <a:t>H2+2H20=CH3COOH+H2↑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Окисление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С оксидами </a:t>
            </a:r>
          </a:p>
          <a:p>
            <a:pPr marL="0" indent="0">
              <a:buNone/>
            </a:pPr>
            <a:r>
              <a:rPr lang="en-US" dirty="0" smtClean="0"/>
              <a:t>CH3COOH</a:t>
            </a:r>
            <a:r>
              <a:rPr lang="ru-RU" dirty="0" smtClean="0"/>
              <a:t>+</a:t>
            </a:r>
            <a:r>
              <a:rPr lang="en-US" dirty="0" err="1" smtClean="0"/>
              <a:t>MgO</a:t>
            </a:r>
            <a:r>
              <a:rPr lang="en-US" dirty="0" smtClean="0"/>
              <a:t>=(CH3COO)2+2H2O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Реакция этерификации</a:t>
            </a:r>
          </a:p>
          <a:p>
            <a:pPr marL="0" indent="0">
              <a:buNone/>
            </a:pPr>
            <a:r>
              <a:rPr lang="en-US" dirty="0" smtClean="0"/>
              <a:t>CH3COOH</a:t>
            </a:r>
            <a:r>
              <a:rPr lang="ru-RU" dirty="0" smtClean="0"/>
              <a:t>+</a:t>
            </a:r>
            <a:r>
              <a:rPr lang="en-US" dirty="0" smtClean="0"/>
              <a:t>C2H5OH=CH3COOC2H5+H2O</a:t>
            </a:r>
            <a:endParaRPr lang="ru-RU" dirty="0"/>
          </a:p>
        </p:txBody>
      </p:sp>
      <p:pic>
        <p:nvPicPr>
          <p:cNvPr id="5122" name="Picture 2" descr="C:\Users\Таня\Desktop\ch-3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14638"/>
            <a:ext cx="4536504" cy="54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18939"/>
          </a:xfrm>
        </p:spPr>
        <p:txBody>
          <a:bodyPr/>
          <a:lstStyle/>
          <a:p>
            <a:r>
              <a:rPr lang="ru-RU" dirty="0" smtClean="0"/>
              <a:t>Физические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24856"/>
            <a:ext cx="6203032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Уксусная кислота представляет собой бесцветную жидкость с характерным резким запахом и кислым вкусом. Гигроскопична. Неограниченно растворима в воде. Смешивается со многими растворителями; в уксусной кислоте хорошо растворимы неорганические соединения и газы, такие как HF, </a:t>
            </a:r>
            <a:r>
              <a:rPr lang="ru-RU" sz="2000" dirty="0" err="1" smtClean="0"/>
              <a:t>HCl</a:t>
            </a:r>
            <a:r>
              <a:rPr lang="ru-RU" sz="2000" dirty="0" smtClean="0"/>
              <a:t>, </a:t>
            </a:r>
            <a:r>
              <a:rPr lang="ru-RU" sz="2000" dirty="0" err="1" smtClean="0"/>
              <a:t>HBr</a:t>
            </a:r>
            <a:r>
              <a:rPr lang="ru-RU" sz="2000" dirty="0" smtClean="0"/>
              <a:t>, HI и другие.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Агрегатное состояние Жидкое</a:t>
            </a:r>
          </a:p>
          <a:p>
            <a:pPr marL="0" indent="0">
              <a:buNone/>
            </a:pPr>
            <a:r>
              <a:rPr lang="ru-RU" sz="2000" dirty="0" smtClean="0"/>
              <a:t>Цвет Бесцветная прозрачная жидкость</a:t>
            </a:r>
          </a:p>
          <a:p>
            <a:pPr marL="0" indent="0">
              <a:buNone/>
            </a:pPr>
            <a:r>
              <a:rPr lang="ru-RU" sz="2000" dirty="0" smtClean="0"/>
              <a:t>Запах Резкий уксусный</a:t>
            </a:r>
          </a:p>
          <a:p>
            <a:pPr marL="0" indent="0">
              <a:buNone/>
            </a:pPr>
            <a:r>
              <a:rPr lang="ru-RU" sz="2000" dirty="0" smtClean="0"/>
              <a:t>Растворимость в воде Хорошая</a:t>
            </a:r>
          </a:p>
          <a:p>
            <a:pPr marL="0" indent="0">
              <a:buNone/>
            </a:pPr>
            <a:r>
              <a:rPr lang="ru-RU" sz="2000" dirty="0" smtClean="0"/>
              <a:t>Температура кипения 1180С</a:t>
            </a:r>
          </a:p>
          <a:p>
            <a:pPr marL="0" indent="0">
              <a:buNone/>
            </a:pPr>
            <a:r>
              <a:rPr lang="ru-RU" sz="2000" dirty="0" smtClean="0"/>
              <a:t>Температура плавления 170С</a:t>
            </a:r>
            <a:endParaRPr lang="ru-RU" sz="2000" dirty="0"/>
          </a:p>
        </p:txBody>
      </p:sp>
      <p:pic>
        <p:nvPicPr>
          <p:cNvPr id="6146" name="Picture 2" descr="C:\Users\Таня\Desktop\0020-022-Kipen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31" y="1715804"/>
            <a:ext cx="2311524" cy="18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Таня\Desktop\ekel_fotolia-Kit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36" y="4221088"/>
            <a:ext cx="313234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6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Температуры плавления водных растворов уксусной кислоты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55650" y="2060575"/>
          <a:ext cx="8031163" cy="344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Точечный рисунок" r:id="rId3" imgW="4686954" imgH="2010056" progId="Paint.Picture">
                  <p:embed/>
                </p:oleObj>
              </mc:Choice>
              <mc:Fallback>
                <p:oleObj name="Точечный рисунок" r:id="rId3" imgW="4686954" imgH="20100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060575"/>
                        <a:ext cx="8031163" cy="344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0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357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Круги</vt:lpstr>
      <vt:lpstr>1_Круги</vt:lpstr>
      <vt:lpstr>2_Круги</vt:lpstr>
      <vt:lpstr>3_Круги</vt:lpstr>
      <vt:lpstr>4_Круги</vt:lpstr>
      <vt:lpstr>5_Круги</vt:lpstr>
      <vt:lpstr>Точечный рисунок</vt:lpstr>
      <vt:lpstr>Презентация на тему : «Уксусная кислота»</vt:lpstr>
      <vt:lpstr>Уксусная кислота.</vt:lpstr>
      <vt:lpstr>История открытия кислоты</vt:lpstr>
      <vt:lpstr>Характеристика</vt:lpstr>
      <vt:lpstr>Осторожно!</vt:lpstr>
      <vt:lpstr>Химические свойства</vt:lpstr>
      <vt:lpstr>Презентация PowerPoint</vt:lpstr>
      <vt:lpstr>Физические свойства</vt:lpstr>
      <vt:lpstr>Температуры плавления водных растворов уксусной кислоты</vt:lpstr>
      <vt:lpstr>Применение уксусной кислоты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«Уксусная кислота»</dc:title>
  <dc:creator>Таня</dc:creator>
  <cp:lastModifiedBy>Таня</cp:lastModifiedBy>
  <cp:revision>7</cp:revision>
  <dcterms:created xsi:type="dcterms:W3CDTF">2014-02-10T12:32:05Z</dcterms:created>
  <dcterms:modified xsi:type="dcterms:W3CDTF">2014-06-02T13:34:35Z</dcterms:modified>
</cp:coreProperties>
</file>