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96591-5D87-4FA4-85A0-12DC1B617D38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45C0F-BCFF-4B77-AB1F-2E7B3E52B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46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88\Desktop\vegetarian-food-pyra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9" y="59402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0" y="85623"/>
            <a:ext cx="4211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Органічні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сполуки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і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здоров’я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людини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. 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/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</a:b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3" y="57972"/>
            <a:ext cx="45915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Жири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,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білки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,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вуглеводи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, 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 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в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ітаміни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як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компоненти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   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їжі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,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їх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роль в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організмі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9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409709" cy="1143000"/>
          </a:xfrm>
        </p:spPr>
        <p:txBody>
          <a:bodyPr/>
          <a:lstStyle/>
          <a:p>
            <a:pPr algn="ctr"/>
            <a:r>
              <a:rPr lang="ru-RU" sz="13000" b="1" cap="none" spc="-3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cago" pitchFamily="34" charset="0"/>
              </a:rPr>
              <a:t>ВІТАМІНИ</a:t>
            </a:r>
            <a:endParaRPr lang="ru-RU" sz="13000" b="1" cap="none" spc="-3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cago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254888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000" dirty="0" err="1" smtClean="0">
                <a:latin typeface="Calibri" pitchFamily="34" charset="0"/>
              </a:rPr>
              <a:t>Вітаміни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(лат. </a:t>
            </a:r>
            <a:r>
              <a:rPr lang="de-DE" sz="2000" dirty="0" err="1">
                <a:latin typeface="Calibri" pitchFamily="34" charset="0"/>
              </a:rPr>
              <a:t>vitae</a:t>
            </a:r>
            <a:r>
              <a:rPr lang="de-DE" sz="2000" dirty="0">
                <a:latin typeface="Calibri" pitchFamily="34" charset="0"/>
              </a:rPr>
              <a:t> — </a:t>
            </a:r>
            <a:r>
              <a:rPr lang="ru-RU" sz="2000" dirty="0" err="1">
                <a:latin typeface="Calibri" pitchFamily="34" charset="0"/>
              </a:rPr>
              <a:t>життя</a:t>
            </a:r>
            <a:r>
              <a:rPr lang="ru-RU" sz="2000" dirty="0">
                <a:latin typeface="Calibri" pitchFamily="34" charset="0"/>
              </a:rPr>
              <a:t> і "</a:t>
            </a:r>
            <a:r>
              <a:rPr lang="ru-RU" sz="2000" dirty="0" err="1">
                <a:latin typeface="Calibri" pitchFamily="34" charset="0"/>
              </a:rPr>
              <a:t>амін</a:t>
            </a:r>
            <a:r>
              <a:rPr lang="ru-RU" sz="2000" dirty="0">
                <a:latin typeface="Calibri" pitchFamily="34" charset="0"/>
              </a:rPr>
              <a:t>" - азотиста </a:t>
            </a:r>
            <a:r>
              <a:rPr lang="ru-RU" sz="2000" dirty="0" err="1">
                <a:latin typeface="Calibri" pitchFamily="34" charset="0"/>
              </a:rPr>
              <a:t>речовина</a:t>
            </a:r>
            <a:r>
              <a:rPr lang="ru-RU" sz="2000" dirty="0">
                <a:latin typeface="Calibri" pitchFamily="34" charset="0"/>
              </a:rPr>
              <a:t>, </a:t>
            </a:r>
            <a:r>
              <a:rPr lang="ru-RU" sz="2000" dirty="0" err="1">
                <a:latin typeface="Calibri" pitchFamily="34" charset="0"/>
              </a:rPr>
              <a:t>що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містить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de-DE" sz="2000" dirty="0">
                <a:latin typeface="Calibri" pitchFamily="34" charset="0"/>
              </a:rPr>
              <a:t>NH2) — </a:t>
            </a:r>
            <a:r>
              <a:rPr lang="ru-RU" sz="2000" dirty="0" err="1">
                <a:latin typeface="Calibri" pitchFamily="34" charset="0"/>
              </a:rPr>
              <a:t>органічні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сполуки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різної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хімічної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природи</a:t>
            </a:r>
            <a:r>
              <a:rPr lang="ru-RU" sz="2000" dirty="0">
                <a:latin typeface="Calibri" pitchFamily="34" charset="0"/>
              </a:rPr>
              <a:t>, </a:t>
            </a:r>
            <a:r>
              <a:rPr lang="ru-RU" sz="2000" dirty="0" err="1">
                <a:latin typeface="Calibri" pitchFamily="34" charset="0"/>
              </a:rPr>
              <a:t>необхідні</a:t>
            </a:r>
            <a:r>
              <a:rPr lang="ru-RU" sz="2000" dirty="0">
                <a:latin typeface="Calibri" pitchFamily="34" charset="0"/>
              </a:rPr>
              <a:t> в невеликих </a:t>
            </a:r>
            <a:r>
              <a:rPr lang="ru-RU" sz="2000" dirty="0" err="1">
                <a:latin typeface="Calibri" pitchFamily="34" charset="0"/>
              </a:rPr>
              <a:t>кількостях</a:t>
            </a:r>
            <a:r>
              <a:rPr lang="ru-RU" sz="2000" dirty="0">
                <a:latin typeface="Calibri" pitchFamily="34" charset="0"/>
              </a:rPr>
              <a:t> для нормального </a:t>
            </a:r>
            <a:r>
              <a:rPr lang="ru-RU" sz="2000" dirty="0" err="1">
                <a:latin typeface="Calibri" pitchFamily="34" charset="0"/>
              </a:rPr>
              <a:t>обміну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речовин</a:t>
            </a:r>
            <a:r>
              <a:rPr lang="ru-RU" sz="2000" dirty="0">
                <a:latin typeface="Calibri" pitchFamily="34" charset="0"/>
              </a:rPr>
              <a:t> і </a:t>
            </a:r>
            <a:r>
              <a:rPr lang="ru-RU" sz="2000" dirty="0" err="1">
                <a:latin typeface="Calibri" pitchFamily="34" charset="0"/>
              </a:rPr>
              <a:t>життєдіяльності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живих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організмів</a:t>
            </a:r>
            <a:r>
              <a:rPr lang="ru-RU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139" y="522920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Поважай працю інших та сам праці не цурайся!</a:t>
            </a:r>
            <a:endParaRPr lang="ru-RU" dirty="0"/>
          </a:p>
        </p:txBody>
      </p:sp>
      <p:pic>
        <p:nvPicPr>
          <p:cNvPr id="6146" name="Picture 2" descr="C:\Users\888\Desktop\vitam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0677"/>
            <a:ext cx="9144000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9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340436" cy="1143000"/>
          </a:xfrm>
        </p:spPr>
        <p:txBody>
          <a:bodyPr/>
          <a:lstStyle/>
          <a:p>
            <a:pPr algn="ctr"/>
            <a:r>
              <a:rPr lang="uk-UA" sz="12000" b="1" spc="-3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cago" pitchFamily="34" charset="0"/>
              </a:rPr>
              <a:t>Значення</a:t>
            </a:r>
            <a:endParaRPr lang="ru-RU" sz="12000" b="1" spc="-3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cago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2770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1800" dirty="0" err="1" smtClean="0">
                <a:latin typeface="Calibri" pitchFamily="34" charset="0"/>
              </a:rPr>
              <a:t>Вітаміни</a:t>
            </a:r>
            <a:r>
              <a:rPr lang="ru-RU" sz="1800" dirty="0" smtClean="0">
                <a:latin typeface="Calibri" pitchFamily="34" charset="0"/>
              </a:rPr>
              <a:t> — </a:t>
            </a:r>
            <a:r>
              <a:rPr lang="ru-RU" sz="1800" dirty="0" err="1" smtClean="0">
                <a:latin typeface="Calibri" pitchFamily="34" charset="0"/>
              </a:rPr>
              <a:t>органічні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речовини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що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надходять</a:t>
            </a:r>
            <a:r>
              <a:rPr lang="ru-RU" sz="1800" dirty="0" smtClean="0">
                <a:latin typeface="Calibri" pitchFamily="34" charset="0"/>
              </a:rPr>
              <a:t> в </a:t>
            </a:r>
            <a:r>
              <a:rPr lang="ru-RU" sz="1800" dirty="0" err="1" smtClean="0">
                <a:latin typeface="Calibri" pitchFamily="34" charset="0"/>
              </a:rPr>
              <a:t>організм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людини</a:t>
            </a:r>
            <a:r>
              <a:rPr lang="ru-RU" sz="1800" dirty="0" smtClean="0">
                <a:latin typeface="Calibri" pitchFamily="34" charset="0"/>
              </a:rPr>
              <a:t> з </a:t>
            </a:r>
            <a:r>
              <a:rPr lang="ru-RU" sz="1800" dirty="0" err="1" smtClean="0">
                <a:latin typeface="Calibri" pitchFamily="34" charset="0"/>
              </a:rPr>
              <a:t>їжею</a:t>
            </a:r>
            <a:r>
              <a:rPr lang="ru-RU" sz="1800" dirty="0" smtClean="0">
                <a:latin typeface="Calibri" pitchFamily="34" charset="0"/>
              </a:rPr>
              <a:t> і </a:t>
            </a:r>
            <a:r>
              <a:rPr lang="ru-RU" sz="1800" dirty="0" err="1" smtClean="0">
                <a:latin typeface="Calibri" pitchFamily="34" charset="0"/>
              </a:rPr>
              <a:t>забезпечують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нормальний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обмін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речовин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його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фізіологічне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функціонування</a:t>
            </a:r>
            <a:r>
              <a:rPr lang="ru-RU" sz="1800" dirty="0" smtClean="0">
                <a:latin typeface="Calibri" pitchFamily="34" charset="0"/>
              </a:rPr>
              <a:t>. </a:t>
            </a:r>
            <a:r>
              <a:rPr lang="ru-RU" sz="1800" dirty="0" err="1" smtClean="0">
                <a:latin typeface="Calibri" pitchFamily="34" charset="0"/>
              </a:rPr>
              <a:t>Більшість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вітамінів</a:t>
            </a:r>
            <a:r>
              <a:rPr lang="ru-RU" sz="1800" dirty="0" smtClean="0">
                <a:latin typeface="Calibri" pitchFamily="34" charset="0"/>
              </a:rPr>
              <a:t> в </a:t>
            </a:r>
            <a:r>
              <a:rPr lang="ru-RU" sz="1800" dirty="0" err="1" smtClean="0">
                <a:latin typeface="Calibri" pitchFamily="34" charset="0"/>
              </a:rPr>
              <a:t>організмі</a:t>
            </a:r>
            <a:r>
              <a:rPr lang="ru-RU" sz="1800" dirty="0" smtClean="0">
                <a:latin typeface="Calibri" pitchFamily="34" charset="0"/>
              </a:rPr>
              <a:t> не </a:t>
            </a:r>
            <a:r>
              <a:rPr lang="ru-RU" sz="1800" dirty="0" err="1" smtClean="0">
                <a:latin typeface="Calibri" pitchFamily="34" charset="0"/>
              </a:rPr>
              <a:t>синтезуються</a:t>
            </a:r>
            <a:r>
              <a:rPr lang="ru-RU" sz="1800" dirty="0" smtClean="0">
                <a:latin typeface="Calibri" pitchFamily="34" charset="0"/>
              </a:rPr>
              <a:t>. </a:t>
            </a:r>
            <a:r>
              <a:rPr lang="ru-RU" sz="1800" dirty="0" err="1" smtClean="0">
                <a:latin typeface="Calibri" pitchFamily="34" charset="0"/>
              </a:rPr>
              <a:t>Деякі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синтезуються</a:t>
            </a:r>
            <a:r>
              <a:rPr lang="ru-RU" sz="1800" dirty="0" smtClean="0">
                <a:latin typeface="Calibri" pitchFamily="34" charset="0"/>
              </a:rPr>
              <a:t>, але </a:t>
            </a:r>
            <a:r>
              <a:rPr lang="ru-RU" sz="1800" dirty="0" err="1" smtClean="0">
                <a:latin typeface="Calibri" pitchFamily="34" charset="0"/>
              </a:rPr>
              <a:t>недостатньо</a:t>
            </a:r>
            <a:r>
              <a:rPr lang="ru-RU" sz="1800" dirty="0" smtClean="0">
                <a:latin typeface="Calibri" pitchFamily="34" charset="0"/>
              </a:rPr>
              <a:t>. Тому особливо </a:t>
            </a:r>
            <a:r>
              <a:rPr lang="ru-RU" sz="1800" dirty="0" err="1" smtClean="0">
                <a:latin typeface="Calibri" pitchFamily="34" charset="0"/>
              </a:rPr>
              <a:t>важливо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щоб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вітаміни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надходили</a:t>
            </a:r>
            <a:r>
              <a:rPr lang="ru-RU" sz="1800" dirty="0" smtClean="0">
                <a:latin typeface="Calibri" pitchFamily="34" charset="0"/>
              </a:rPr>
              <a:t> регулярно. </a:t>
            </a:r>
            <a:r>
              <a:rPr lang="ru-RU" sz="1800" dirty="0" err="1" smtClean="0">
                <a:latin typeface="Calibri" pitchFamily="34" charset="0"/>
              </a:rPr>
              <a:t>Значення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їх</a:t>
            </a:r>
            <a:r>
              <a:rPr lang="ru-RU" sz="1800" dirty="0" smtClean="0">
                <a:latin typeface="Calibri" pitchFamily="34" charset="0"/>
              </a:rPr>
              <a:t> в </a:t>
            </a:r>
            <a:r>
              <a:rPr lang="ru-RU" sz="1800" dirty="0" err="1" smtClean="0">
                <a:latin typeface="Calibri" pitchFamily="34" charset="0"/>
              </a:rPr>
              <a:t>процесі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життєдіяльності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організму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дуже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велике</a:t>
            </a:r>
            <a:r>
              <a:rPr lang="ru-RU" sz="1800" dirty="0" smtClean="0">
                <a:latin typeface="Calibri" pitchFamily="34" charset="0"/>
              </a:rPr>
              <a:t>. </a:t>
            </a:r>
            <a:r>
              <a:rPr lang="ru-RU" sz="1800" dirty="0" err="1" smtClean="0">
                <a:latin typeface="Calibri" pitchFamily="34" charset="0"/>
              </a:rPr>
              <a:t>Більшість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вітамінів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доповнюють</a:t>
            </a:r>
            <a:r>
              <a:rPr lang="ru-RU" sz="1800" dirty="0" smtClean="0">
                <a:latin typeface="Calibri" pitchFamily="34" charset="0"/>
              </a:rPr>
              <a:t> склад </a:t>
            </a:r>
            <a:r>
              <a:rPr lang="ru-RU" sz="1800" dirty="0" err="1" smtClean="0">
                <a:latin typeface="Calibri" pitchFamily="34" charset="0"/>
              </a:rPr>
              <a:t>ферментативних</a:t>
            </a:r>
            <a:r>
              <a:rPr lang="ru-RU" sz="1800" dirty="0" smtClean="0">
                <a:latin typeface="Calibri" pitchFamily="34" charset="0"/>
              </a:rPr>
              <a:t> систем, </a:t>
            </a:r>
            <a:r>
              <a:rPr lang="ru-RU" sz="1800" dirty="0" err="1" smtClean="0">
                <a:latin typeface="Calibri" pitchFamily="34" charset="0"/>
              </a:rPr>
              <a:t>що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беруть</a:t>
            </a:r>
            <a:r>
              <a:rPr lang="ru-RU" sz="1800" dirty="0" smtClean="0">
                <a:latin typeface="Calibri" pitchFamily="34" charset="0"/>
              </a:rPr>
              <a:t> участь в </a:t>
            </a:r>
            <a:r>
              <a:rPr lang="ru-RU" sz="1800" dirty="0" err="1" smtClean="0">
                <a:latin typeface="Calibri" pitchFamily="34" charset="0"/>
              </a:rPr>
              <a:t>вуглеводному</a:t>
            </a:r>
            <a:r>
              <a:rPr lang="ru-RU" sz="1800" dirty="0" smtClean="0">
                <a:latin typeface="Calibri" pitchFamily="34" charset="0"/>
              </a:rPr>
              <a:t>, жировому, </a:t>
            </a:r>
            <a:r>
              <a:rPr lang="ru-RU" sz="1800" dirty="0" err="1" smtClean="0">
                <a:latin typeface="Calibri" pitchFamily="34" charset="0"/>
              </a:rPr>
              <a:t>білковому</a:t>
            </a:r>
            <a:r>
              <a:rPr lang="ru-RU" sz="1800" dirty="0" smtClean="0">
                <a:latin typeface="Calibri" pitchFamily="34" charset="0"/>
              </a:rPr>
              <a:t> та </a:t>
            </a:r>
            <a:r>
              <a:rPr lang="ru-RU" sz="1800" dirty="0" err="1" smtClean="0">
                <a:latin typeface="Calibri" pitchFamily="34" charset="0"/>
              </a:rPr>
              <a:t>інших</a:t>
            </a:r>
            <a:r>
              <a:rPr lang="ru-RU" sz="1800" dirty="0" smtClean="0">
                <a:latin typeface="Calibri" pitchFamily="34" charset="0"/>
              </a:rPr>
              <a:t> видах </a:t>
            </a:r>
            <a:r>
              <a:rPr lang="ru-RU" sz="1800" dirty="0" err="1" smtClean="0">
                <a:latin typeface="Calibri" pitchFamily="34" charset="0"/>
              </a:rPr>
              <a:t>обмінів</a:t>
            </a:r>
            <a:r>
              <a:rPr lang="ru-RU" sz="1800" dirty="0" smtClean="0">
                <a:latin typeface="Calibri" pitchFamily="34" charset="0"/>
              </a:rPr>
              <a:t>. </a:t>
            </a:r>
            <a:r>
              <a:rPr lang="ru-RU" sz="1800" dirty="0" err="1" smtClean="0">
                <a:latin typeface="Calibri" pitchFamily="34" charset="0"/>
              </a:rPr>
              <a:t>Деякі</a:t>
            </a:r>
            <a:r>
              <a:rPr lang="ru-RU" sz="1800" dirty="0" smtClean="0">
                <a:latin typeface="Calibri" pitchFamily="34" charset="0"/>
              </a:rPr>
              <a:t> з них, </a:t>
            </a:r>
            <a:r>
              <a:rPr lang="ru-RU" sz="1800" dirty="0" err="1" smtClean="0">
                <a:latin typeface="Calibri" pitchFamily="34" charset="0"/>
              </a:rPr>
              <a:t>наприклад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вітамін</a:t>
            </a:r>
            <a:r>
              <a:rPr lang="ru-RU" sz="1800" dirty="0" smtClean="0">
                <a:latin typeface="Calibri" pitchFamily="34" charset="0"/>
              </a:rPr>
              <a:t> Д, </a:t>
            </a:r>
            <a:r>
              <a:rPr lang="ru-RU" sz="1800" dirty="0" err="1" smtClean="0">
                <a:latin typeface="Calibri" pitchFamily="34" charset="0"/>
              </a:rPr>
              <a:t>перетворюються</a:t>
            </a:r>
            <a:r>
              <a:rPr lang="ru-RU" sz="1800" dirty="0" smtClean="0">
                <a:latin typeface="Calibri" pitchFamily="34" charset="0"/>
              </a:rPr>
              <a:t> в </a:t>
            </a:r>
            <a:r>
              <a:rPr lang="ru-RU" sz="1800" dirty="0" err="1" smtClean="0">
                <a:latin typeface="Calibri" pitchFamily="34" charset="0"/>
              </a:rPr>
              <a:t>гормоно-подібні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речовини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які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також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беруть</a:t>
            </a:r>
            <a:r>
              <a:rPr lang="ru-RU" sz="1800" dirty="0" smtClean="0">
                <a:latin typeface="Calibri" pitchFamily="34" charset="0"/>
              </a:rPr>
              <a:t> участь в </a:t>
            </a:r>
            <a:r>
              <a:rPr lang="ru-RU" sz="1800" dirty="0" err="1" smtClean="0">
                <a:latin typeface="Calibri" pitchFamily="34" charset="0"/>
              </a:rPr>
              <a:t>регуляції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біохімічних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процесів</a:t>
            </a:r>
            <a:r>
              <a:rPr lang="ru-RU" sz="1800" dirty="0" smtClean="0">
                <a:latin typeface="Calibri" pitchFamily="34" charset="0"/>
              </a:rPr>
              <a:t> в </a:t>
            </a:r>
            <a:r>
              <a:rPr lang="ru-RU" sz="1800" dirty="0" err="1" smtClean="0">
                <a:latin typeface="Calibri" pitchFamily="34" charset="0"/>
              </a:rPr>
              <a:t>організмі</a:t>
            </a:r>
            <a:r>
              <a:rPr lang="ru-RU" sz="1800" dirty="0" smtClean="0">
                <a:latin typeface="Calibri" pitchFamily="34" charset="0"/>
              </a:rPr>
              <a:t>. Таким чином </a:t>
            </a:r>
            <a:r>
              <a:rPr lang="ru-RU" sz="1800" dirty="0" err="1" smtClean="0">
                <a:latin typeface="Calibri" pitchFamily="34" charset="0"/>
              </a:rPr>
              <a:t>кожен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вітамін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відіграє</a:t>
            </a:r>
            <a:r>
              <a:rPr lang="ru-RU" sz="1800" dirty="0" smtClean="0">
                <a:latin typeface="Calibri" pitchFamily="34" charset="0"/>
              </a:rPr>
              <a:t> свою, </a:t>
            </a:r>
            <a:r>
              <a:rPr lang="ru-RU" sz="1800" dirty="0" err="1" smtClean="0">
                <a:latin typeface="Calibri" pitchFamily="34" charset="0"/>
              </a:rPr>
              <a:t>тільки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йому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належну</a:t>
            </a:r>
            <a:r>
              <a:rPr lang="ru-RU" sz="1800" dirty="0" smtClean="0">
                <a:latin typeface="Calibri" pitchFamily="34" charset="0"/>
              </a:rPr>
              <a:t> роль в </a:t>
            </a:r>
            <a:r>
              <a:rPr lang="ru-RU" sz="1800" dirty="0" err="1" smtClean="0">
                <a:latin typeface="Calibri" pitchFamily="34" charset="0"/>
              </a:rPr>
              <a:t>організмі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людини</a:t>
            </a:r>
            <a:r>
              <a:rPr lang="ru-RU" sz="1800" dirty="0" smtClean="0">
                <a:latin typeface="Calibri" pitchFamily="34" charset="0"/>
              </a:rPr>
              <a:t>. </a:t>
            </a:r>
            <a:r>
              <a:rPr lang="ru-RU" sz="1800" dirty="0" err="1" smtClean="0">
                <a:latin typeface="Calibri" pitchFamily="34" charset="0"/>
              </a:rPr>
              <a:t>Приблизно</a:t>
            </a:r>
            <a:r>
              <a:rPr lang="ru-RU" sz="1800" dirty="0" smtClean="0">
                <a:latin typeface="Calibri" pitchFamily="34" charset="0"/>
              </a:rPr>
              <a:t> 5% </a:t>
            </a:r>
            <a:r>
              <a:rPr lang="ru-RU" sz="1800" dirty="0" err="1" smtClean="0">
                <a:latin typeface="Calibri" pitchFamily="34" charset="0"/>
              </a:rPr>
              <a:t>маси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тіла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становлять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мінеральні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речовини</a:t>
            </a:r>
            <a:r>
              <a:rPr lang="ru-RU" sz="1800" dirty="0" smtClean="0">
                <a:latin typeface="Calibri" pitchFamily="34" charset="0"/>
              </a:rPr>
              <a:t> — </a:t>
            </a:r>
            <a:r>
              <a:rPr lang="ru-RU" sz="1800" dirty="0" err="1" smtClean="0">
                <a:latin typeface="Calibri" pitchFamily="34" charset="0"/>
              </a:rPr>
              <a:t>це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неорганічні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частинки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які</a:t>
            </a:r>
            <a:r>
              <a:rPr lang="ru-RU" sz="1800" dirty="0" smtClean="0">
                <a:latin typeface="Calibri" pitchFamily="34" charset="0"/>
              </a:rPr>
              <a:t> не </a:t>
            </a:r>
            <a:r>
              <a:rPr lang="ru-RU" sz="1800" dirty="0" err="1" smtClean="0">
                <a:latin typeface="Calibri" pitchFamily="34" charset="0"/>
              </a:rPr>
              <a:t>можна</a:t>
            </a:r>
            <a:r>
              <a:rPr lang="ru-RU" sz="1800" dirty="0" smtClean="0">
                <a:latin typeface="Calibri" pitchFamily="34" charset="0"/>
              </a:rPr>
              <a:t> розбити на </a:t>
            </a:r>
            <a:r>
              <a:rPr lang="ru-RU" sz="1800" dirty="0" err="1" smtClean="0">
                <a:latin typeface="Calibri" pitchFamily="34" charset="0"/>
              </a:rPr>
              <a:t>дрібніші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частинки</a:t>
            </a:r>
            <a:r>
              <a:rPr lang="ru-RU" sz="1800" dirty="0" smtClean="0">
                <a:latin typeface="Calibri" pitchFamily="34" charset="0"/>
              </a:rPr>
              <a:t>. </a:t>
            </a:r>
            <a:r>
              <a:rPr lang="ru-RU" sz="1800" dirty="0" err="1" smtClean="0">
                <a:latin typeface="Calibri" pitchFamily="34" charset="0"/>
              </a:rPr>
              <a:t>Мінеральні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речовини</a:t>
            </a:r>
            <a:r>
              <a:rPr lang="ru-RU" sz="1800" dirty="0" smtClean="0">
                <a:latin typeface="Calibri" pitchFamily="34" charset="0"/>
              </a:rPr>
              <a:t> є </a:t>
            </a:r>
            <a:r>
              <a:rPr lang="ru-RU" sz="1800" dirty="0" err="1" smtClean="0">
                <a:latin typeface="Calibri" pitchFamily="34" charset="0"/>
              </a:rPr>
              <a:t>життєво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необхідними</a:t>
            </a:r>
            <a:r>
              <a:rPr lang="ru-RU" sz="1800" dirty="0" smtClean="0">
                <a:latin typeface="Calibri" pitchFamily="34" charset="0"/>
              </a:rPr>
              <a:t> і, </a:t>
            </a:r>
            <a:r>
              <a:rPr lang="ru-RU" sz="1800" dirty="0" err="1" smtClean="0">
                <a:latin typeface="Calibri" pitchFamily="34" charset="0"/>
              </a:rPr>
              <a:t>надходячи</a:t>
            </a:r>
            <a:r>
              <a:rPr lang="ru-RU" sz="1800" dirty="0" smtClean="0">
                <a:latin typeface="Calibri" pitchFamily="34" charset="0"/>
              </a:rPr>
              <a:t> в </a:t>
            </a:r>
            <a:r>
              <a:rPr lang="ru-RU" sz="1800" dirty="0" err="1" smtClean="0">
                <a:latin typeface="Calibri" pitchFamily="34" charset="0"/>
              </a:rPr>
              <a:t>організм</a:t>
            </a:r>
            <a:r>
              <a:rPr lang="ru-RU" sz="1800" dirty="0" smtClean="0">
                <a:latin typeface="Calibri" pitchFamily="34" charset="0"/>
              </a:rPr>
              <a:t> з </a:t>
            </a:r>
            <a:r>
              <a:rPr lang="ru-RU" sz="1800" dirty="0" err="1" smtClean="0">
                <a:latin typeface="Calibri" pitchFamily="34" charset="0"/>
              </a:rPr>
              <a:t>їжею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підтримують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нормальний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ріст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репродукцію</a:t>
            </a:r>
            <a:r>
              <a:rPr lang="ru-RU" sz="1800" dirty="0" smtClean="0">
                <a:latin typeface="Calibri" pitchFamily="34" charset="0"/>
              </a:rPr>
              <a:t> і </a:t>
            </a:r>
            <a:r>
              <a:rPr lang="ru-RU" sz="1800" dirty="0" err="1" smtClean="0">
                <a:latin typeface="Calibri" pitchFamily="34" charset="0"/>
              </a:rPr>
              <a:t>здоров'я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протягом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всього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життя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людини</a:t>
            </a:r>
            <a:r>
              <a:rPr lang="ru-RU" sz="1800" dirty="0" smtClean="0">
                <a:latin typeface="Calibri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203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140824" cy="1143000"/>
          </a:xfrm>
        </p:spPr>
        <p:txBody>
          <a:bodyPr/>
          <a:lstStyle/>
          <a:p>
            <a:r>
              <a:rPr lang="uk-UA" sz="6600" spc="-3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hicago" pitchFamily="34" charset="0"/>
              </a:rPr>
              <a:t>Авітаміноз</a:t>
            </a:r>
            <a:endParaRPr lang="ru-RU" sz="6000" spc="-3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hicago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938359"/>
            <a:ext cx="3934691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Авітамінозом</a:t>
            </a:r>
            <a:r>
              <a:rPr lang="ru-RU" dirty="0" smtClean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будь-</a:t>
            </a:r>
            <a:r>
              <a:rPr lang="ru-RU" dirty="0" err="1"/>
              <a:t>якого</a:t>
            </a:r>
            <a:r>
              <a:rPr lang="ru-RU" dirty="0"/>
              <a:t> важного для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вітаміну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в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трапляється</a:t>
            </a:r>
            <a:r>
              <a:rPr lang="ru-RU" dirty="0"/>
              <a:t> не </a:t>
            </a:r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вітамінів</a:t>
            </a:r>
            <a:r>
              <a:rPr lang="ru-RU" dirty="0"/>
              <a:t>, а </a:t>
            </a:r>
            <a:r>
              <a:rPr lang="ru-RU" dirty="0" err="1"/>
              <a:t>нестача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. І </a:t>
            </a:r>
            <a:r>
              <a:rPr lang="ru-RU" dirty="0" err="1"/>
              <a:t>цей</a:t>
            </a:r>
            <a:r>
              <a:rPr lang="ru-RU" dirty="0"/>
              <a:t> стан </a:t>
            </a:r>
            <a:r>
              <a:rPr lang="ru-RU" dirty="0" err="1"/>
              <a:t>пов’язаний</a:t>
            </a:r>
            <a:r>
              <a:rPr lang="ru-RU" dirty="0"/>
              <a:t> з </a:t>
            </a:r>
            <a:r>
              <a:rPr lang="ru-RU" dirty="0" err="1"/>
              <a:t>нестачею</a:t>
            </a:r>
            <a:r>
              <a:rPr lang="ru-RU" dirty="0"/>
              <a:t> </a:t>
            </a:r>
            <a:r>
              <a:rPr lang="ru-RU" dirty="0" err="1"/>
              <a:t>вітамінів</a:t>
            </a:r>
            <a:r>
              <a:rPr lang="ru-RU" dirty="0"/>
              <a:t>, - </a:t>
            </a:r>
            <a:r>
              <a:rPr lang="ru-RU" dirty="0" err="1"/>
              <a:t>гіповітаміноз</a:t>
            </a:r>
            <a:r>
              <a:rPr lang="ru-RU" dirty="0"/>
              <a:t>. Для </a:t>
            </a:r>
            <a:r>
              <a:rPr lang="ru-RU" dirty="0" err="1"/>
              <a:t>дитячого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характерним</a:t>
            </a:r>
            <a:r>
              <a:rPr lang="ru-RU" dirty="0"/>
              <a:t> є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енергія</a:t>
            </a:r>
            <a:r>
              <a:rPr lang="ru-RU" dirty="0"/>
              <a:t> росту, </a:t>
            </a:r>
            <a:r>
              <a:rPr lang="ru-RU" dirty="0" err="1"/>
              <a:t>напруження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і тому потреба у </a:t>
            </a:r>
            <a:r>
              <a:rPr lang="ru-RU" dirty="0" err="1"/>
              <a:t>вітамінах</a:t>
            </a:r>
            <a:r>
              <a:rPr lang="ru-RU" dirty="0"/>
              <a:t> у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вища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дорослих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91356" y="1204303"/>
            <a:ext cx="40141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Елементарний</a:t>
            </a:r>
            <a:r>
              <a:rPr lang="ru-RU" dirty="0" smtClean="0"/>
              <a:t> </a:t>
            </a:r>
            <a:r>
              <a:rPr lang="ru-RU" dirty="0" err="1"/>
              <a:t>гіповітаміноз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при </a:t>
            </a:r>
            <a:r>
              <a:rPr lang="ru-RU" dirty="0" err="1"/>
              <a:t>недостатньому</a:t>
            </a:r>
            <a:r>
              <a:rPr lang="ru-RU" dirty="0"/>
              <a:t> </a:t>
            </a:r>
            <a:r>
              <a:rPr lang="ru-RU" dirty="0" err="1"/>
              <a:t>знаходженні</a:t>
            </a:r>
            <a:r>
              <a:rPr lang="ru-RU" dirty="0"/>
              <a:t> </a:t>
            </a:r>
            <a:r>
              <a:rPr lang="ru-RU" dirty="0" err="1"/>
              <a:t>вітамінів</a:t>
            </a:r>
            <a:r>
              <a:rPr lang="ru-RU" dirty="0"/>
              <a:t> з </a:t>
            </a:r>
            <a:r>
              <a:rPr lang="ru-RU" dirty="0" err="1"/>
              <a:t>їжею</a:t>
            </a:r>
            <a:r>
              <a:rPr lang="ru-RU" dirty="0"/>
              <a:t> (</a:t>
            </a:r>
            <a:r>
              <a:rPr lang="ru-RU" dirty="0" err="1"/>
              <a:t>недостатня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фруктів</a:t>
            </a:r>
            <a:r>
              <a:rPr lang="ru-RU" dirty="0"/>
              <a:t>, </a:t>
            </a:r>
            <a:r>
              <a:rPr lang="ru-RU" dirty="0" err="1"/>
              <a:t>овочів</a:t>
            </a:r>
            <a:r>
              <a:rPr lang="ru-RU" dirty="0"/>
              <a:t>, </a:t>
            </a:r>
            <a:r>
              <a:rPr lang="ru-RU" dirty="0" err="1"/>
              <a:t>соків</a:t>
            </a:r>
            <a:r>
              <a:rPr lang="ru-RU" dirty="0"/>
              <a:t>). </a:t>
            </a:r>
            <a:r>
              <a:rPr lang="ru-RU" dirty="0" err="1"/>
              <a:t>Гіповітамінози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виникати</a:t>
            </a:r>
            <a:r>
              <a:rPr lang="ru-RU" dirty="0"/>
              <a:t> при </a:t>
            </a:r>
            <a:r>
              <a:rPr lang="ru-RU" dirty="0" err="1"/>
              <a:t>тривалих</a:t>
            </a:r>
            <a:r>
              <a:rPr lang="ru-RU" dirty="0"/>
              <a:t> і тяжких </a:t>
            </a:r>
            <a:r>
              <a:rPr lang="ru-RU" dirty="0" err="1"/>
              <a:t>інфекційних</a:t>
            </a:r>
            <a:r>
              <a:rPr lang="ru-RU" dirty="0"/>
              <a:t> </a:t>
            </a:r>
            <a:r>
              <a:rPr lang="ru-RU" dirty="0" err="1"/>
              <a:t>захворюваннях</a:t>
            </a:r>
            <a:r>
              <a:rPr lang="ru-RU" dirty="0"/>
              <a:t>, </a:t>
            </a:r>
            <a:r>
              <a:rPr lang="ru-RU" dirty="0" err="1"/>
              <a:t>нестачі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, і </a:t>
            </a:r>
            <a:r>
              <a:rPr lang="ru-RU" dirty="0" err="1"/>
              <a:t>надлишку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. </a:t>
            </a:r>
            <a:r>
              <a:rPr lang="ru-RU" dirty="0" err="1"/>
              <a:t>Гіповітаміноз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при </a:t>
            </a:r>
            <a:r>
              <a:rPr lang="ru-RU" dirty="0" err="1"/>
              <a:t>недостатньому</a:t>
            </a:r>
            <a:r>
              <a:rPr lang="ru-RU" dirty="0"/>
              <a:t> </a:t>
            </a:r>
            <a:r>
              <a:rPr lang="ru-RU" dirty="0" err="1"/>
              <a:t>вмісті</a:t>
            </a:r>
            <a:r>
              <a:rPr lang="ru-RU" dirty="0"/>
              <a:t> </a:t>
            </a:r>
            <a:r>
              <a:rPr lang="ru-RU" dirty="0" err="1"/>
              <a:t>аскорбінової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 в </a:t>
            </a:r>
            <a:r>
              <a:rPr lang="ru-RU" dirty="0" err="1"/>
              <a:t>їжі</a:t>
            </a:r>
            <a:r>
              <a:rPr lang="ru-RU" dirty="0"/>
              <a:t>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аскорбінової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: </a:t>
            </a:r>
            <a:r>
              <a:rPr lang="ru-RU" dirty="0" err="1"/>
              <a:t>солодкий</a:t>
            </a:r>
            <a:r>
              <a:rPr lang="ru-RU" dirty="0"/>
              <a:t> </a:t>
            </a:r>
            <a:r>
              <a:rPr lang="ru-RU" dirty="0" err="1"/>
              <a:t>перець</a:t>
            </a:r>
            <a:r>
              <a:rPr lang="ru-RU" dirty="0"/>
              <a:t>, петрушка, </a:t>
            </a:r>
            <a:r>
              <a:rPr lang="ru-RU" dirty="0" err="1"/>
              <a:t>кріп</a:t>
            </a:r>
            <a:r>
              <a:rPr lang="ru-RU" dirty="0"/>
              <a:t>, </a:t>
            </a:r>
            <a:r>
              <a:rPr lang="ru-RU" dirty="0" err="1"/>
              <a:t>зелене</a:t>
            </a:r>
            <a:r>
              <a:rPr lang="ru-RU" dirty="0"/>
              <a:t> цибуля, </a:t>
            </a:r>
            <a:r>
              <a:rPr lang="ru-RU" dirty="0" err="1"/>
              <a:t>помідори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60564" y="188639"/>
            <a:ext cx="45993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spc="-300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hicago" pitchFamily="34" charset="0"/>
              </a:rPr>
              <a:t>Гіповітаміноз</a:t>
            </a:r>
            <a:endParaRPr lang="ru-RU" sz="6000" b="1" spc="-3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hicago" pitchFamily="34" charset="0"/>
            </a:endParaRPr>
          </a:p>
        </p:txBody>
      </p:sp>
      <p:pic>
        <p:nvPicPr>
          <p:cNvPr id="8194" name="Picture 2" descr="C:\Users\888\Desktop\A-Raspberr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774" y="4429498"/>
            <a:ext cx="2057629" cy="2121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48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1196752"/>
          </a:xfrm>
        </p:spPr>
        <p:txBody>
          <a:bodyPr/>
          <a:lstStyle/>
          <a:p>
            <a:pPr algn="ctr"/>
            <a:r>
              <a:rPr lang="uk-UA" sz="8800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hicago" pitchFamily="34" charset="0"/>
              </a:rPr>
              <a:t>Дякую</a:t>
            </a:r>
            <a:r>
              <a:rPr lang="uk-UA" sz="8800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8800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hicago" pitchFamily="34" charset="0"/>
              </a:rPr>
              <a:t>за</a:t>
            </a:r>
            <a:r>
              <a:rPr lang="uk-UA" sz="8800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8800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hicago" pitchFamily="34" charset="0"/>
              </a:rPr>
              <a:t>увагу </a:t>
            </a:r>
            <a:endParaRPr lang="ru-RU" sz="4000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hicag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3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7924800" cy="1368152"/>
          </a:xfrm>
        </p:spPr>
        <p:txBody>
          <a:bodyPr/>
          <a:lstStyle/>
          <a:p>
            <a:r>
              <a:rPr lang="uk-UA" sz="6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cago" pitchFamily="34" charset="0"/>
              </a:rPr>
              <a:t>Органічні сполуки</a:t>
            </a:r>
            <a:endParaRPr lang="ru-RU" sz="6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cago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48944"/>
            <a:ext cx="5694218" cy="4114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alibri" pitchFamily="34" charset="0"/>
              </a:rPr>
              <a:t>ОРГАН</a:t>
            </a:r>
            <a:r>
              <a:rPr lang="de-DE" sz="2400" dirty="0" smtClean="0">
                <a:latin typeface="Calibri" pitchFamily="34" charset="0"/>
              </a:rPr>
              <a:t>I</a:t>
            </a:r>
            <a:r>
              <a:rPr lang="ru-RU" sz="2400" dirty="0" smtClean="0">
                <a:latin typeface="Calibri" pitchFamily="34" charset="0"/>
              </a:rPr>
              <a:t>ЧНІ СПОЛУКИ — </a:t>
            </a:r>
            <a:r>
              <a:rPr lang="ru-RU" sz="2400" dirty="0" err="1">
                <a:latin typeface="Calibri" pitchFamily="34" charset="0"/>
              </a:rPr>
              <a:t>клас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сполук</a:t>
            </a:r>
            <a:r>
              <a:rPr lang="ru-RU" sz="2400" dirty="0">
                <a:latin typeface="Calibri" pitchFamily="34" charset="0"/>
              </a:rPr>
              <a:t>, в склад </a:t>
            </a:r>
            <a:r>
              <a:rPr lang="ru-RU" sz="2400" dirty="0" err="1">
                <a:latin typeface="Calibri" pitchFamily="34" charset="0"/>
              </a:rPr>
              <a:t>яких</a:t>
            </a:r>
            <a:r>
              <a:rPr lang="ru-RU" sz="2400" dirty="0">
                <a:latin typeface="Calibri" pitchFamily="34" charset="0"/>
              </a:rPr>
              <a:t> входить Карбон (за </a:t>
            </a:r>
            <a:r>
              <a:rPr lang="ru-RU" sz="2400" dirty="0" err="1">
                <a:latin typeface="Calibri" pitchFamily="34" charset="0"/>
              </a:rPr>
              <a:t>винятком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карбідів</a:t>
            </a:r>
            <a:r>
              <a:rPr lang="ru-RU" sz="2400" dirty="0">
                <a:latin typeface="Calibri" pitchFamily="34" charset="0"/>
              </a:rPr>
              <a:t>, </a:t>
            </a:r>
            <a:r>
              <a:rPr lang="ru-RU" sz="2400" dirty="0" err="1">
                <a:latin typeface="Calibri" pitchFamily="34" charset="0"/>
              </a:rPr>
              <a:t>карбонатної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кислоти</a:t>
            </a:r>
            <a:r>
              <a:rPr lang="ru-RU" sz="2400" dirty="0">
                <a:latin typeface="Calibri" pitchFamily="34" charset="0"/>
              </a:rPr>
              <a:t>, </a:t>
            </a:r>
            <a:r>
              <a:rPr lang="ru-RU" sz="2400" dirty="0" err="1">
                <a:latin typeface="Calibri" pitchFamily="34" charset="0"/>
              </a:rPr>
              <a:t>карбонатів</a:t>
            </a:r>
            <a:r>
              <a:rPr lang="ru-RU" sz="2400" dirty="0">
                <a:latin typeface="Calibri" pitchFamily="34" charset="0"/>
              </a:rPr>
              <a:t>, </a:t>
            </a:r>
            <a:r>
              <a:rPr lang="ru-RU" sz="2400" dirty="0" err="1">
                <a:latin typeface="Calibri" pitchFamily="34" charset="0"/>
              </a:rPr>
              <a:t>оксидів</a:t>
            </a:r>
            <a:r>
              <a:rPr lang="ru-RU" sz="2400" dirty="0">
                <a:latin typeface="Calibri" pitchFamily="34" charset="0"/>
              </a:rPr>
              <a:t> Карбону і </a:t>
            </a:r>
            <a:r>
              <a:rPr lang="ru-RU" sz="2400" dirty="0" err="1">
                <a:latin typeface="Calibri" pitchFamily="34" charset="0"/>
              </a:rPr>
              <a:t>ціанідів</a:t>
            </a:r>
            <a:r>
              <a:rPr lang="ru-RU" sz="2400" dirty="0">
                <a:latin typeface="Calibri" pitchFamily="34" charset="0"/>
              </a:rPr>
              <a:t>). </a:t>
            </a:r>
            <a:r>
              <a:rPr lang="ru-RU" sz="2400" dirty="0" err="1">
                <a:latin typeface="Calibri" pitchFamily="34" charset="0"/>
              </a:rPr>
              <a:t>Окрім</a:t>
            </a:r>
            <a:r>
              <a:rPr lang="ru-RU" sz="2400" dirty="0">
                <a:latin typeface="Calibri" pitchFamily="34" charset="0"/>
              </a:rPr>
              <a:t> Карбону, вони </a:t>
            </a:r>
            <a:r>
              <a:rPr lang="ru-RU" sz="2400" dirty="0" err="1">
                <a:latin typeface="Calibri" pitchFamily="34" charset="0"/>
              </a:rPr>
              <a:t>майже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завжди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містять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Гідроген</a:t>
            </a:r>
            <a:r>
              <a:rPr lang="ru-RU" sz="2400" dirty="0">
                <a:latin typeface="Calibri" pitchFamily="34" charset="0"/>
              </a:rPr>
              <a:t>, </a:t>
            </a:r>
            <a:r>
              <a:rPr lang="ru-RU" sz="2400" dirty="0" err="1">
                <a:latin typeface="Calibri" pitchFamily="34" charset="0"/>
              </a:rPr>
              <a:t>досить</a:t>
            </a:r>
            <a:r>
              <a:rPr lang="ru-RU" sz="2400" dirty="0">
                <a:latin typeface="Calibri" pitchFamily="34" charset="0"/>
              </a:rPr>
              <a:t> часто — Оксиген, </a:t>
            </a:r>
            <a:r>
              <a:rPr lang="ru-RU" sz="2400" dirty="0" err="1">
                <a:latin typeface="Calibri" pitchFamily="34" charset="0"/>
              </a:rPr>
              <a:t>Нітроген</a:t>
            </a:r>
            <a:r>
              <a:rPr lang="ru-RU" sz="2400" dirty="0">
                <a:latin typeface="Calibri" pitchFamily="34" charset="0"/>
              </a:rPr>
              <a:t> та </a:t>
            </a:r>
            <a:r>
              <a:rPr lang="ru-RU" sz="2400" dirty="0" err="1">
                <a:latin typeface="Calibri" pitchFamily="34" charset="0"/>
              </a:rPr>
              <a:t>галогени</a:t>
            </a:r>
            <a:r>
              <a:rPr lang="ru-RU" sz="2400" dirty="0">
                <a:latin typeface="Calibri" pitchFamily="34" charset="0"/>
              </a:rPr>
              <a:t>, </a:t>
            </a:r>
            <a:r>
              <a:rPr lang="ru-RU" sz="2400" dirty="0" err="1">
                <a:latin typeface="Calibri" pitchFamily="34" charset="0"/>
              </a:rPr>
              <a:t>рідше</a:t>
            </a:r>
            <a:r>
              <a:rPr lang="ru-RU" sz="2400" dirty="0">
                <a:latin typeface="Calibri" pitchFamily="34" charset="0"/>
              </a:rPr>
              <a:t> Фосфор, </a:t>
            </a:r>
            <a:r>
              <a:rPr lang="ru-RU" sz="2400" dirty="0" err="1">
                <a:latin typeface="Calibri" pitchFamily="34" charset="0"/>
              </a:rPr>
              <a:t>Сульфур</a:t>
            </a:r>
            <a:r>
              <a:rPr lang="ru-RU" sz="2400" dirty="0">
                <a:latin typeface="Calibri" pitchFamily="34" charset="0"/>
              </a:rPr>
              <a:t> та </a:t>
            </a:r>
            <a:r>
              <a:rPr lang="ru-RU" sz="2400" dirty="0" err="1">
                <a:latin typeface="Calibri" pitchFamily="34" charset="0"/>
              </a:rPr>
              <a:t>інші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елементи</a:t>
            </a:r>
            <a:r>
              <a:rPr lang="ru-RU" sz="2400" dirty="0">
                <a:latin typeface="Calibri" pitchFamily="34" charset="0"/>
              </a:rPr>
              <a:t>. В </a:t>
            </a:r>
            <a:r>
              <a:rPr lang="ru-RU" sz="2400" dirty="0" err="1">
                <a:latin typeface="Calibri" pitchFamily="34" charset="0"/>
              </a:rPr>
              <a:t>органічних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сполуках</a:t>
            </a:r>
            <a:r>
              <a:rPr lang="ru-RU" sz="2400" dirty="0">
                <a:latin typeface="Calibri" pitchFamily="34" charset="0"/>
              </a:rPr>
              <a:t> Карбон </a:t>
            </a:r>
            <a:r>
              <a:rPr lang="ru-RU" sz="2400" dirty="0" err="1">
                <a:latin typeface="Calibri" pitchFamily="34" charset="0"/>
              </a:rPr>
              <a:t>завжди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виявляє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валентність</a:t>
            </a:r>
            <a:r>
              <a:rPr lang="ru-RU" sz="2400" dirty="0">
                <a:latin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04248" y="2492896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Поважай працю інших та сам праці не цурайся!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888\Desktop\390071-37213-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902" y="1766936"/>
            <a:ext cx="2428875" cy="4246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1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0520" cy="1070992"/>
          </a:xfrm>
        </p:spPr>
        <p:txBody>
          <a:bodyPr/>
          <a:lstStyle/>
          <a:p>
            <a:pPr algn="ctr"/>
            <a:r>
              <a:rPr lang="ru-RU" sz="6000" b="1" cap="none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cago" pitchFamily="34" charset="0"/>
              </a:rPr>
              <a:t>ОРГАНІЧНІ </a:t>
            </a:r>
            <a:r>
              <a:rPr lang="en-US" sz="6000" b="1" cap="none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cago" pitchFamily="34" charset="0"/>
              </a:rPr>
              <a:t>  </a:t>
            </a:r>
            <a:r>
              <a:rPr lang="ru-RU" sz="6000" b="1" cap="none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cago" pitchFamily="34" charset="0"/>
              </a:rPr>
              <a:t>СПОЛУКИ</a:t>
            </a:r>
            <a:endParaRPr lang="ru-RU" sz="6000" b="1" cap="none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cago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1891" y="1412776"/>
            <a:ext cx="7924800" cy="3798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Calibri" pitchFamily="34" charset="0"/>
              </a:rPr>
              <a:t>Наука, </a:t>
            </a:r>
            <a:r>
              <a:rPr lang="ru-RU" sz="1800" dirty="0" err="1" smtClean="0">
                <a:latin typeface="Calibri" pitchFamily="34" charset="0"/>
              </a:rPr>
              <a:t>що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займається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вивченням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органічних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сполук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називається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органічна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хімія</a:t>
            </a:r>
            <a:r>
              <a:rPr lang="ru-RU" sz="1800" dirty="0" smtClean="0">
                <a:latin typeface="Calibri" pitchFamily="34" charset="0"/>
              </a:rPr>
              <a:t>. Велика </a:t>
            </a:r>
            <a:r>
              <a:rPr lang="ru-RU" sz="1800" dirty="0" err="1" smtClean="0">
                <a:latin typeface="Calibri" pitchFamily="34" charset="0"/>
              </a:rPr>
              <a:t>кількість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цих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сполук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такі</a:t>
            </a:r>
            <a:r>
              <a:rPr lang="ru-RU" sz="1800" dirty="0" smtClean="0">
                <a:latin typeface="Calibri" pitchFamily="34" charset="0"/>
              </a:rPr>
              <a:t> як </a:t>
            </a:r>
            <a:r>
              <a:rPr lang="ru-RU" sz="1800" dirty="0" err="1" smtClean="0">
                <a:latin typeface="Calibri" pitchFamily="34" charset="0"/>
              </a:rPr>
              <a:t>протеїни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жири</a:t>
            </a:r>
            <a:r>
              <a:rPr lang="ru-RU" sz="1800" dirty="0" smtClean="0">
                <a:latin typeface="Calibri" pitchFamily="34" charset="0"/>
              </a:rPr>
              <a:t> та </a:t>
            </a:r>
            <a:r>
              <a:rPr lang="ru-RU" sz="1800" dirty="0" err="1" smtClean="0">
                <a:latin typeface="Calibri" pitchFamily="34" charset="0"/>
              </a:rPr>
              <a:t>вуглеводні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також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грають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надзвичайно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важливу</a:t>
            </a:r>
            <a:r>
              <a:rPr lang="ru-RU" sz="1800" dirty="0" smtClean="0">
                <a:latin typeface="Calibri" pitchFamily="34" charset="0"/>
              </a:rPr>
              <a:t> роль у </a:t>
            </a:r>
            <a:r>
              <a:rPr lang="ru-RU" sz="1800" dirty="0" err="1" smtClean="0">
                <a:latin typeface="Calibri" pitchFamily="34" charset="0"/>
              </a:rPr>
              <a:t>біохімії</a:t>
            </a:r>
            <a:r>
              <a:rPr lang="ru-RU" sz="1800" dirty="0" smtClean="0">
                <a:latin typeface="Calibri" pitchFamily="34" charset="0"/>
              </a:rPr>
              <a:t>. </a:t>
            </a:r>
            <a:r>
              <a:rPr lang="ru-RU" sz="1800" dirty="0" err="1" smtClean="0">
                <a:latin typeface="Calibri" pitchFamily="34" charset="0"/>
              </a:rPr>
              <a:t>Чіткої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межі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між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органічними</a:t>
            </a:r>
            <a:r>
              <a:rPr lang="ru-RU" sz="1800" dirty="0" smtClean="0">
                <a:latin typeface="Calibri" pitchFamily="34" charset="0"/>
              </a:rPr>
              <a:t> та </a:t>
            </a:r>
            <a:r>
              <a:rPr lang="ru-RU" sz="1800" dirty="0" err="1" smtClean="0">
                <a:latin typeface="Calibri" pitchFamily="34" charset="0"/>
              </a:rPr>
              <a:t>неорганічними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сполуками</a:t>
            </a:r>
            <a:r>
              <a:rPr lang="ru-RU" sz="1800" dirty="0" smtClean="0">
                <a:latin typeface="Calibri" pitchFamily="34" charset="0"/>
              </a:rPr>
              <a:t> не </a:t>
            </a:r>
            <a:r>
              <a:rPr lang="ru-RU" sz="1800" dirty="0" err="1" smtClean="0">
                <a:latin typeface="Calibri" pitchFamily="34" charset="0"/>
              </a:rPr>
              <a:t>існує</a:t>
            </a:r>
            <a:r>
              <a:rPr lang="ru-RU" sz="1800" dirty="0" smtClean="0">
                <a:latin typeface="Calibri" pitchFamily="34" charset="0"/>
              </a:rPr>
              <a:t>. </a:t>
            </a:r>
            <a:r>
              <a:rPr lang="ru-RU" sz="1800" dirty="0" err="1" smtClean="0">
                <a:latin typeface="Calibri" pitchFamily="34" charset="0"/>
              </a:rPr>
              <a:t>Мурашина</a:t>
            </a:r>
            <a:r>
              <a:rPr lang="ru-RU" sz="1800" dirty="0" smtClean="0">
                <a:latin typeface="Calibri" pitchFamily="34" charset="0"/>
              </a:rPr>
              <a:t> кислота (перша жирна кислота) є </a:t>
            </a:r>
            <a:r>
              <a:rPr lang="ru-RU" sz="1800" dirty="0" err="1" smtClean="0">
                <a:latin typeface="Calibri" pitchFamily="34" charset="0"/>
              </a:rPr>
              <a:t>органічною</a:t>
            </a:r>
            <a:r>
              <a:rPr lang="ru-RU" sz="1800" dirty="0" smtClean="0">
                <a:latin typeface="Calibri" pitchFamily="34" charset="0"/>
              </a:rPr>
              <a:t>, попри те </a:t>
            </a:r>
            <a:r>
              <a:rPr lang="ru-RU" sz="1800" dirty="0" err="1" smtClean="0">
                <a:latin typeface="Calibri" pitchFamily="34" charset="0"/>
              </a:rPr>
              <a:t>що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її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ангідрид</a:t>
            </a:r>
            <a:r>
              <a:rPr lang="ru-RU" sz="1800" dirty="0">
                <a:latin typeface="Calibri" pitchFamily="34" charset="0"/>
              </a:rPr>
              <a:t>, </a:t>
            </a:r>
            <a:r>
              <a:rPr lang="ru-RU" sz="1800" dirty="0" err="1">
                <a:latin typeface="Calibri" pitchFamily="34" charset="0"/>
              </a:rPr>
              <a:t>монооксид</a:t>
            </a:r>
            <a:r>
              <a:rPr lang="ru-RU" sz="1800" dirty="0">
                <a:latin typeface="Calibri" pitchFamily="34" charset="0"/>
              </a:rPr>
              <a:t> карбону, є </a:t>
            </a:r>
            <a:r>
              <a:rPr lang="ru-RU" sz="1800" dirty="0" err="1">
                <a:latin typeface="Calibri" pitchFamily="34" charset="0"/>
              </a:rPr>
              <a:t>неорганічним</a:t>
            </a:r>
            <a:r>
              <a:rPr lang="ru-RU" sz="1800" dirty="0">
                <a:latin typeface="Calibri" pitchFamily="34" charset="0"/>
              </a:rPr>
              <a:t>. </a:t>
            </a:r>
            <a:r>
              <a:rPr lang="ru-RU" sz="1800" dirty="0" err="1">
                <a:latin typeface="Calibri" pitchFamily="34" charset="0"/>
              </a:rPr>
              <a:t>Термін</a:t>
            </a:r>
            <a:r>
              <a:rPr lang="ru-RU" sz="1800" dirty="0">
                <a:latin typeface="Calibri" pitchFamily="34" charset="0"/>
              </a:rPr>
              <a:t> «</a:t>
            </a:r>
            <a:r>
              <a:rPr lang="ru-RU" sz="1800" dirty="0" err="1">
                <a:latin typeface="Calibri" pitchFamily="34" charset="0"/>
              </a:rPr>
              <a:t>органічний</a:t>
            </a:r>
            <a:r>
              <a:rPr lang="ru-RU" sz="1800" dirty="0">
                <a:latin typeface="Calibri" pitchFamily="34" charset="0"/>
              </a:rPr>
              <a:t>» </a:t>
            </a:r>
            <a:r>
              <a:rPr lang="ru-RU" sz="1800" dirty="0" err="1" smtClean="0">
                <a:latin typeface="Calibri" pitchFamily="34" charset="0"/>
              </a:rPr>
              <a:t>зумовлений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</a:rPr>
              <a:t>історичними</a:t>
            </a:r>
            <a:r>
              <a:rPr lang="ru-RU" sz="1800" dirty="0">
                <a:latin typeface="Calibri" pitchFamily="34" charset="0"/>
              </a:rPr>
              <a:t> причинами і походить з ХІХ </a:t>
            </a:r>
            <a:r>
              <a:rPr lang="ru-RU" sz="1800" dirty="0" err="1">
                <a:latin typeface="Calibri" pitchFamily="34" charset="0"/>
              </a:rPr>
              <a:t>століття</a:t>
            </a:r>
            <a:r>
              <a:rPr lang="ru-RU" sz="1800" dirty="0">
                <a:latin typeface="Calibri" pitchFamily="34" charset="0"/>
              </a:rPr>
              <a:t>, коли </a:t>
            </a:r>
            <a:r>
              <a:rPr lang="ru-RU" sz="1800" dirty="0" err="1">
                <a:latin typeface="Calibri" pitchFamily="34" charset="0"/>
              </a:rPr>
              <a:t>помилково</a:t>
            </a:r>
            <a:r>
              <a:rPr lang="ru-RU" sz="1800" dirty="0">
                <a:latin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</a:rPr>
              <a:t>вважалося</a:t>
            </a:r>
            <a:r>
              <a:rPr lang="ru-RU" sz="1800" dirty="0">
                <a:latin typeface="Calibri" pitchFamily="34" charset="0"/>
              </a:rPr>
              <a:t>, </a:t>
            </a:r>
            <a:r>
              <a:rPr lang="ru-RU" sz="1800" dirty="0" err="1">
                <a:latin typeface="Calibri" pitchFamily="34" charset="0"/>
              </a:rPr>
              <a:t>що</a:t>
            </a:r>
            <a:r>
              <a:rPr lang="ru-RU" sz="1800" dirty="0">
                <a:latin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</a:rPr>
              <a:t>органічні</a:t>
            </a:r>
            <a:r>
              <a:rPr lang="ru-RU" sz="1800" dirty="0">
                <a:latin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</a:rPr>
              <a:t>сполуки</a:t>
            </a:r>
            <a:r>
              <a:rPr lang="ru-RU" sz="1800" dirty="0">
                <a:latin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</a:rPr>
              <a:t>можуть</a:t>
            </a:r>
            <a:r>
              <a:rPr lang="ru-RU" sz="1800" dirty="0">
                <a:latin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</a:rPr>
              <a:t>утворюватися</a:t>
            </a:r>
            <a:r>
              <a:rPr lang="ru-RU" sz="1800" dirty="0">
                <a:latin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</a:rPr>
              <a:t>тільки</a:t>
            </a:r>
            <a:r>
              <a:rPr lang="ru-RU" sz="1800" dirty="0">
                <a:latin typeface="Calibri" pitchFamily="34" charset="0"/>
              </a:rPr>
              <a:t> в </a:t>
            </a:r>
            <a:r>
              <a:rPr lang="ru-RU" sz="1800" dirty="0" err="1">
                <a:latin typeface="Calibri" pitchFamily="34" charset="0"/>
              </a:rPr>
              <a:t>живих</a:t>
            </a:r>
            <a:r>
              <a:rPr lang="ru-RU" sz="1800" dirty="0">
                <a:latin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</a:rPr>
              <a:t>організмах</a:t>
            </a:r>
            <a:r>
              <a:rPr lang="ru-RU" sz="1800" dirty="0">
                <a:latin typeface="Calibri" pitchFamily="34" charset="0"/>
              </a:rPr>
              <a:t>. Зараз </a:t>
            </a:r>
            <a:r>
              <a:rPr lang="ru-RU" sz="1800" dirty="0" err="1">
                <a:latin typeface="Calibri" pitchFamily="34" charset="0"/>
              </a:rPr>
              <a:t>більшість</a:t>
            </a:r>
            <a:r>
              <a:rPr lang="ru-RU" sz="1800" dirty="0">
                <a:latin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</a:rPr>
              <a:t>органічних</a:t>
            </a:r>
            <a:r>
              <a:rPr lang="ru-RU" sz="1800" dirty="0">
                <a:latin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</a:rPr>
              <a:t>сполук</a:t>
            </a:r>
            <a:r>
              <a:rPr lang="ru-RU" sz="1800" dirty="0">
                <a:latin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</a:rPr>
              <a:t>виробляється</a:t>
            </a:r>
            <a:r>
              <a:rPr lang="ru-RU" sz="1800" dirty="0">
                <a:latin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</a:rPr>
              <a:t>штучним</a:t>
            </a:r>
            <a:r>
              <a:rPr lang="ru-RU" sz="1800" dirty="0">
                <a:latin typeface="Calibri" pitchFamily="34" charset="0"/>
              </a:rPr>
              <a:t> шляхом</a:t>
            </a:r>
            <a:r>
              <a:rPr lang="ru-RU" sz="1800" dirty="0"/>
              <a:t>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3787" y="5407206"/>
            <a:ext cx="437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/>
              <a:t>Поважай працю інших та сам праці не цурайся!</a:t>
            </a:r>
            <a:endParaRPr lang="ru-RU" dirty="0"/>
          </a:p>
        </p:txBody>
      </p:sp>
      <p:pic>
        <p:nvPicPr>
          <p:cNvPr id="3074" name="Picture 2" descr="C:\Users\888\Desktop\zhizn-zeml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9153245" cy="1651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89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888\Desktop\q_20637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189" y="3325091"/>
            <a:ext cx="3268369" cy="2450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03105"/>
            <a:ext cx="7924800" cy="1143000"/>
          </a:xfrm>
        </p:spPr>
        <p:txBody>
          <a:bodyPr/>
          <a:lstStyle/>
          <a:p>
            <a:r>
              <a:rPr lang="uk-UA" sz="9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cago" pitchFamily="34" charset="0"/>
              </a:rPr>
              <a:t>Жири</a:t>
            </a:r>
            <a:endParaRPr lang="ru-RU" sz="9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cago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68174"/>
            <a:ext cx="4898504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>
                <a:latin typeface="Calibri" pitchFamily="34" charset="0"/>
              </a:rPr>
              <a:t>Жири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або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товщі</a:t>
            </a:r>
            <a:r>
              <a:rPr lang="ru-RU" sz="2000" dirty="0">
                <a:latin typeface="Calibri" pitchFamily="34" charset="0"/>
              </a:rPr>
              <a:t> — велика </a:t>
            </a:r>
            <a:r>
              <a:rPr lang="ru-RU" sz="2000" dirty="0" err="1">
                <a:latin typeface="Calibri" pitchFamily="34" charset="0"/>
              </a:rPr>
              <a:t>група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органічних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сполук</a:t>
            </a:r>
            <a:r>
              <a:rPr lang="ru-RU" sz="2000" dirty="0">
                <a:latin typeface="Calibri" pitchFamily="34" charset="0"/>
              </a:rPr>
              <a:t>, </a:t>
            </a:r>
            <a:r>
              <a:rPr lang="ru-RU" sz="2000" dirty="0" err="1">
                <a:latin typeface="Calibri" pitchFamily="34" charset="0"/>
              </a:rPr>
              <a:t>які</a:t>
            </a:r>
            <a:r>
              <a:rPr lang="ru-RU" sz="2000" dirty="0">
                <a:latin typeface="Calibri" pitchFamily="34" charset="0"/>
              </a:rPr>
              <a:t>, з </a:t>
            </a:r>
            <a:r>
              <a:rPr lang="ru-RU" sz="2000" dirty="0" err="1">
                <a:latin typeface="Calibri" pitchFamily="34" charset="0"/>
              </a:rPr>
              <a:t>фізичного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погляду</a:t>
            </a:r>
            <a:r>
              <a:rPr lang="ru-RU" sz="2000" dirty="0">
                <a:latin typeface="Calibri" pitchFamily="34" charset="0"/>
              </a:rPr>
              <a:t>, </a:t>
            </a:r>
            <a:r>
              <a:rPr lang="ru-RU" sz="2000" dirty="0" err="1">
                <a:latin typeface="Calibri" pitchFamily="34" charset="0"/>
              </a:rPr>
              <a:t>мають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меншу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від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одиниці</a:t>
            </a:r>
            <a:r>
              <a:rPr lang="ru-RU" sz="2000" dirty="0">
                <a:latin typeface="Calibri" pitchFamily="34" charset="0"/>
              </a:rPr>
              <a:t> питому вагу і, як правило, </a:t>
            </a:r>
            <a:r>
              <a:rPr lang="ru-RU" sz="2000" dirty="0" err="1">
                <a:latin typeface="Calibri" pitchFamily="34" charset="0"/>
              </a:rPr>
              <a:t>розчинні</a:t>
            </a:r>
            <a:r>
              <a:rPr lang="ru-RU" sz="2000" dirty="0">
                <a:latin typeface="Calibri" pitchFamily="34" charset="0"/>
              </a:rPr>
              <a:t> в </a:t>
            </a:r>
            <a:r>
              <a:rPr lang="ru-RU" sz="2000" dirty="0" err="1">
                <a:latin typeface="Calibri" pitchFamily="34" charset="0"/>
              </a:rPr>
              <a:t>органічних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розчинниках</a:t>
            </a:r>
            <a:r>
              <a:rPr lang="ru-RU" sz="2000" dirty="0">
                <a:latin typeface="Calibri" pitchFamily="34" charset="0"/>
              </a:rPr>
              <a:t>, як правило не </a:t>
            </a:r>
            <a:r>
              <a:rPr lang="ru-RU" sz="2000" dirty="0" err="1">
                <a:latin typeface="Calibri" pitchFamily="34" charset="0"/>
              </a:rPr>
              <a:t>розчиняються</a:t>
            </a:r>
            <a:r>
              <a:rPr lang="ru-RU" sz="2000" dirty="0">
                <a:latin typeface="Calibri" pitchFamily="34" charset="0"/>
              </a:rPr>
              <a:t> у </a:t>
            </a:r>
            <a:r>
              <a:rPr lang="ru-RU" sz="2000" dirty="0" err="1">
                <a:latin typeface="Calibri" pitchFamily="34" charset="0"/>
              </a:rPr>
              <a:t>воді</a:t>
            </a:r>
            <a:r>
              <a:rPr lang="ru-RU" sz="2000" dirty="0">
                <a:latin typeface="Calibri" pitchFamily="34" charset="0"/>
              </a:rPr>
              <a:t>, і </a:t>
            </a:r>
            <a:r>
              <a:rPr lang="ru-RU" sz="2000" dirty="0" err="1">
                <a:latin typeface="Calibri" pitchFamily="34" charset="0"/>
              </a:rPr>
              <a:t>під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звичайним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тиском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їх</a:t>
            </a:r>
            <a:r>
              <a:rPr lang="ru-RU" sz="2000" dirty="0">
                <a:latin typeface="Calibri" pitchFamily="34" charset="0"/>
              </a:rPr>
              <a:t> не </a:t>
            </a:r>
            <a:r>
              <a:rPr lang="ru-RU" sz="2000" dirty="0" err="1">
                <a:latin typeface="Calibri" pitchFamily="34" charset="0"/>
              </a:rPr>
              <a:t>можна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перегнати</a:t>
            </a:r>
            <a:r>
              <a:rPr lang="ru-RU" sz="2000" dirty="0">
                <a:latin typeface="Calibri" pitchFamily="34" charset="0"/>
              </a:rPr>
              <a:t>, не </a:t>
            </a:r>
            <a:r>
              <a:rPr lang="ru-RU" sz="2000" dirty="0" err="1">
                <a:latin typeface="Calibri" pitchFamily="34" charset="0"/>
              </a:rPr>
              <a:t>розклавши</a:t>
            </a:r>
            <a:r>
              <a:rPr lang="ru-RU" sz="2000" dirty="0">
                <a:latin typeface="Calibri" pitchFamily="34" charset="0"/>
              </a:rPr>
              <a:t>. </a:t>
            </a:r>
            <a:r>
              <a:rPr lang="ru-RU" sz="2000" dirty="0" err="1">
                <a:latin typeface="Calibri" pitchFamily="34" charset="0"/>
              </a:rPr>
              <a:t>Хімічно</a:t>
            </a:r>
            <a:r>
              <a:rPr lang="ru-RU" sz="2000" dirty="0">
                <a:latin typeface="Calibri" pitchFamily="34" charset="0"/>
              </a:rPr>
              <a:t>, </a:t>
            </a:r>
            <a:r>
              <a:rPr lang="ru-RU" sz="2000" dirty="0" err="1">
                <a:latin typeface="Calibri" pitchFamily="34" charset="0"/>
              </a:rPr>
              <a:t>жири</a:t>
            </a:r>
            <a:r>
              <a:rPr lang="ru-RU" sz="2000" dirty="0">
                <a:latin typeface="Calibri" pitchFamily="34" charset="0"/>
              </a:rPr>
              <a:t> є </a:t>
            </a:r>
            <a:r>
              <a:rPr lang="ru-RU" sz="2000" dirty="0" err="1">
                <a:latin typeface="Calibri" pitchFamily="34" charset="0"/>
              </a:rPr>
              <a:t>тригліцеридами</a:t>
            </a:r>
            <a:r>
              <a:rPr lang="ru-RU" sz="2000" dirty="0">
                <a:latin typeface="Calibri" pitchFamily="34" charset="0"/>
              </a:rPr>
              <a:t>, </a:t>
            </a:r>
            <a:r>
              <a:rPr lang="ru-RU" sz="2000" dirty="0" err="1">
                <a:latin typeface="Calibri" pitchFamily="34" charset="0"/>
              </a:rPr>
              <a:t>сполукою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складних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ефірів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трьохатомного</a:t>
            </a:r>
            <a:r>
              <a:rPr lang="ru-RU" sz="2000" dirty="0">
                <a:latin typeface="Calibri" pitchFamily="34" charset="0"/>
              </a:rPr>
              <a:t> спирту (</a:t>
            </a:r>
            <a:r>
              <a:rPr lang="ru-RU" sz="2000" dirty="0" err="1">
                <a:latin typeface="Calibri" pitchFamily="34" charset="0"/>
              </a:rPr>
              <a:t>гліцерину</a:t>
            </a:r>
            <a:r>
              <a:rPr lang="ru-RU" sz="2000" dirty="0">
                <a:latin typeface="Calibri" pitchFamily="34" charset="0"/>
              </a:rPr>
              <a:t>) і будь-</a:t>
            </a:r>
            <a:r>
              <a:rPr lang="ru-RU" sz="2000" dirty="0" err="1">
                <a:latin typeface="Calibri" pitchFamily="34" charset="0"/>
              </a:rPr>
              <a:t>якою</a:t>
            </a:r>
            <a:r>
              <a:rPr lang="ru-RU" sz="2000" dirty="0">
                <a:latin typeface="Calibri" pitchFamily="34" charset="0"/>
              </a:rPr>
              <a:t> з </a:t>
            </a:r>
            <a:r>
              <a:rPr lang="ru-RU" sz="2000" dirty="0" err="1">
                <a:latin typeface="Calibri" pitchFamily="34" charset="0"/>
              </a:rPr>
              <a:t>кількох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жирних</a:t>
            </a:r>
            <a:r>
              <a:rPr lang="ru-RU" sz="2000" dirty="0">
                <a:latin typeface="Calibri" pitchFamily="34" charset="0"/>
              </a:rPr>
              <a:t> кислот. </a:t>
            </a:r>
            <a:r>
              <a:rPr lang="ru-RU" sz="2000" dirty="0" err="1">
                <a:latin typeface="Calibri" pitchFamily="34" charset="0"/>
              </a:rPr>
              <a:t>Містяться</a:t>
            </a:r>
            <a:r>
              <a:rPr lang="ru-RU" sz="2000" dirty="0">
                <a:latin typeface="Calibri" pitchFamily="34" charset="0"/>
              </a:rPr>
              <a:t> у </a:t>
            </a:r>
            <a:r>
              <a:rPr lang="ru-RU" sz="2000" dirty="0" err="1">
                <a:latin typeface="Calibri" pitchFamily="34" charset="0"/>
              </a:rPr>
              <a:t>тваринних</a:t>
            </a:r>
            <a:r>
              <a:rPr lang="ru-RU" sz="2000" dirty="0">
                <a:latin typeface="Calibri" pitchFamily="34" charset="0"/>
              </a:rPr>
              <a:t> і </a:t>
            </a:r>
            <a:r>
              <a:rPr lang="ru-RU" sz="2000" dirty="0" err="1">
                <a:latin typeface="Calibri" pitchFamily="34" charset="0"/>
              </a:rPr>
              <a:t>рослинних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організмах</a:t>
            </a:r>
            <a:r>
              <a:rPr lang="ru-RU" sz="2000" dirty="0">
                <a:latin typeface="Calibri" pitchFamily="34" charset="0"/>
              </a:rPr>
              <a:t>.</a:t>
            </a:r>
          </a:p>
        </p:txBody>
      </p:sp>
      <p:pic>
        <p:nvPicPr>
          <p:cNvPr id="4099" name="Picture 3" descr="C:\Users\888\Desktop\news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187" y="620688"/>
            <a:ext cx="3268369" cy="2450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76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6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cago" pitchFamily="34" charset="0"/>
              </a:rPr>
              <a:t>Значення жирів</a:t>
            </a:r>
            <a:endParaRPr lang="ru-RU" sz="66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cago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>
                <a:latin typeface="Calibri" pitchFamily="34" charset="0"/>
              </a:rPr>
              <a:t>Значення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жирів</a:t>
            </a:r>
            <a:r>
              <a:rPr lang="ru-RU" sz="2000" dirty="0">
                <a:latin typeface="Calibri" pitchFamily="34" charset="0"/>
              </a:rPr>
              <a:t> у </a:t>
            </a:r>
            <a:r>
              <a:rPr lang="ru-RU" sz="2000" dirty="0" err="1">
                <a:latin typeface="Calibri" pitchFamily="34" charset="0"/>
              </a:rPr>
              <a:t>харчуванні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різноманітне</a:t>
            </a:r>
            <a:r>
              <a:rPr lang="ru-RU" sz="2000" dirty="0">
                <a:latin typeface="Calibri" pitchFamily="34" charset="0"/>
              </a:rPr>
              <a:t>. </a:t>
            </a:r>
            <a:r>
              <a:rPr lang="ru-RU" sz="2000" dirty="0" err="1">
                <a:latin typeface="Calibri" pitchFamily="34" charset="0"/>
              </a:rPr>
              <a:t>Недостатнє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надходження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жирів</a:t>
            </a:r>
            <a:r>
              <a:rPr lang="ru-RU" sz="2000" dirty="0">
                <a:latin typeface="Calibri" pitchFamily="34" charset="0"/>
              </a:rPr>
              <a:t> у </a:t>
            </a:r>
            <a:r>
              <a:rPr lang="ru-RU" sz="2000" dirty="0" err="1">
                <a:latin typeface="Calibri" pitchFamily="34" charset="0"/>
              </a:rPr>
              <a:t>їжу</a:t>
            </a:r>
            <a:r>
              <a:rPr lang="ru-RU" sz="2000" dirty="0">
                <a:latin typeface="Calibri" pitchFamily="34" charset="0"/>
              </a:rPr>
              <a:t> негативно </a:t>
            </a:r>
            <a:r>
              <a:rPr lang="ru-RU" sz="2000" dirty="0" err="1">
                <a:latin typeface="Calibri" pitchFamily="34" charset="0"/>
              </a:rPr>
              <a:t>впливає</a:t>
            </a:r>
            <a:r>
              <a:rPr lang="ru-RU" sz="2000" dirty="0">
                <a:latin typeface="Calibri" pitchFamily="34" charset="0"/>
              </a:rPr>
              <a:t> на </a:t>
            </a:r>
            <a:r>
              <a:rPr lang="ru-RU" sz="2000" dirty="0" err="1">
                <a:latin typeface="Calibri" pitchFamily="34" charset="0"/>
              </a:rPr>
              <a:t>різні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види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обміну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речовин</a:t>
            </a:r>
            <a:r>
              <a:rPr lang="ru-RU" sz="2000" dirty="0">
                <a:latin typeface="Calibri" pitchFamily="34" charset="0"/>
              </a:rPr>
              <a:t>, </a:t>
            </a:r>
            <a:r>
              <a:rPr lang="ru-RU" sz="2000" dirty="0" err="1">
                <a:latin typeface="Calibri" pitchFamily="34" charset="0"/>
              </a:rPr>
              <a:t>функціональний</a:t>
            </a:r>
            <a:r>
              <a:rPr lang="ru-RU" sz="2000" dirty="0">
                <a:latin typeface="Calibri" pitchFamily="34" charset="0"/>
              </a:rPr>
              <a:t> стан </a:t>
            </a:r>
            <a:r>
              <a:rPr lang="ru-RU" sz="2000" dirty="0" err="1">
                <a:latin typeface="Calibri" pitchFamily="34" charset="0"/>
              </a:rPr>
              <a:t>окремих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органів</a:t>
            </a:r>
            <a:r>
              <a:rPr lang="ru-RU" sz="2000" dirty="0">
                <a:latin typeface="Calibri" pitchFamily="34" charset="0"/>
              </a:rPr>
              <a:t> і систем і, у </a:t>
            </a:r>
            <a:r>
              <a:rPr lang="ru-RU" sz="2000" dirty="0" err="1">
                <a:latin typeface="Calibri" pitchFamily="34" charset="0"/>
              </a:rPr>
              <a:t>підсумку</a:t>
            </a:r>
            <a:r>
              <a:rPr lang="ru-RU" sz="2000" dirty="0">
                <a:latin typeface="Calibri" pitchFamily="34" charset="0"/>
              </a:rPr>
              <a:t>, на </a:t>
            </a:r>
            <a:r>
              <a:rPr lang="ru-RU" sz="2000" dirty="0" err="1">
                <a:latin typeface="Calibri" pitchFamily="34" charset="0"/>
              </a:rPr>
              <a:t>працездатність</a:t>
            </a:r>
            <a:r>
              <a:rPr lang="ru-RU" sz="2000" dirty="0">
                <a:latin typeface="Calibri" pitchFamily="34" charset="0"/>
              </a:rPr>
              <a:t> і </a:t>
            </a:r>
            <a:r>
              <a:rPr lang="ru-RU" sz="2000" dirty="0" err="1">
                <a:latin typeface="Calibri" pitchFamily="34" charset="0"/>
              </a:rPr>
              <a:t>опірність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організму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несприятливим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чинникам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навколишнього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середовища</a:t>
            </a:r>
            <a:r>
              <a:rPr lang="ru-RU" sz="2000" dirty="0">
                <a:latin typeface="Calibri" pitchFamily="34" charset="0"/>
              </a:rPr>
              <a:t>, у тому </a:t>
            </a:r>
            <a:r>
              <a:rPr lang="ru-RU" sz="2000" dirty="0" err="1">
                <a:latin typeface="Calibri" pitchFamily="34" charset="0"/>
              </a:rPr>
              <a:t>числі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інфекційним</a:t>
            </a:r>
            <a:r>
              <a:rPr lang="ru-RU" sz="2000" dirty="0">
                <a:latin typeface="Calibri" pitchFamily="34" charset="0"/>
              </a:rPr>
              <a:t> агентам. </a:t>
            </a:r>
            <a:r>
              <a:rPr lang="ru-RU" sz="2000" dirty="0" err="1">
                <a:latin typeface="Calibri" pitchFamily="34" charset="0"/>
              </a:rPr>
              <a:t>Недостатня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енергетична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цінність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раціонів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харчування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призводить</a:t>
            </a:r>
            <a:r>
              <a:rPr lang="ru-RU" sz="2000" dirty="0">
                <a:latin typeface="Calibri" pitchFamily="34" charset="0"/>
              </a:rPr>
              <a:t> до </a:t>
            </a:r>
            <a:r>
              <a:rPr lang="ru-RU" sz="2000" dirty="0" err="1">
                <a:latin typeface="Calibri" pitchFamily="34" charset="0"/>
              </a:rPr>
              <a:t>виснаження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жирових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депо у </a:t>
            </a:r>
            <a:r>
              <a:rPr lang="ru-RU" sz="2000" dirty="0" err="1">
                <a:latin typeface="Calibri" pitchFamily="34" charset="0"/>
              </a:rPr>
              <a:t>підшкірній</a:t>
            </a:r>
            <a:r>
              <a:rPr lang="ru-RU" sz="2000" dirty="0">
                <a:latin typeface="Calibri" pitchFamily="34" charset="0"/>
              </a:rPr>
              <a:t>  </a:t>
            </a:r>
            <a:r>
              <a:rPr lang="ru-RU" sz="2000" dirty="0" err="1">
                <a:latin typeface="Calibri" pitchFamily="34" charset="0"/>
              </a:rPr>
              <a:t>основі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 err="1">
                <a:latin typeface="Calibri" pitchFamily="34" charset="0"/>
              </a:rPr>
              <a:t>Жири</a:t>
            </a:r>
            <a:r>
              <a:rPr lang="ru-RU" sz="2000" dirty="0">
                <a:latin typeface="Calibri" pitchFamily="34" charset="0"/>
              </a:rPr>
              <a:t> - </a:t>
            </a:r>
            <a:r>
              <a:rPr lang="ru-RU" sz="2000" dirty="0" err="1">
                <a:latin typeface="Calibri" pitchFamily="34" charset="0"/>
              </a:rPr>
              <a:t>важливий</a:t>
            </a:r>
            <a:r>
              <a:rPr lang="ru-RU" sz="2000" dirty="0">
                <a:latin typeface="Calibri" pitchFamily="34" charset="0"/>
              </a:rPr>
              <a:t> продукт </a:t>
            </a:r>
            <a:r>
              <a:rPr lang="ru-RU" sz="2000" dirty="0" err="1">
                <a:latin typeface="Calibri" pitchFamily="34" charset="0"/>
              </a:rPr>
              <a:t>харчування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людини</a:t>
            </a:r>
            <a:r>
              <a:rPr lang="ru-RU" sz="2000" dirty="0">
                <a:latin typeface="Calibri" pitchFamily="34" charset="0"/>
              </a:rPr>
              <a:t>. </a:t>
            </a:r>
            <a:r>
              <a:rPr lang="ru-RU" sz="2000" dirty="0" err="1">
                <a:latin typeface="Calibri" pitchFamily="34" charset="0"/>
              </a:rPr>
              <a:t>Жири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становлять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головний</a:t>
            </a:r>
            <a:r>
              <a:rPr lang="ru-RU" sz="2000" dirty="0">
                <a:latin typeface="Calibri" pitchFamily="34" charset="0"/>
              </a:rPr>
              <a:t> компонент таких </a:t>
            </a:r>
            <a:r>
              <a:rPr lang="ru-RU" sz="2000" dirty="0" err="1">
                <a:latin typeface="Calibri" pitchFamily="34" charset="0"/>
              </a:rPr>
              <a:t>продуктів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харчування</a:t>
            </a:r>
            <a:r>
              <a:rPr lang="ru-RU" sz="2000" dirty="0">
                <a:latin typeface="Calibri" pitchFamily="34" charset="0"/>
              </a:rPr>
              <a:t>, як </a:t>
            </a:r>
            <a:r>
              <a:rPr lang="ru-RU" sz="2000" dirty="0" err="1">
                <a:latin typeface="Calibri" pitchFamily="34" charset="0"/>
              </a:rPr>
              <a:t>вершкове</a:t>
            </a:r>
            <a:r>
              <a:rPr lang="ru-RU" sz="2000" dirty="0">
                <a:latin typeface="Calibri" pitchFamily="34" charset="0"/>
              </a:rPr>
              <a:t> масло, </a:t>
            </a:r>
            <a:r>
              <a:rPr lang="ru-RU" sz="2000" dirty="0" err="1">
                <a:latin typeface="Calibri" pitchFamily="34" charset="0"/>
              </a:rPr>
              <a:t>рослинні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олії</a:t>
            </a:r>
            <a:r>
              <a:rPr lang="ru-RU" sz="2000" dirty="0">
                <a:latin typeface="Calibri" pitchFamily="34" charset="0"/>
              </a:rPr>
              <a:t>, маргарин, </a:t>
            </a:r>
            <a:r>
              <a:rPr lang="ru-RU" sz="2000" dirty="0" err="1">
                <a:latin typeface="Calibri" pitchFamily="34" charset="0"/>
              </a:rPr>
              <a:t>смалець</a:t>
            </a:r>
            <a:r>
              <a:rPr lang="ru-RU" sz="2000" dirty="0">
                <a:latin typeface="Calibri" pitchFamily="34" charset="0"/>
              </a:rPr>
              <a:t>. </a:t>
            </a:r>
            <a:r>
              <a:rPr lang="ru-RU" sz="2000" dirty="0" err="1">
                <a:latin typeface="Calibri" pitchFamily="34" charset="0"/>
              </a:rPr>
              <a:t>Багато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жирів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міститься</a:t>
            </a:r>
            <a:r>
              <a:rPr lang="ru-RU" sz="2000" dirty="0">
                <a:latin typeface="Calibri" pitchFamily="34" charset="0"/>
              </a:rPr>
              <a:t> у </a:t>
            </a:r>
            <a:r>
              <a:rPr lang="ru-RU" sz="2000" dirty="0" err="1">
                <a:latin typeface="Calibri" pitchFamily="34" charset="0"/>
              </a:rPr>
              <a:t>свинячому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салі</a:t>
            </a:r>
            <a:r>
              <a:rPr lang="ru-RU" sz="2000" dirty="0">
                <a:latin typeface="Calibri" pitchFamily="34" charset="0"/>
              </a:rPr>
              <a:t> та у </a:t>
            </a:r>
            <a:r>
              <a:rPr lang="ru-RU" sz="2000" dirty="0" err="1" smtClean="0">
                <a:latin typeface="Calibri" pitchFamily="34" charset="0"/>
              </a:rPr>
              <a:t>сирі</a:t>
            </a:r>
            <a:r>
              <a:rPr lang="ru-RU" sz="2000" dirty="0" smtClean="0">
                <a:latin typeface="Calibri" pitchFamily="34" charset="0"/>
              </a:rPr>
              <a:t>.</a:t>
            </a:r>
            <a:endParaRPr lang="ru-RU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7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6703"/>
            <a:ext cx="9143999" cy="2118321"/>
          </a:xfrm>
        </p:spPr>
        <p:txBody>
          <a:bodyPr/>
          <a:lstStyle/>
          <a:p>
            <a:pPr algn="ctr"/>
            <a:r>
              <a:rPr lang="uk-UA" sz="18000" b="1" spc="-3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cago" pitchFamily="34" charset="0"/>
              </a:rPr>
              <a:t>Білки</a:t>
            </a:r>
            <a:endParaRPr lang="ru-RU" sz="18000" b="1" spc="-3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cago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000" dirty="0" err="1" smtClean="0">
                <a:latin typeface="Calibri" pitchFamily="34" charset="0"/>
              </a:rPr>
              <a:t>Білки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— </a:t>
            </a:r>
            <a:r>
              <a:rPr lang="ru-RU" sz="2000" dirty="0" err="1">
                <a:latin typeface="Calibri" pitchFamily="34" charset="0"/>
              </a:rPr>
              <a:t>складні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високомолекулярні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природні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органічні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речовини</a:t>
            </a:r>
            <a:r>
              <a:rPr lang="ru-RU" sz="2000" dirty="0">
                <a:latin typeface="Calibri" pitchFamily="34" charset="0"/>
              </a:rPr>
              <a:t>, </a:t>
            </a:r>
            <a:r>
              <a:rPr lang="ru-RU" sz="2000" dirty="0" err="1">
                <a:latin typeface="Calibri" pitchFamily="34" charset="0"/>
              </a:rPr>
              <a:t>що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складаються</a:t>
            </a:r>
            <a:r>
              <a:rPr lang="ru-RU" sz="2000" dirty="0">
                <a:latin typeface="Calibri" pitchFamily="34" charset="0"/>
              </a:rPr>
              <a:t> з </a:t>
            </a:r>
            <a:r>
              <a:rPr lang="ru-RU" sz="2000" dirty="0" err="1">
                <a:latin typeface="Calibri" pitchFamily="34" charset="0"/>
              </a:rPr>
              <a:t>амінокислот</a:t>
            </a:r>
            <a:r>
              <a:rPr lang="ru-RU" sz="2000" dirty="0">
                <a:latin typeface="Calibri" pitchFamily="34" charset="0"/>
              </a:rPr>
              <a:t>, </a:t>
            </a:r>
            <a:r>
              <a:rPr lang="ru-RU" sz="2000" dirty="0" err="1">
                <a:latin typeface="Calibri" pitchFamily="34" charset="0"/>
              </a:rPr>
              <a:t>сполучених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пептидними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зв'язками</a:t>
            </a:r>
            <a:r>
              <a:rPr lang="ru-RU" sz="2000" dirty="0">
                <a:latin typeface="Calibri" pitchFamily="34" charset="0"/>
              </a:rPr>
              <a:t>. В </a:t>
            </a:r>
            <a:r>
              <a:rPr lang="ru-RU" sz="2000" dirty="0" err="1">
                <a:latin typeface="Calibri" pitchFamily="34" charset="0"/>
              </a:rPr>
              <a:t>однині</a:t>
            </a:r>
            <a:r>
              <a:rPr lang="ru-RU" sz="2000" dirty="0">
                <a:latin typeface="Calibri" pitchFamily="34" charset="0"/>
              </a:rPr>
              <a:t> (</a:t>
            </a:r>
            <a:r>
              <a:rPr lang="ru-RU" sz="2000" dirty="0" err="1">
                <a:latin typeface="Calibri" pitchFamily="34" charset="0"/>
              </a:rPr>
              <a:t>білок</a:t>
            </a:r>
            <a:r>
              <a:rPr lang="ru-RU" sz="2000" dirty="0">
                <a:latin typeface="Calibri" pitchFamily="34" charset="0"/>
              </a:rPr>
              <a:t>) </a:t>
            </a:r>
            <a:r>
              <a:rPr lang="ru-RU" sz="2000" dirty="0" err="1">
                <a:latin typeface="Calibri" pitchFamily="34" charset="0"/>
              </a:rPr>
              <a:t>термін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найчастіше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використовується</a:t>
            </a:r>
            <a:r>
              <a:rPr lang="ru-RU" sz="2000" dirty="0">
                <a:latin typeface="Calibri" pitchFamily="34" charset="0"/>
              </a:rPr>
              <a:t> для </a:t>
            </a:r>
            <a:r>
              <a:rPr lang="ru-RU" sz="2000" dirty="0" err="1">
                <a:latin typeface="Calibri" pitchFamily="34" charset="0"/>
              </a:rPr>
              <a:t>посилання</a:t>
            </a:r>
            <a:r>
              <a:rPr lang="ru-RU" sz="2000" dirty="0">
                <a:latin typeface="Calibri" pitchFamily="34" charset="0"/>
              </a:rPr>
              <a:t> на </a:t>
            </a:r>
            <a:r>
              <a:rPr lang="ru-RU" sz="2000" dirty="0" err="1">
                <a:latin typeface="Calibri" pitchFamily="34" charset="0"/>
              </a:rPr>
              <a:t>білок</a:t>
            </a:r>
            <a:r>
              <a:rPr lang="ru-RU" sz="2000" dirty="0">
                <a:latin typeface="Calibri" pitchFamily="34" charset="0"/>
              </a:rPr>
              <a:t>, як </a:t>
            </a:r>
            <a:r>
              <a:rPr lang="ru-RU" sz="2000" dirty="0" err="1">
                <a:latin typeface="Calibri" pitchFamily="34" charset="0"/>
              </a:rPr>
              <a:t>речовину</a:t>
            </a:r>
            <a:r>
              <a:rPr lang="ru-RU" sz="2000" dirty="0">
                <a:latin typeface="Calibri" pitchFamily="34" charset="0"/>
              </a:rPr>
              <a:t>, коли не </a:t>
            </a:r>
            <a:r>
              <a:rPr lang="ru-RU" sz="2000" dirty="0" err="1">
                <a:latin typeface="Calibri" pitchFamily="34" charset="0"/>
              </a:rPr>
              <a:t>важливий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її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конкретний</a:t>
            </a:r>
            <a:r>
              <a:rPr lang="ru-RU" sz="2000" dirty="0">
                <a:latin typeface="Calibri" pitchFamily="34" charset="0"/>
              </a:rPr>
              <a:t> склад, та на </a:t>
            </a:r>
            <a:r>
              <a:rPr lang="ru-RU" sz="2000" dirty="0" err="1">
                <a:latin typeface="Calibri" pitchFamily="34" charset="0"/>
              </a:rPr>
              <a:t>окремі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молекули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або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типи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білків</a:t>
            </a:r>
            <a:r>
              <a:rPr lang="ru-RU" sz="2000" dirty="0">
                <a:latin typeface="Calibri" pitchFamily="34" charset="0"/>
              </a:rPr>
              <a:t>, у </a:t>
            </a:r>
            <a:r>
              <a:rPr lang="ru-RU" sz="2000" dirty="0" err="1">
                <a:latin typeface="Calibri" pitchFamily="34" charset="0"/>
              </a:rPr>
              <a:t>множині</a:t>
            </a:r>
            <a:r>
              <a:rPr lang="ru-RU" sz="2000" dirty="0">
                <a:latin typeface="Calibri" pitchFamily="34" charset="0"/>
              </a:rPr>
              <a:t> (</a:t>
            </a:r>
            <a:r>
              <a:rPr lang="ru-RU" sz="2000" dirty="0" err="1">
                <a:latin typeface="Calibri" pitchFamily="34" charset="0"/>
              </a:rPr>
              <a:t>білки</a:t>
            </a:r>
            <a:r>
              <a:rPr lang="ru-RU" sz="2000" dirty="0">
                <a:latin typeface="Calibri" pitchFamily="34" charset="0"/>
              </a:rPr>
              <a:t>) — для </a:t>
            </a:r>
            <a:r>
              <a:rPr lang="ru-RU" sz="2000" dirty="0" err="1">
                <a:latin typeface="Calibri" pitchFamily="34" charset="0"/>
              </a:rPr>
              <a:t>посилання</a:t>
            </a:r>
            <a:r>
              <a:rPr lang="ru-RU" sz="2000" dirty="0">
                <a:latin typeface="Calibri" pitchFamily="34" charset="0"/>
              </a:rPr>
              <a:t> на </a:t>
            </a:r>
            <a:r>
              <a:rPr lang="ru-RU" sz="2000" dirty="0" err="1">
                <a:latin typeface="Calibri" pitchFamily="34" charset="0"/>
              </a:rPr>
              <a:t>деяку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кількість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білків</a:t>
            </a:r>
            <a:r>
              <a:rPr lang="ru-RU" sz="2000" dirty="0">
                <a:latin typeface="Calibri" pitchFamily="34" charset="0"/>
              </a:rPr>
              <a:t>, коли </a:t>
            </a:r>
            <a:r>
              <a:rPr lang="ru-RU" sz="2000" dirty="0" err="1">
                <a:latin typeface="Calibri" pitchFamily="34" charset="0"/>
              </a:rPr>
              <a:t>точний</a:t>
            </a:r>
            <a:r>
              <a:rPr lang="ru-RU" sz="2000" dirty="0">
                <a:latin typeface="Calibri" pitchFamily="34" charset="0"/>
              </a:rPr>
              <a:t> склад </a:t>
            </a:r>
            <a:r>
              <a:rPr lang="ru-RU" sz="2000" dirty="0" err="1">
                <a:latin typeface="Calibri" pitchFamily="34" charset="0"/>
              </a:rPr>
              <a:t>важливий</a:t>
            </a:r>
            <a:r>
              <a:rPr lang="ru-RU" sz="2000" dirty="0">
                <a:latin typeface="Calibri" pitchFamily="34" charset="0"/>
              </a:rPr>
              <a:t>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065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80920" cy="1143000"/>
          </a:xfrm>
        </p:spPr>
        <p:txBody>
          <a:bodyPr/>
          <a:lstStyle/>
          <a:p>
            <a:r>
              <a:rPr lang="uk-UA" sz="60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cago" pitchFamily="34" charset="0"/>
              </a:rPr>
              <a:t>Функції та значення</a:t>
            </a:r>
            <a:endParaRPr lang="ru-RU" sz="60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cago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dirty="0" err="1" smtClean="0">
                <a:latin typeface="Calibri" pitchFamily="34" charset="0"/>
              </a:rPr>
              <a:t>Функції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білків</a:t>
            </a:r>
            <a:r>
              <a:rPr lang="ru-RU" sz="2000" dirty="0">
                <a:latin typeface="Calibri" pitchFamily="34" charset="0"/>
              </a:rPr>
              <a:t> в </a:t>
            </a:r>
            <a:r>
              <a:rPr lang="ru-RU" sz="2000" dirty="0" err="1">
                <a:latin typeface="Calibri" pitchFamily="34" charset="0"/>
              </a:rPr>
              <a:t>клітині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різноманітніші</a:t>
            </a:r>
            <a:r>
              <a:rPr lang="ru-RU" sz="2000" dirty="0">
                <a:latin typeface="Calibri" pitchFamily="34" charset="0"/>
              </a:rPr>
              <a:t>, </a:t>
            </a:r>
            <a:r>
              <a:rPr lang="ru-RU" sz="2000" dirty="0" err="1">
                <a:latin typeface="Calibri" pitchFamily="34" charset="0"/>
              </a:rPr>
              <a:t>ніж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функції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інших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біополімерів</a:t>
            </a:r>
            <a:r>
              <a:rPr lang="ru-RU" sz="2000" dirty="0">
                <a:latin typeface="Calibri" pitchFamily="34" charset="0"/>
              </a:rPr>
              <a:t> — </a:t>
            </a:r>
            <a:r>
              <a:rPr lang="ru-RU" sz="2000" dirty="0" err="1">
                <a:latin typeface="Calibri" pitchFamily="34" charset="0"/>
              </a:rPr>
              <a:t>полісахаридів</a:t>
            </a:r>
            <a:r>
              <a:rPr lang="ru-RU" sz="2000" dirty="0">
                <a:latin typeface="Calibri" pitchFamily="34" charset="0"/>
              </a:rPr>
              <a:t> і </a:t>
            </a:r>
            <a:r>
              <a:rPr lang="ru-RU" sz="2000" dirty="0" err="1">
                <a:latin typeface="Calibri" pitchFamily="34" charset="0"/>
              </a:rPr>
              <a:t>нуклеїнових</a:t>
            </a:r>
            <a:r>
              <a:rPr lang="ru-RU" sz="2000" dirty="0">
                <a:latin typeface="Calibri" pitchFamily="34" charset="0"/>
              </a:rPr>
              <a:t> кислот. Так, </a:t>
            </a:r>
            <a:r>
              <a:rPr lang="ru-RU" sz="2000" dirty="0" err="1">
                <a:latin typeface="Calibri" pitchFamily="34" charset="0"/>
              </a:rPr>
              <a:t>білки-ферменти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каталізують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протікання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біохімічних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реакцій</a:t>
            </a:r>
            <a:r>
              <a:rPr lang="ru-RU" sz="2000" dirty="0">
                <a:latin typeface="Calibri" pitchFamily="34" charset="0"/>
              </a:rPr>
              <a:t> і </a:t>
            </a:r>
            <a:r>
              <a:rPr lang="ru-RU" sz="2000" dirty="0" err="1">
                <a:latin typeface="Calibri" pitchFamily="34" charset="0"/>
              </a:rPr>
              <a:t>грають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важливу</a:t>
            </a:r>
            <a:r>
              <a:rPr lang="ru-RU" sz="2000" dirty="0">
                <a:latin typeface="Calibri" pitchFamily="34" charset="0"/>
              </a:rPr>
              <a:t> роль в </a:t>
            </a:r>
            <a:r>
              <a:rPr lang="ru-RU" sz="2000" dirty="0" err="1">
                <a:latin typeface="Calibri" pitchFamily="34" charset="0"/>
              </a:rPr>
              <a:t>обміні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речовин</a:t>
            </a:r>
            <a:r>
              <a:rPr lang="ru-RU" sz="2000" dirty="0">
                <a:latin typeface="Calibri" pitchFamily="34" charset="0"/>
              </a:rPr>
              <a:t>. </a:t>
            </a:r>
            <a:r>
              <a:rPr lang="ru-RU" sz="2000" dirty="0" err="1">
                <a:latin typeface="Calibri" pitchFamily="34" charset="0"/>
              </a:rPr>
              <a:t>Деякі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білки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виконують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структурну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або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механічну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функцію</a:t>
            </a:r>
            <a:r>
              <a:rPr lang="ru-RU" sz="2000" dirty="0">
                <a:latin typeface="Calibri" pitchFamily="34" charset="0"/>
              </a:rPr>
              <a:t>, </a:t>
            </a:r>
            <a:r>
              <a:rPr lang="ru-RU" sz="2000" dirty="0" err="1">
                <a:latin typeface="Calibri" pitchFamily="34" charset="0"/>
              </a:rPr>
              <a:t>утворюючи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цитоскелет</a:t>
            </a:r>
            <a:r>
              <a:rPr lang="ru-RU" sz="2000" dirty="0">
                <a:latin typeface="Calibri" pitchFamily="34" charset="0"/>
              </a:rPr>
              <a:t>, </a:t>
            </a:r>
            <a:r>
              <a:rPr lang="ru-RU" sz="2000" dirty="0" err="1">
                <a:latin typeface="Calibri" pitchFamily="34" charset="0"/>
              </a:rPr>
              <a:t>що</a:t>
            </a:r>
            <a:r>
              <a:rPr lang="ru-RU" sz="2000" dirty="0">
                <a:latin typeface="Calibri" pitchFamily="34" charset="0"/>
              </a:rPr>
              <a:t> є </a:t>
            </a:r>
            <a:r>
              <a:rPr lang="ru-RU" sz="2000" dirty="0" err="1">
                <a:latin typeface="Calibri" pitchFamily="34" charset="0"/>
              </a:rPr>
              <a:t>важливим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засобом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підтримки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форми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клітин</a:t>
            </a:r>
            <a:r>
              <a:rPr lang="ru-RU" sz="2000" dirty="0">
                <a:latin typeface="Calibri" pitchFamily="34" charset="0"/>
              </a:rPr>
              <a:t>. </a:t>
            </a:r>
            <a:r>
              <a:rPr lang="ru-RU" sz="2000" dirty="0" err="1">
                <a:latin typeface="Calibri" pitchFamily="34" charset="0"/>
              </a:rPr>
              <a:t>Також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білки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грають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важливу</a:t>
            </a:r>
            <a:r>
              <a:rPr lang="ru-RU" sz="2000" dirty="0">
                <a:latin typeface="Calibri" pitchFamily="34" charset="0"/>
              </a:rPr>
              <a:t> роль в </a:t>
            </a:r>
            <a:r>
              <a:rPr lang="ru-RU" sz="2000" dirty="0" err="1">
                <a:latin typeface="Calibri" pitchFamily="34" charset="0"/>
              </a:rPr>
              <a:t>сигнальних</a:t>
            </a:r>
            <a:r>
              <a:rPr lang="ru-RU" sz="2000" dirty="0">
                <a:latin typeface="Calibri" pitchFamily="34" charset="0"/>
              </a:rPr>
              <a:t> системах </a:t>
            </a:r>
            <a:r>
              <a:rPr lang="ru-RU" sz="2000" dirty="0" err="1">
                <a:latin typeface="Calibri" pitchFamily="34" charset="0"/>
              </a:rPr>
              <a:t>клітин</a:t>
            </a:r>
            <a:r>
              <a:rPr lang="ru-RU" sz="2000" dirty="0">
                <a:latin typeface="Calibri" pitchFamily="34" charset="0"/>
              </a:rPr>
              <a:t>, </a:t>
            </a:r>
            <a:r>
              <a:rPr lang="ru-RU" sz="2000" dirty="0" err="1">
                <a:latin typeface="Calibri" pitchFamily="34" charset="0"/>
              </a:rPr>
              <a:t>клітинній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адгезії</a:t>
            </a:r>
            <a:r>
              <a:rPr lang="ru-RU" sz="2000" dirty="0">
                <a:latin typeface="Calibri" pitchFamily="34" charset="0"/>
              </a:rPr>
              <a:t>, </a:t>
            </a:r>
            <a:r>
              <a:rPr lang="ru-RU" sz="2000" dirty="0" err="1">
                <a:latin typeface="Calibri" pitchFamily="34" charset="0"/>
              </a:rPr>
              <a:t>імунній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відповіді</a:t>
            </a:r>
            <a:r>
              <a:rPr lang="ru-RU" sz="2000" dirty="0">
                <a:latin typeface="Calibri" pitchFamily="34" charset="0"/>
              </a:rPr>
              <a:t> і </a:t>
            </a:r>
            <a:r>
              <a:rPr lang="ru-RU" sz="2000" dirty="0" err="1">
                <a:latin typeface="Calibri" pitchFamily="34" charset="0"/>
              </a:rPr>
              <a:t>клітинному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циклі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 err="1">
                <a:latin typeface="Calibri" pitchFamily="34" charset="0"/>
              </a:rPr>
              <a:t>Білки</a:t>
            </a:r>
            <a:r>
              <a:rPr lang="ru-RU" sz="2000" dirty="0">
                <a:latin typeface="Calibri" pitchFamily="34" charset="0"/>
              </a:rPr>
              <a:t> — </a:t>
            </a:r>
            <a:r>
              <a:rPr lang="ru-RU" sz="2000" dirty="0" err="1">
                <a:latin typeface="Calibri" pitchFamily="34" charset="0"/>
              </a:rPr>
              <a:t>важлива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частина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харчування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тварин</a:t>
            </a:r>
            <a:r>
              <a:rPr lang="ru-RU" sz="2000" dirty="0">
                <a:latin typeface="Calibri" pitchFamily="34" charset="0"/>
              </a:rPr>
              <a:t> і </a:t>
            </a:r>
            <a:r>
              <a:rPr lang="ru-RU" sz="2000" dirty="0" err="1">
                <a:latin typeface="Calibri" pitchFamily="34" charset="0"/>
              </a:rPr>
              <a:t>людини</a:t>
            </a:r>
            <a:r>
              <a:rPr lang="ru-RU" sz="2000" dirty="0">
                <a:latin typeface="Calibri" pitchFamily="34" charset="0"/>
              </a:rPr>
              <a:t>, </a:t>
            </a:r>
            <a:r>
              <a:rPr lang="ru-RU" sz="2000" dirty="0" err="1">
                <a:latin typeface="Calibri" pitchFamily="34" charset="0"/>
              </a:rPr>
              <a:t>оскільки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ці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організми</a:t>
            </a:r>
            <a:r>
              <a:rPr lang="ru-RU" sz="2000" dirty="0">
                <a:latin typeface="Calibri" pitchFamily="34" charset="0"/>
              </a:rPr>
              <a:t> не </a:t>
            </a:r>
            <a:r>
              <a:rPr lang="ru-RU" sz="2000" dirty="0" err="1">
                <a:latin typeface="Calibri" pitchFamily="34" charset="0"/>
              </a:rPr>
              <a:t>можуть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синтезувати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повний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набір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амінокислот</a:t>
            </a:r>
            <a:r>
              <a:rPr lang="ru-RU" sz="2000" dirty="0">
                <a:latin typeface="Calibri" pitchFamily="34" charset="0"/>
              </a:rPr>
              <a:t> і </a:t>
            </a:r>
            <a:r>
              <a:rPr lang="ru-RU" sz="2000" dirty="0" err="1">
                <a:latin typeface="Calibri" pitchFamily="34" charset="0"/>
              </a:rPr>
              <a:t>повинні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отримувати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частину</a:t>
            </a:r>
            <a:r>
              <a:rPr lang="ru-RU" sz="2000" dirty="0">
                <a:latin typeface="Calibri" pitchFamily="34" charset="0"/>
              </a:rPr>
              <a:t> з них </a:t>
            </a:r>
            <a:r>
              <a:rPr lang="ru-RU" sz="2000" dirty="0" err="1">
                <a:latin typeface="Calibri" pitchFamily="34" charset="0"/>
              </a:rPr>
              <a:t>із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білковою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їжею</a:t>
            </a:r>
            <a:r>
              <a:rPr lang="ru-RU" sz="2000" dirty="0">
                <a:latin typeface="Calibri" pitchFamily="34" charset="0"/>
              </a:rPr>
              <a:t>. У </a:t>
            </a:r>
            <a:r>
              <a:rPr lang="ru-RU" sz="2000" dirty="0" err="1">
                <a:latin typeface="Calibri" pitchFamily="34" charset="0"/>
              </a:rPr>
              <a:t>процесі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травлення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протелітичні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ферменти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руйнують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спожиті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білки</a:t>
            </a:r>
            <a:r>
              <a:rPr lang="ru-RU" sz="2000" dirty="0">
                <a:latin typeface="Calibri" pitchFamily="34" charset="0"/>
              </a:rPr>
              <a:t>, </a:t>
            </a:r>
            <a:r>
              <a:rPr lang="ru-RU" sz="2000" dirty="0" err="1">
                <a:latin typeface="Calibri" pitchFamily="34" charset="0"/>
              </a:rPr>
              <a:t>розкладаючи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їх</a:t>
            </a:r>
            <a:r>
              <a:rPr lang="ru-RU" sz="2000" dirty="0">
                <a:latin typeface="Calibri" pitchFamily="34" charset="0"/>
              </a:rPr>
              <a:t> до </a:t>
            </a:r>
            <a:r>
              <a:rPr lang="ru-RU" sz="2000" dirty="0" err="1">
                <a:latin typeface="Calibri" pitchFamily="34" charset="0"/>
              </a:rPr>
              <a:t>рівня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амінокислот</a:t>
            </a:r>
            <a:r>
              <a:rPr lang="ru-RU" sz="2000" dirty="0">
                <a:latin typeface="Calibri" pitchFamily="34" charset="0"/>
              </a:rPr>
              <a:t>, </a:t>
            </a:r>
            <a:r>
              <a:rPr lang="ru-RU" sz="2000" dirty="0" err="1">
                <a:latin typeface="Calibri" pitchFamily="34" charset="0"/>
              </a:rPr>
              <a:t>які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використовуються</a:t>
            </a:r>
            <a:r>
              <a:rPr lang="ru-RU" sz="2000" dirty="0">
                <a:latin typeface="Calibri" pitchFamily="34" charset="0"/>
              </a:rPr>
              <a:t> при </a:t>
            </a:r>
            <a:r>
              <a:rPr lang="ru-RU" sz="2000" dirty="0" err="1">
                <a:latin typeface="Calibri" pitchFamily="34" charset="0"/>
              </a:rPr>
              <a:t>біосинтезі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білків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організму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або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піддаються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подальшому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розпаду</a:t>
            </a:r>
            <a:r>
              <a:rPr lang="ru-RU" sz="2000" dirty="0">
                <a:latin typeface="Calibri" pitchFamily="34" charset="0"/>
              </a:rPr>
              <a:t> для </a:t>
            </a:r>
            <a:r>
              <a:rPr lang="ru-RU" sz="2000" dirty="0" err="1">
                <a:latin typeface="Calibri" pitchFamily="34" charset="0"/>
              </a:rPr>
              <a:t>отримання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енергії</a:t>
            </a:r>
            <a:r>
              <a:rPr lang="ru-RU" sz="2000" dirty="0"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082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08912" cy="1143000"/>
          </a:xfrm>
        </p:spPr>
        <p:txBody>
          <a:bodyPr/>
          <a:lstStyle/>
          <a:p>
            <a:pPr algn="ctr"/>
            <a:r>
              <a:rPr lang="ru-RU" sz="10000" b="1" spc="-3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cago" pitchFamily="34" charset="0"/>
              </a:rPr>
              <a:t>Вуглеводи</a:t>
            </a:r>
            <a:endParaRPr lang="ru-RU" sz="10000" b="1" spc="-3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cago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620688"/>
            <a:ext cx="7923668" cy="43204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900" dirty="0" smtClean="0"/>
          </a:p>
          <a:p>
            <a:pPr marL="0" indent="0">
              <a:buNone/>
            </a:pPr>
            <a:r>
              <a:rPr lang="ru-RU" sz="2900" dirty="0" err="1" smtClean="0">
                <a:latin typeface="Calibri" pitchFamily="34" charset="0"/>
              </a:rPr>
              <a:t>Вуглеводи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>
                <a:latin typeface="Calibri" pitchFamily="34" charset="0"/>
              </a:rPr>
              <a:t>— </a:t>
            </a:r>
            <a:r>
              <a:rPr lang="ru-RU" sz="2900" dirty="0" err="1">
                <a:latin typeface="Calibri" pitchFamily="34" charset="0"/>
              </a:rPr>
              <a:t>органічні</a:t>
            </a:r>
            <a:r>
              <a:rPr lang="ru-RU" sz="2900" dirty="0">
                <a:latin typeface="Calibri" pitchFamily="34" charset="0"/>
              </a:rPr>
              <a:t> </a:t>
            </a:r>
            <a:r>
              <a:rPr lang="ru-RU" sz="2900" dirty="0" err="1">
                <a:latin typeface="Calibri" pitchFamily="34" charset="0"/>
              </a:rPr>
              <a:t>сполуки</a:t>
            </a:r>
            <a:r>
              <a:rPr lang="ru-RU" sz="2900" dirty="0">
                <a:latin typeface="Calibri" pitchFamily="34" charset="0"/>
              </a:rPr>
              <a:t> з </a:t>
            </a:r>
            <a:r>
              <a:rPr lang="ru-RU" sz="2900" dirty="0" err="1">
                <a:latin typeface="Calibri" pitchFamily="34" charset="0"/>
              </a:rPr>
              <a:t>емпіричною</a:t>
            </a:r>
            <a:r>
              <a:rPr lang="ru-RU" sz="2900" dirty="0">
                <a:latin typeface="Calibri" pitchFamily="34" charset="0"/>
              </a:rPr>
              <a:t> формулою </a:t>
            </a:r>
            <a:r>
              <a:rPr lang="de-DE" sz="2900" dirty="0" err="1">
                <a:latin typeface="Calibri" pitchFamily="34" charset="0"/>
              </a:rPr>
              <a:t>Cn</a:t>
            </a:r>
            <a:r>
              <a:rPr lang="de-DE" sz="2900" dirty="0">
                <a:latin typeface="Calibri" pitchFamily="34" charset="0"/>
              </a:rPr>
              <a:t>(H2O)n, </a:t>
            </a:r>
            <a:r>
              <a:rPr lang="ru-RU" sz="2900" dirty="0">
                <a:latin typeface="Calibri" pitchFamily="34" charset="0"/>
              </a:rPr>
              <a:t>до складу </a:t>
            </a:r>
            <a:r>
              <a:rPr lang="ru-RU" sz="2900" dirty="0" err="1">
                <a:latin typeface="Calibri" pitchFamily="34" charset="0"/>
              </a:rPr>
              <a:t>яких</a:t>
            </a:r>
            <a:r>
              <a:rPr lang="ru-RU" sz="2900" dirty="0">
                <a:latin typeface="Calibri" pitchFamily="34" charset="0"/>
              </a:rPr>
              <a:t> </a:t>
            </a:r>
            <a:r>
              <a:rPr lang="ru-RU" sz="2900" dirty="0" err="1">
                <a:latin typeface="Calibri" pitchFamily="34" charset="0"/>
              </a:rPr>
              <a:t>входять</a:t>
            </a:r>
            <a:r>
              <a:rPr lang="ru-RU" sz="2900" dirty="0">
                <a:latin typeface="Calibri" pitchFamily="34" charset="0"/>
              </a:rPr>
              <a:t> </a:t>
            </a:r>
            <a:r>
              <a:rPr lang="ru-RU" sz="2900" dirty="0" err="1">
                <a:latin typeface="Calibri" pitchFamily="34" charset="0"/>
              </a:rPr>
              <a:t>тільки</a:t>
            </a:r>
            <a:r>
              <a:rPr lang="ru-RU" sz="2900" dirty="0">
                <a:latin typeface="Calibri" pitchFamily="34" charset="0"/>
              </a:rPr>
              <a:t> </a:t>
            </a:r>
            <a:r>
              <a:rPr lang="ru-RU" sz="2900" dirty="0" err="1">
                <a:latin typeface="Calibri" pitchFamily="34" charset="0"/>
              </a:rPr>
              <a:t>Вуглець</a:t>
            </a:r>
            <a:r>
              <a:rPr lang="ru-RU" sz="2900" dirty="0">
                <a:latin typeface="Calibri" pitchFamily="34" charset="0"/>
              </a:rPr>
              <a:t>, </a:t>
            </a:r>
            <a:r>
              <a:rPr lang="ru-RU" sz="2900" dirty="0" err="1">
                <a:latin typeface="Calibri" pitchFamily="34" charset="0"/>
              </a:rPr>
              <a:t>Кисень</a:t>
            </a:r>
            <a:r>
              <a:rPr lang="ru-RU" sz="2900" dirty="0">
                <a:latin typeface="Calibri" pitchFamily="34" charset="0"/>
              </a:rPr>
              <a:t> та </a:t>
            </a:r>
            <a:r>
              <a:rPr lang="ru-RU" sz="2900" dirty="0" err="1">
                <a:latin typeface="Calibri" pitchFamily="34" charset="0"/>
              </a:rPr>
              <a:t>Водень</a:t>
            </a:r>
            <a:r>
              <a:rPr lang="ru-RU" sz="2900" dirty="0">
                <a:latin typeface="Calibri" pitchFamily="34" charset="0"/>
              </a:rPr>
              <a:t>. </a:t>
            </a:r>
            <a:r>
              <a:rPr lang="ru-RU" sz="2900" dirty="0" err="1">
                <a:latin typeface="Calibri" pitchFamily="34" charset="0"/>
              </a:rPr>
              <a:t>Вуглеводи</a:t>
            </a:r>
            <a:r>
              <a:rPr lang="ru-RU" sz="2900" dirty="0">
                <a:latin typeface="Calibri" pitchFamily="34" charset="0"/>
              </a:rPr>
              <a:t> є </a:t>
            </a:r>
            <a:r>
              <a:rPr lang="ru-RU" sz="2900" dirty="0" err="1">
                <a:latin typeface="Calibri" pitchFamily="34" charset="0"/>
              </a:rPr>
              <a:t>складовою</a:t>
            </a:r>
            <a:r>
              <a:rPr lang="ru-RU" sz="2900" dirty="0">
                <a:latin typeface="Calibri" pitchFamily="34" charset="0"/>
              </a:rPr>
              <a:t> </a:t>
            </a:r>
            <a:r>
              <a:rPr lang="ru-RU" sz="2900" dirty="0" err="1">
                <a:latin typeface="Calibri" pitchFamily="34" charset="0"/>
              </a:rPr>
              <a:t>частиною</a:t>
            </a:r>
            <a:r>
              <a:rPr lang="ru-RU" sz="2900" dirty="0">
                <a:latin typeface="Calibri" pitchFamily="34" charset="0"/>
              </a:rPr>
              <a:t> </a:t>
            </a:r>
            <a:r>
              <a:rPr lang="ru-RU" sz="2900" dirty="0" err="1">
                <a:latin typeface="Calibri" pitchFamily="34" charset="0"/>
              </a:rPr>
              <a:t>клітин</a:t>
            </a:r>
            <a:r>
              <a:rPr lang="ru-RU" sz="2900" dirty="0">
                <a:latin typeface="Calibri" pitchFamily="34" charset="0"/>
              </a:rPr>
              <a:t> </a:t>
            </a:r>
            <a:r>
              <a:rPr lang="ru-RU" sz="2900" dirty="0" err="1">
                <a:latin typeface="Calibri" pitchFamily="34" charset="0"/>
              </a:rPr>
              <a:t>усіх</a:t>
            </a:r>
            <a:r>
              <a:rPr lang="ru-RU" sz="2900" dirty="0">
                <a:latin typeface="Calibri" pitchFamily="34" charset="0"/>
              </a:rPr>
              <a:t> </a:t>
            </a:r>
            <a:r>
              <a:rPr lang="ru-RU" sz="2900" dirty="0" err="1">
                <a:latin typeface="Calibri" pitchFamily="34" charset="0"/>
              </a:rPr>
              <a:t>живих</a:t>
            </a:r>
            <a:r>
              <a:rPr lang="ru-RU" sz="2900" dirty="0">
                <a:latin typeface="Calibri" pitchFamily="34" charset="0"/>
              </a:rPr>
              <a:t> </a:t>
            </a:r>
            <a:r>
              <a:rPr lang="ru-RU" sz="2900" dirty="0" err="1">
                <a:latin typeface="Calibri" pitchFamily="34" charset="0"/>
              </a:rPr>
              <a:t>організмів</a:t>
            </a:r>
            <a:r>
              <a:rPr lang="ru-RU" sz="2900" dirty="0">
                <a:latin typeface="Calibri" pitchFamily="34" charset="0"/>
              </a:rPr>
              <a:t>. </a:t>
            </a:r>
            <a:r>
              <a:rPr lang="ru-RU" sz="2900" dirty="0" err="1">
                <a:latin typeface="Calibri" pitchFamily="34" charset="0"/>
              </a:rPr>
              <a:t>Вуглеводи</a:t>
            </a:r>
            <a:r>
              <a:rPr lang="ru-RU" sz="2900" dirty="0">
                <a:latin typeface="Calibri" pitchFamily="34" charset="0"/>
              </a:rPr>
              <a:t> є </a:t>
            </a:r>
            <a:r>
              <a:rPr lang="ru-RU" sz="2900" dirty="0" err="1">
                <a:latin typeface="Calibri" pitchFamily="34" charset="0"/>
              </a:rPr>
              <a:t>найпоширенішими</a:t>
            </a:r>
            <a:r>
              <a:rPr lang="ru-RU" sz="2900" dirty="0">
                <a:latin typeface="Calibri" pitchFamily="34" charset="0"/>
              </a:rPr>
              <a:t> </a:t>
            </a:r>
            <a:r>
              <a:rPr lang="ru-RU" sz="2900" dirty="0" err="1">
                <a:latin typeface="Calibri" pitchFamily="34" charset="0"/>
              </a:rPr>
              <a:t>органічними</a:t>
            </a:r>
            <a:r>
              <a:rPr lang="ru-RU" sz="2900" dirty="0">
                <a:latin typeface="Calibri" pitchFamily="34" charset="0"/>
              </a:rPr>
              <a:t> </a:t>
            </a:r>
            <a:r>
              <a:rPr lang="ru-RU" sz="2900" dirty="0" err="1">
                <a:latin typeface="Calibri" pitchFamily="34" charset="0"/>
              </a:rPr>
              <a:t>сполуками</a:t>
            </a:r>
            <a:r>
              <a:rPr lang="ru-RU" sz="2900" dirty="0">
                <a:latin typeface="Calibri" pitchFamily="34" charset="0"/>
              </a:rPr>
              <a:t>, </a:t>
            </a:r>
            <a:r>
              <a:rPr lang="ru-RU" sz="2900" dirty="0" err="1">
                <a:latin typeface="Calibri" pitchFamily="34" charset="0"/>
              </a:rPr>
              <a:t>що</a:t>
            </a:r>
            <a:r>
              <a:rPr lang="ru-RU" sz="2900" dirty="0">
                <a:latin typeface="Calibri" pitchFamily="34" charset="0"/>
              </a:rPr>
              <a:t> </a:t>
            </a:r>
            <a:r>
              <a:rPr lang="ru-RU" sz="2900" dirty="0" err="1">
                <a:latin typeface="Calibri" pitchFamily="34" charset="0"/>
              </a:rPr>
              <a:t>підтверджується</a:t>
            </a:r>
            <a:r>
              <a:rPr lang="ru-RU" sz="2900" dirty="0">
                <a:latin typeface="Calibri" pitchFamily="34" charset="0"/>
              </a:rPr>
              <a:t> </a:t>
            </a:r>
            <a:r>
              <a:rPr lang="ru-RU" sz="2900" dirty="0" err="1">
                <a:latin typeface="Calibri" pitchFamily="34" charset="0"/>
              </a:rPr>
              <a:t>тим</a:t>
            </a:r>
            <a:r>
              <a:rPr lang="ru-RU" sz="2900" dirty="0">
                <a:latin typeface="Calibri" pitchFamily="34" charset="0"/>
              </a:rPr>
              <a:t> фактом, </a:t>
            </a:r>
            <a:r>
              <a:rPr lang="ru-RU" sz="2900" dirty="0" err="1">
                <a:latin typeface="Calibri" pitchFamily="34" charset="0"/>
              </a:rPr>
              <a:t>що</a:t>
            </a:r>
            <a:r>
              <a:rPr lang="ru-RU" sz="2900" dirty="0">
                <a:latin typeface="Calibri" pitchFamily="34" charset="0"/>
              </a:rPr>
              <a:t> </a:t>
            </a:r>
            <a:r>
              <a:rPr lang="ru-RU" sz="2900" dirty="0" err="1">
                <a:latin typeface="Calibri" pitchFamily="34" charset="0"/>
              </a:rPr>
              <a:t>більше</a:t>
            </a:r>
            <a:r>
              <a:rPr lang="ru-RU" sz="2900" dirty="0">
                <a:latin typeface="Calibri" pitchFamily="34" charset="0"/>
              </a:rPr>
              <a:t> </a:t>
            </a:r>
            <a:r>
              <a:rPr lang="ru-RU" sz="2900" dirty="0" err="1">
                <a:latin typeface="Calibri" pitchFamily="34" charset="0"/>
              </a:rPr>
              <a:t>половини</a:t>
            </a:r>
            <a:r>
              <a:rPr lang="ru-RU" sz="2900" dirty="0">
                <a:latin typeface="Calibri" pitchFamily="34" charset="0"/>
              </a:rPr>
              <a:t> </a:t>
            </a:r>
            <a:r>
              <a:rPr lang="ru-RU" sz="2900" dirty="0" err="1">
                <a:latin typeface="Calibri" pitchFamily="34" charset="0"/>
              </a:rPr>
              <a:t>органічного</a:t>
            </a:r>
            <a:r>
              <a:rPr lang="ru-RU" sz="2900" dirty="0">
                <a:latin typeface="Calibri" pitchFamily="34" charset="0"/>
              </a:rPr>
              <a:t> </a:t>
            </a:r>
            <a:r>
              <a:rPr lang="ru-RU" sz="2900" dirty="0" err="1">
                <a:latin typeface="Calibri" pitchFamily="34" charset="0"/>
              </a:rPr>
              <a:t>вуглецю</a:t>
            </a:r>
            <a:r>
              <a:rPr lang="ru-RU" sz="2900" dirty="0">
                <a:latin typeface="Calibri" pitchFamily="34" charset="0"/>
              </a:rPr>
              <a:t> на </a:t>
            </a:r>
            <a:r>
              <a:rPr lang="ru-RU" sz="2900" dirty="0" err="1">
                <a:latin typeface="Calibri" pitchFamily="34" charset="0"/>
              </a:rPr>
              <a:t>Землі</a:t>
            </a:r>
            <a:r>
              <a:rPr lang="ru-RU" sz="2900" dirty="0">
                <a:latin typeface="Calibri" pitchFamily="34" charset="0"/>
              </a:rPr>
              <a:t> </a:t>
            </a:r>
            <a:r>
              <a:rPr lang="ru-RU" sz="2900" dirty="0" err="1">
                <a:latin typeface="Calibri" pitchFamily="34" charset="0"/>
              </a:rPr>
              <a:t>існує</a:t>
            </a:r>
            <a:r>
              <a:rPr lang="ru-RU" sz="2900" dirty="0">
                <a:latin typeface="Calibri" pitchFamily="34" charset="0"/>
              </a:rPr>
              <a:t> у </a:t>
            </a:r>
            <a:r>
              <a:rPr lang="ru-RU" sz="2900" dirty="0" err="1">
                <a:latin typeface="Calibri" pitchFamily="34" charset="0"/>
              </a:rPr>
              <a:t>формі</a:t>
            </a:r>
            <a:r>
              <a:rPr lang="ru-RU" sz="2900" dirty="0">
                <a:latin typeface="Calibri" pitchFamily="34" charset="0"/>
              </a:rPr>
              <a:t> </a:t>
            </a:r>
            <a:r>
              <a:rPr lang="ru-RU" sz="2900" dirty="0" err="1">
                <a:latin typeface="Calibri" pitchFamily="34" charset="0"/>
              </a:rPr>
              <a:t>вуглеводів</a:t>
            </a:r>
            <a:r>
              <a:rPr lang="ru-RU" sz="2900" dirty="0" smtClean="0">
                <a:latin typeface="Calibri" pitchFamily="34" charset="0"/>
              </a:rPr>
              <a:t>. </a:t>
            </a:r>
            <a:r>
              <a:rPr lang="ru-RU" sz="2900" dirty="0" err="1">
                <a:latin typeface="Calibri" pitchFamily="34" charset="0"/>
              </a:rPr>
              <a:t>Найвідомішими</a:t>
            </a:r>
            <a:r>
              <a:rPr lang="ru-RU" sz="2900" dirty="0">
                <a:latin typeface="Calibri" pitchFamily="34" charset="0"/>
              </a:rPr>
              <a:t> </a:t>
            </a:r>
            <a:r>
              <a:rPr lang="ru-RU" sz="2900" dirty="0" err="1">
                <a:latin typeface="Calibri" pitchFamily="34" charset="0"/>
              </a:rPr>
              <a:t>представниками</a:t>
            </a:r>
            <a:r>
              <a:rPr lang="ru-RU" sz="2900" dirty="0">
                <a:latin typeface="Calibri" pitchFamily="34" charset="0"/>
              </a:rPr>
              <a:t> </a:t>
            </a:r>
            <a:r>
              <a:rPr lang="ru-RU" sz="2900" dirty="0" err="1">
                <a:latin typeface="Calibri" pitchFamily="34" charset="0"/>
              </a:rPr>
              <a:t>вуглеводів</a:t>
            </a:r>
            <a:r>
              <a:rPr lang="ru-RU" sz="2900" dirty="0">
                <a:latin typeface="Calibri" pitchFamily="34" charset="0"/>
              </a:rPr>
              <a:t> є </a:t>
            </a:r>
            <a:r>
              <a:rPr lang="ru-RU" sz="2900" dirty="0" err="1">
                <a:latin typeface="Calibri" pitchFamily="34" charset="0"/>
              </a:rPr>
              <a:t>целюлоза</a:t>
            </a:r>
            <a:r>
              <a:rPr lang="ru-RU" sz="2900" dirty="0">
                <a:latin typeface="Calibri" pitchFamily="34" charset="0"/>
              </a:rPr>
              <a:t>, к​р​о​х​м​а​л​ь​,​г​л​ю​к​о​з​а​,​ф​р​у​к​т​о​з​а​,​с​а​х​а​р​о​з​а​.</a:t>
            </a:r>
            <a:endParaRPr lang="ru-RU" sz="2900" dirty="0" smtClean="0">
              <a:latin typeface="Calibri" pitchFamily="34" charset="0"/>
            </a:endParaRPr>
          </a:p>
        </p:txBody>
      </p:sp>
      <p:pic>
        <p:nvPicPr>
          <p:cNvPr id="5122" name="Picture 2" descr="C:\Users\888\Desktop\img13457321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25" y="4797152"/>
            <a:ext cx="9144000" cy="1757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96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1728192"/>
          </a:xfrm>
        </p:spPr>
        <p:txBody>
          <a:bodyPr/>
          <a:lstStyle/>
          <a:p>
            <a:r>
              <a:rPr lang="ru-RU" sz="7200" b="1" spc="-3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hicago" pitchFamily="34" charset="0"/>
              </a:rPr>
              <a:t>Прості</a:t>
            </a:r>
            <a:r>
              <a:rPr lang="ru-RU" sz="7200" b="1" spc="-3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hicago" pitchFamily="34" charset="0"/>
              </a:rPr>
              <a:t> </a:t>
            </a:r>
            <a:r>
              <a:rPr lang="ru-RU" sz="7200" b="1" spc="-3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hicago" pitchFamily="34" charset="0"/>
              </a:rPr>
              <a:t>вуглеводи</a:t>
            </a:r>
            <a:r>
              <a:rPr lang="ru-RU" sz="7200" b="1" spc="-3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hicago" pitchFamily="34" charset="0"/>
              </a:rPr>
              <a:t/>
            </a:r>
            <a:br>
              <a:rPr lang="ru-RU" sz="7200" b="1" spc="-3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hicago" pitchFamily="34" charset="0"/>
              </a:rPr>
            </a:br>
            <a:r>
              <a:rPr lang="ru-RU" sz="7200" b="1" spc="-3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hicago" pitchFamily="34" charset="0"/>
              </a:rPr>
              <a:t> та </a:t>
            </a:r>
            <a:r>
              <a:rPr lang="ru-RU" sz="7200" b="1" spc="-3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hicago" pitchFamily="34" charset="0"/>
              </a:rPr>
              <a:t>їх</a:t>
            </a:r>
            <a:r>
              <a:rPr lang="ru-RU" sz="7200" b="1" spc="-3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hicago" pitchFamily="34" charset="0"/>
              </a:rPr>
              <a:t> </a:t>
            </a:r>
            <a:r>
              <a:rPr lang="ru-RU" sz="7200" b="1" spc="-3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hicago" pitchFamily="34" charset="0"/>
              </a:rPr>
              <a:t>значення</a:t>
            </a:r>
            <a:endParaRPr lang="ru-RU" sz="7200" b="1" spc="-3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hicago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849581"/>
            <a:ext cx="7924800" cy="42770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400" dirty="0" smtClean="0">
                <a:latin typeface="Calibri" pitchFamily="34" charset="0"/>
              </a:rPr>
              <a:t>До </a:t>
            </a:r>
            <a:r>
              <a:rPr lang="ru-RU" sz="1400" dirty="0" err="1">
                <a:latin typeface="Calibri" pitchFamily="34" charset="0"/>
              </a:rPr>
              <a:t>цієї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групи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вуглеводів</a:t>
            </a:r>
            <a:r>
              <a:rPr lang="ru-RU" sz="1400" dirty="0">
                <a:latin typeface="Calibri" pitchFamily="34" charset="0"/>
              </a:rPr>
              <a:t> належать </a:t>
            </a:r>
            <a:r>
              <a:rPr lang="ru-RU" sz="1400" dirty="0" err="1">
                <a:latin typeface="Calibri" pitchFamily="34" charset="0"/>
              </a:rPr>
              <a:t>розчинні</a:t>
            </a:r>
            <a:r>
              <a:rPr lang="ru-RU" sz="1400" dirty="0">
                <a:latin typeface="Calibri" pitchFamily="34" charset="0"/>
              </a:rPr>
              <a:t> в </a:t>
            </a:r>
            <a:r>
              <a:rPr lang="ru-RU" sz="1400" dirty="0" err="1">
                <a:latin typeface="Calibri" pitchFamily="34" charset="0"/>
              </a:rPr>
              <a:t>холодній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воді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найпростіші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моносахариди</a:t>
            </a:r>
            <a:r>
              <a:rPr lang="ru-RU" sz="1400" dirty="0">
                <a:latin typeface="Calibri" pitchFamily="34" charset="0"/>
              </a:rPr>
              <a:t> — </a:t>
            </a:r>
            <a:r>
              <a:rPr lang="ru-RU" sz="1400" dirty="0" err="1">
                <a:latin typeface="Calibri" pitchFamily="34" charset="0"/>
              </a:rPr>
              <a:t>гексози</a:t>
            </a:r>
            <a:r>
              <a:rPr lang="ru-RU" sz="1400" dirty="0">
                <a:latin typeface="Calibri" pitchFamily="34" charset="0"/>
              </a:rPr>
              <a:t> С6Н12О6 і </a:t>
            </a:r>
            <a:r>
              <a:rPr lang="ru-RU" sz="1400" dirty="0" err="1">
                <a:latin typeface="Calibri" pitchFamily="34" charset="0"/>
              </a:rPr>
              <a:t>пентози</a:t>
            </a:r>
            <a:r>
              <a:rPr lang="ru-RU" sz="1400" dirty="0">
                <a:latin typeface="Calibri" pitchFamily="34" charset="0"/>
              </a:rPr>
              <a:t> С5Н10О5. </a:t>
            </a:r>
            <a:r>
              <a:rPr lang="ru-RU" sz="1400" dirty="0" err="1">
                <a:latin typeface="Calibri" pitchFamily="34" charset="0"/>
              </a:rPr>
              <a:t>Пентози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поширені</a:t>
            </a:r>
            <a:r>
              <a:rPr lang="ru-RU" sz="1400" dirty="0">
                <a:latin typeface="Calibri" pitchFamily="34" charset="0"/>
              </a:rPr>
              <a:t> в </a:t>
            </a:r>
            <a:r>
              <a:rPr lang="ru-RU" sz="1400" dirty="0" err="1">
                <a:latin typeface="Calibri" pitchFamily="34" charset="0"/>
              </a:rPr>
              <a:t>рослинах</a:t>
            </a:r>
            <a:r>
              <a:rPr lang="ru-RU" sz="1400" dirty="0">
                <a:latin typeface="Calibri" pitchFamily="34" charset="0"/>
              </a:rPr>
              <a:t>, </a:t>
            </a:r>
            <a:r>
              <a:rPr lang="ru-RU" sz="1400" dirty="0" err="1">
                <a:latin typeface="Calibri" pitchFamily="34" charset="0"/>
              </a:rPr>
              <a:t>входять</a:t>
            </a:r>
            <a:r>
              <a:rPr lang="ru-RU" sz="1400" dirty="0">
                <a:latin typeface="Calibri" pitchFamily="34" charset="0"/>
              </a:rPr>
              <a:t> до складу </a:t>
            </a:r>
            <a:r>
              <a:rPr lang="ru-RU" sz="1400" dirty="0" err="1">
                <a:latin typeface="Calibri" pitchFamily="34" charset="0"/>
              </a:rPr>
              <a:t>речовини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клітин</a:t>
            </a:r>
            <a:r>
              <a:rPr lang="ru-RU" sz="1400" dirty="0">
                <a:latin typeface="Calibri" pitchFamily="34" charset="0"/>
              </a:rPr>
              <a:t>. </a:t>
            </a:r>
            <a:r>
              <a:rPr lang="ru-RU" sz="1400" dirty="0" err="1">
                <a:latin typeface="Calibri" pitchFamily="34" charset="0"/>
              </a:rPr>
              <a:t>Залежно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від</a:t>
            </a:r>
            <a:r>
              <a:rPr lang="ru-RU" sz="1400" dirty="0">
                <a:latin typeface="Calibri" pitchFamily="34" charset="0"/>
              </a:rPr>
              <a:t> числа </a:t>
            </a:r>
            <a:r>
              <a:rPr lang="ru-RU" sz="1400" dirty="0" err="1">
                <a:latin typeface="Calibri" pitchFamily="34" charset="0"/>
              </a:rPr>
              <a:t>кисневих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атомів</a:t>
            </a:r>
            <a:r>
              <a:rPr lang="ru-RU" sz="1400" dirty="0">
                <a:latin typeface="Calibri" pitchFamily="34" charset="0"/>
              </a:rPr>
              <a:t> у </a:t>
            </a:r>
            <a:r>
              <a:rPr lang="ru-RU" sz="1400" dirty="0" err="1">
                <a:latin typeface="Calibri" pitchFamily="34" charset="0"/>
              </a:rPr>
              <a:t>молекулі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розрізняють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біози</a:t>
            </a:r>
            <a:r>
              <a:rPr lang="ru-RU" sz="1400" dirty="0">
                <a:latin typeface="Calibri" pitchFamily="34" charset="0"/>
              </a:rPr>
              <a:t>, </a:t>
            </a:r>
            <a:r>
              <a:rPr lang="ru-RU" sz="1400" dirty="0" err="1">
                <a:latin typeface="Calibri" pitchFamily="34" charset="0"/>
              </a:rPr>
              <a:t>тріози</a:t>
            </a:r>
            <a:r>
              <a:rPr lang="ru-RU" sz="1400" dirty="0">
                <a:latin typeface="Calibri" pitchFamily="34" charset="0"/>
              </a:rPr>
              <a:t>, </a:t>
            </a:r>
            <a:r>
              <a:rPr lang="ru-RU" sz="1400" dirty="0" err="1">
                <a:latin typeface="Calibri" pitchFamily="34" charset="0"/>
              </a:rPr>
              <a:t>тетрози</a:t>
            </a:r>
            <a:r>
              <a:rPr lang="ru-RU" sz="1400" dirty="0">
                <a:latin typeface="Calibri" pitchFamily="34" charset="0"/>
              </a:rPr>
              <a:t>, </a:t>
            </a:r>
            <a:r>
              <a:rPr lang="ru-RU" sz="1400" dirty="0" err="1">
                <a:latin typeface="Calibri" pitchFamily="34" charset="0"/>
              </a:rPr>
              <a:t>пентози</a:t>
            </a:r>
            <a:r>
              <a:rPr lang="ru-RU" sz="1400" dirty="0">
                <a:latin typeface="Calibri" pitchFamily="34" charset="0"/>
              </a:rPr>
              <a:t>, </a:t>
            </a:r>
            <a:r>
              <a:rPr lang="ru-RU" sz="1400" dirty="0" err="1">
                <a:latin typeface="Calibri" pitchFamily="34" charset="0"/>
              </a:rPr>
              <a:t>гексози</a:t>
            </a:r>
            <a:r>
              <a:rPr lang="ru-RU" sz="1400" dirty="0">
                <a:latin typeface="Calibri" pitchFamily="34" charset="0"/>
              </a:rPr>
              <a:t>, </a:t>
            </a:r>
            <a:r>
              <a:rPr lang="ru-RU" sz="1400" dirty="0" err="1">
                <a:latin typeface="Calibri" pitchFamily="34" charset="0"/>
              </a:rPr>
              <a:t>гептози</a:t>
            </a:r>
            <a:r>
              <a:rPr lang="ru-RU" sz="1400" dirty="0">
                <a:latin typeface="Calibri" pitchFamily="34" charset="0"/>
              </a:rPr>
              <a:t> і т. д. </a:t>
            </a:r>
            <a:r>
              <a:rPr lang="ru-RU" sz="1400" dirty="0" err="1">
                <a:latin typeface="Calibri" pitchFamily="34" charset="0"/>
              </a:rPr>
              <a:t>Вуглеводи</a:t>
            </a:r>
            <a:r>
              <a:rPr lang="ru-RU" sz="1400" dirty="0">
                <a:latin typeface="Calibri" pitchFamily="34" charset="0"/>
              </a:rPr>
              <a:t> у </a:t>
            </a:r>
            <a:r>
              <a:rPr lang="ru-RU" sz="1400" dirty="0" err="1">
                <a:latin typeface="Calibri" pitchFamily="34" charset="0"/>
              </a:rPr>
              <a:t>великій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кількості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містяться</a:t>
            </a:r>
            <a:r>
              <a:rPr lang="ru-RU" sz="1400" dirty="0">
                <a:latin typeface="Calibri" pitchFamily="34" charset="0"/>
              </a:rPr>
              <a:t> в </a:t>
            </a:r>
            <a:r>
              <a:rPr lang="ru-RU" sz="1400" dirty="0" err="1">
                <a:latin typeface="Calibri" pitchFamily="34" charset="0"/>
              </a:rPr>
              <a:t>рослинних</a:t>
            </a:r>
            <a:r>
              <a:rPr lang="ru-RU" sz="1400" dirty="0">
                <a:latin typeface="Calibri" pitchFamily="34" charset="0"/>
              </a:rPr>
              <a:t> і </a:t>
            </a:r>
            <a:r>
              <a:rPr lang="ru-RU" sz="1400" dirty="0" err="1">
                <a:latin typeface="Calibri" pitchFamily="34" charset="0"/>
              </a:rPr>
              <a:t>тваринних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організмах</a:t>
            </a:r>
            <a:r>
              <a:rPr lang="ru-RU" sz="1400" dirty="0">
                <a:latin typeface="Calibri" pitchFamily="34" charset="0"/>
              </a:rPr>
              <a:t>. У </a:t>
            </a:r>
            <a:r>
              <a:rPr lang="ru-RU" sz="1400" dirty="0" err="1">
                <a:latin typeface="Calibri" pitchFamily="34" charset="0"/>
              </a:rPr>
              <a:t>природі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переважно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поширені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пентози</a:t>
            </a:r>
            <a:r>
              <a:rPr lang="ru-RU" sz="1400" dirty="0">
                <a:latin typeface="Calibri" pitchFamily="34" charset="0"/>
              </a:rPr>
              <a:t> і </a:t>
            </a:r>
            <a:r>
              <a:rPr lang="ru-RU" sz="1400" dirty="0" err="1">
                <a:latin typeface="Calibri" pitchFamily="34" charset="0"/>
              </a:rPr>
              <a:t>гексози</a:t>
            </a:r>
            <a:r>
              <a:rPr lang="ru-RU" sz="1400" dirty="0">
                <a:latin typeface="Calibri" pitchFamily="34" charset="0"/>
              </a:rPr>
              <a:t>. </a:t>
            </a:r>
            <a:endParaRPr lang="ru-RU" sz="14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1400" dirty="0" err="1">
                <a:latin typeface="Calibri" pitchFamily="34" charset="0"/>
              </a:rPr>
              <a:t>Значення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вуглеводів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Вуглеводи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виконують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пластичну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функцію</a:t>
            </a:r>
            <a:r>
              <a:rPr lang="ru-RU" sz="1400" dirty="0">
                <a:latin typeface="Calibri" pitchFamily="34" charset="0"/>
              </a:rPr>
              <a:t>, </a:t>
            </a:r>
            <a:r>
              <a:rPr lang="ru-RU" sz="1400" dirty="0" err="1">
                <a:latin typeface="Calibri" pitchFamily="34" charset="0"/>
              </a:rPr>
              <a:t>тобто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беруть</a:t>
            </a:r>
            <a:r>
              <a:rPr lang="ru-RU" sz="1400" dirty="0">
                <a:latin typeface="Calibri" pitchFamily="34" charset="0"/>
              </a:rPr>
              <a:t> участь у </a:t>
            </a:r>
            <a:r>
              <a:rPr lang="ru-RU" sz="1400" dirty="0" err="1">
                <a:latin typeface="Calibri" pitchFamily="34" charset="0"/>
              </a:rPr>
              <a:t>побудові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кісток</a:t>
            </a:r>
            <a:r>
              <a:rPr lang="ru-RU" sz="1400" dirty="0">
                <a:latin typeface="Calibri" pitchFamily="34" charset="0"/>
              </a:rPr>
              <a:t>, </a:t>
            </a:r>
            <a:r>
              <a:rPr lang="ru-RU" sz="1400" dirty="0" err="1">
                <a:latin typeface="Calibri" pitchFamily="34" charset="0"/>
              </a:rPr>
              <a:t>клітин</a:t>
            </a:r>
            <a:r>
              <a:rPr lang="ru-RU" sz="1400" dirty="0">
                <a:latin typeface="Calibri" pitchFamily="34" charset="0"/>
              </a:rPr>
              <a:t>, </a:t>
            </a:r>
            <a:r>
              <a:rPr lang="ru-RU" sz="1400" dirty="0" err="1">
                <a:latin typeface="Calibri" pitchFamily="34" charset="0"/>
              </a:rPr>
              <a:t>ферментів</a:t>
            </a:r>
            <a:r>
              <a:rPr lang="ru-RU" sz="1400" dirty="0">
                <a:latin typeface="Calibri" pitchFamily="34" charset="0"/>
              </a:rPr>
              <a:t>. Вони </a:t>
            </a:r>
            <a:r>
              <a:rPr lang="ru-RU" sz="1400" dirty="0" err="1">
                <a:latin typeface="Calibri" pitchFamily="34" charset="0"/>
              </a:rPr>
              <a:t>складають</a:t>
            </a:r>
            <a:r>
              <a:rPr lang="ru-RU" sz="1400" dirty="0">
                <a:latin typeface="Calibri" pitchFamily="34" charset="0"/>
              </a:rPr>
              <a:t> 2-3% </a:t>
            </a:r>
            <a:r>
              <a:rPr lang="ru-RU" sz="1400" dirty="0" err="1">
                <a:latin typeface="Calibri" pitchFamily="34" charset="0"/>
              </a:rPr>
              <a:t>від</a:t>
            </a:r>
            <a:r>
              <a:rPr lang="ru-RU" sz="1400" dirty="0">
                <a:latin typeface="Calibri" pitchFamily="34" charset="0"/>
              </a:rPr>
              <a:t> ваги. </a:t>
            </a:r>
            <a:r>
              <a:rPr lang="ru-RU" sz="1400" dirty="0" err="1">
                <a:latin typeface="Calibri" pitchFamily="34" charset="0"/>
              </a:rPr>
              <a:t>Вуглеводи</a:t>
            </a:r>
            <a:r>
              <a:rPr lang="ru-RU" sz="1400" dirty="0">
                <a:latin typeface="Calibri" pitchFamily="34" charset="0"/>
              </a:rPr>
              <a:t> є </a:t>
            </a:r>
            <a:r>
              <a:rPr lang="ru-RU" sz="1400" dirty="0" err="1">
                <a:latin typeface="Calibri" pitchFamily="34" charset="0"/>
              </a:rPr>
              <a:t>основним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енергетичним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матеріалом</a:t>
            </a:r>
            <a:r>
              <a:rPr lang="ru-RU" sz="1400" dirty="0">
                <a:latin typeface="Calibri" pitchFamily="34" charset="0"/>
              </a:rPr>
              <a:t>. </a:t>
            </a:r>
            <a:r>
              <a:rPr lang="ru-RU" sz="1400" dirty="0" err="1">
                <a:latin typeface="Calibri" pitchFamily="34" charset="0"/>
              </a:rPr>
              <a:t>Пентози</a:t>
            </a:r>
            <a:r>
              <a:rPr lang="ru-RU" sz="1400" dirty="0">
                <a:latin typeface="Calibri" pitchFamily="34" charset="0"/>
              </a:rPr>
              <a:t> (рибоза і </a:t>
            </a:r>
            <a:r>
              <a:rPr lang="ru-RU" sz="1400" dirty="0" err="1">
                <a:latin typeface="Calibri" pitchFamily="34" charset="0"/>
              </a:rPr>
              <a:t>дезоксирибоза</a:t>
            </a:r>
            <a:r>
              <a:rPr lang="ru-RU" sz="1400" dirty="0">
                <a:latin typeface="Calibri" pitchFamily="34" charset="0"/>
              </a:rPr>
              <a:t>) </a:t>
            </a:r>
            <a:r>
              <a:rPr lang="ru-RU" sz="1400" dirty="0" err="1">
                <a:latin typeface="Calibri" pitchFamily="34" charset="0"/>
              </a:rPr>
              <a:t>беруть</a:t>
            </a:r>
            <a:r>
              <a:rPr lang="ru-RU" sz="1400" dirty="0">
                <a:latin typeface="Calibri" pitchFamily="34" charset="0"/>
              </a:rPr>
              <a:t> участь у </a:t>
            </a:r>
            <a:r>
              <a:rPr lang="ru-RU" sz="1400" dirty="0" err="1">
                <a:latin typeface="Calibri" pitchFamily="34" charset="0"/>
              </a:rPr>
              <a:t>побудові</a:t>
            </a:r>
            <a:r>
              <a:rPr lang="ru-RU" sz="1400" dirty="0">
                <a:latin typeface="Calibri" pitchFamily="34" charset="0"/>
              </a:rPr>
              <a:t> АТФ. </a:t>
            </a:r>
            <a:r>
              <a:rPr lang="ru-RU" sz="1400" dirty="0" err="1">
                <a:latin typeface="Calibri" pitchFamily="34" charset="0"/>
              </a:rPr>
              <a:t>Вуглеводи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виконують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захисну</a:t>
            </a:r>
            <a:r>
              <a:rPr lang="ru-RU" sz="1400" dirty="0">
                <a:latin typeface="Calibri" pitchFamily="34" charset="0"/>
              </a:rPr>
              <a:t> роль в </a:t>
            </a:r>
            <a:r>
              <a:rPr lang="ru-RU" sz="1400" dirty="0" err="1">
                <a:latin typeface="Calibri" pitchFamily="34" charset="0"/>
              </a:rPr>
              <a:t>рослинах</a:t>
            </a:r>
            <a:r>
              <a:rPr lang="ru-RU" sz="1400" dirty="0">
                <a:latin typeface="Calibri" pitchFamily="34" charset="0"/>
              </a:rPr>
              <a:t>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558924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Поважай працю інших та сам праці не цурайся!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7170" name="Picture 2" descr="C:\Users\888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" y="4626883"/>
            <a:ext cx="9144000" cy="1463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10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184</TotalTime>
  <Words>1099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Горизонт</vt:lpstr>
      <vt:lpstr>Презентация PowerPoint</vt:lpstr>
      <vt:lpstr>Органічні сполуки</vt:lpstr>
      <vt:lpstr>ОРГАНІЧНІ   СПОЛУКИ</vt:lpstr>
      <vt:lpstr>Жири</vt:lpstr>
      <vt:lpstr>Значення жирів</vt:lpstr>
      <vt:lpstr>Білки</vt:lpstr>
      <vt:lpstr>Функції та значення</vt:lpstr>
      <vt:lpstr>Вуглеводи</vt:lpstr>
      <vt:lpstr>Прості вуглеводи  та їх значення</vt:lpstr>
      <vt:lpstr>ВІТАМІНИ</vt:lpstr>
      <vt:lpstr>Значення</vt:lpstr>
      <vt:lpstr>Авітаміноз</vt:lpstr>
      <vt:lpstr>Дякую за увагу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Органічні сполуки і здоров’я людини. Жири, білки, вуглеводи, вітаміни як компоненти їжі, їх роль в організмі. Проект З хімії учня 11 А класу  Вадима Павлюка  </dc:title>
  <dc:creator>Самсунг</dc:creator>
  <cp:lastModifiedBy>user</cp:lastModifiedBy>
  <cp:revision>22</cp:revision>
  <dcterms:created xsi:type="dcterms:W3CDTF">2013-02-19T19:31:08Z</dcterms:created>
  <dcterms:modified xsi:type="dcterms:W3CDTF">2013-11-15T14:21:03Z</dcterms:modified>
</cp:coreProperties>
</file>