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57" r:id="rId11"/>
    <p:sldId id="259" r:id="rId12"/>
    <p:sldId id="258" r:id="rId13"/>
    <p:sldId id="260" r:id="rId14"/>
    <p:sldId id="262" r:id="rId15"/>
    <p:sldId id="263" r:id="rId16"/>
  </p:sldIdLst>
  <p:sldSz cx="9144000" cy="5715000" type="screen16x10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32" autoAdjust="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1288" y="-11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0500"/>
            <a:ext cx="7772400" cy="3809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00500"/>
            <a:ext cx="6858000" cy="7620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3A39-A7D0-9347-BD34-7E8081DE5878}" type="datetimeFigureOut">
              <a:rPr lang="ru-RU" smtClean="0"/>
              <a:t>10.04.14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038600"/>
            <a:ext cx="142876" cy="1676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03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3A39-A7D0-9347-BD34-7E8081DE5878}" type="datetimeFigureOut">
              <a:rPr lang="ru-RU" smtClean="0"/>
              <a:t>10.04.14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8EDD-5391-3048-8D16-F7CF200989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3A39-A7D0-9347-BD34-7E8081DE5878}" type="datetimeFigureOut">
              <a:rPr lang="ru-RU" smtClean="0"/>
              <a:t>10.04.14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8EDD-5391-3048-8D16-F7CF200989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3A39-A7D0-9347-BD34-7E8081DE5878}" type="datetimeFigureOut">
              <a:rPr lang="ru-RU" smtClean="0"/>
              <a:t>10.04.14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8EDD-5391-3048-8D16-F7CF200989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6501"/>
            <a:ext cx="7772400" cy="3600979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501"/>
            <a:ext cx="7772400" cy="8890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3A39-A7D0-9347-BD34-7E8081DE5878}" type="datetimeFigureOut">
              <a:rPr lang="ru-RU" smtClean="0"/>
              <a:t>10.04.14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918EDD-5391-3048-8D16-F7CF2009893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312334"/>
            <a:ext cx="329184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312334"/>
            <a:ext cx="329184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3A39-A7D0-9347-BD34-7E8081DE5878}" type="datetimeFigureOut">
              <a:rPr lang="ru-RU" smtClean="0"/>
              <a:t>10.04.14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8EDD-5391-3048-8D16-F7CF200989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310640"/>
            <a:ext cx="3291840" cy="533135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1882805"/>
            <a:ext cx="32918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310640"/>
            <a:ext cx="3291840" cy="533135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1882805"/>
            <a:ext cx="32918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3A39-A7D0-9347-BD34-7E8081DE5878}" type="datetimeFigureOut">
              <a:rPr lang="ru-RU" smtClean="0"/>
              <a:t>10.04.14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8EDD-5391-3048-8D16-F7CF200989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3A39-A7D0-9347-BD34-7E8081DE5878}" type="datetimeFigureOut">
              <a:rPr lang="ru-RU" smtClean="0"/>
              <a:t>10.04.14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8EDD-5391-3048-8D16-F7CF200989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3A39-A7D0-9347-BD34-7E8081DE5878}" type="datetimeFigureOut">
              <a:rPr lang="ru-RU" smtClean="0"/>
              <a:t>10.04.14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918EDD-5391-3048-8D16-F7CF2009893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33500"/>
            <a:ext cx="5111750" cy="3733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333500"/>
            <a:ext cx="3008313" cy="3733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3A39-A7D0-9347-BD34-7E8081DE5878}" type="datetimeFigureOut">
              <a:rPr lang="ru-RU" smtClean="0"/>
              <a:t>10.04.14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7E049-B585-4EE6-96C0-EEB30EAA14F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038600"/>
            <a:ext cx="142876" cy="1676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03860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762500"/>
            <a:ext cx="8153400" cy="381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C3A39-A7D0-9347-BD34-7E8081DE5878}" type="datetimeFigureOut">
              <a:rPr lang="ru-RU" smtClean="0"/>
              <a:t>10.04.14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1918EDD-5391-3048-8D16-F7CF2009893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127500"/>
            <a:ext cx="8153400" cy="635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03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27265"/>
            <a:ext cx="579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60500"/>
            <a:ext cx="7620000" cy="3644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143501"/>
            <a:ext cx="3429000" cy="2540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F2C3A39-A7D0-9347-BD34-7E8081DE5878}" type="datetimeFigureOut">
              <a:rPr lang="ru-RU" smtClean="0"/>
              <a:t>10.04.14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410729"/>
            <a:ext cx="3429000" cy="23653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337021" y="4874154"/>
            <a:ext cx="1096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81918EDD-5391-3048-8D16-F7CF2009893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143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143000"/>
            <a:ext cx="142876" cy="45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1" Type="http://schemas.microsoft.com/office/2007/relationships/hdphoto" Target="../media/hdphoto5.wdp"/><Relationship Id="rId12" Type="http://schemas.openxmlformats.org/officeDocument/2006/relationships/image" Target="../media/image17.png"/><Relationship Id="rId13" Type="http://schemas.microsoft.com/office/2007/relationships/hdphoto" Target="../media/hdphoto6.wdp"/><Relationship Id="rId14" Type="http://schemas.openxmlformats.org/officeDocument/2006/relationships/image" Target="../media/image18.png"/><Relationship Id="rId15" Type="http://schemas.microsoft.com/office/2007/relationships/hdphoto" Target="../media/hdphoto7.wdp"/><Relationship Id="rId16" Type="http://schemas.openxmlformats.org/officeDocument/2006/relationships/image" Target="../media/image19.png"/><Relationship Id="rId17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microsoft.com/office/2007/relationships/hdphoto" Target="../media/hdphoto1.wdp"/><Relationship Id="rId4" Type="http://schemas.openxmlformats.org/officeDocument/2006/relationships/image" Target="../media/image13.png"/><Relationship Id="rId5" Type="http://schemas.microsoft.com/office/2007/relationships/hdphoto" Target="../media/hdphoto2.wdp"/><Relationship Id="rId6" Type="http://schemas.openxmlformats.org/officeDocument/2006/relationships/image" Target="../media/image14.png"/><Relationship Id="rId7" Type="http://schemas.microsoft.com/office/2007/relationships/hdphoto" Target="../media/hdphoto3.wdp"/><Relationship Id="rId8" Type="http://schemas.openxmlformats.org/officeDocument/2006/relationships/image" Target="../media/image15.png"/><Relationship Id="rId9" Type="http://schemas.microsoft.com/office/2007/relationships/hdphoto" Target="../media/hdphoto4.wdp"/><Relationship Id="rId10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267964" y="-25618"/>
            <a:ext cx="7107296" cy="2767846"/>
          </a:xfrm>
        </p:spPr>
        <p:txBody>
          <a:bodyPr>
            <a:noAutofit/>
          </a:bodyPr>
          <a:lstStyle/>
          <a:p>
            <a:r>
              <a:rPr lang="ru-RU" sz="4800" dirty="0" err="1"/>
              <a:t>П</a:t>
            </a:r>
            <a:r>
              <a:rPr lang="ru-RU" sz="4800" dirty="0" err="1" smtClean="0"/>
              <a:t>оняття</a:t>
            </a:r>
            <a:r>
              <a:rPr lang="ru-RU" sz="4800" dirty="0" smtClean="0"/>
              <a:t> про  </a:t>
            </a:r>
            <a:r>
              <a:rPr lang="ru-RU" sz="4800" dirty="0" err="1" smtClean="0"/>
              <a:t>лікарські</a:t>
            </a:r>
            <a:r>
              <a:rPr lang="ru-RU" sz="4800" dirty="0" smtClean="0"/>
              <a:t> </a:t>
            </a:r>
            <a:r>
              <a:rPr lang="ru-RU" sz="4800" dirty="0" err="1" smtClean="0"/>
              <a:t>препарати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61166" y="3683920"/>
            <a:ext cx="3273552" cy="1243328"/>
          </a:xfrm>
        </p:spPr>
        <p:txBody>
          <a:bodyPr>
            <a:noAutofit/>
          </a:bodyPr>
          <a:lstStyle/>
          <a:p>
            <a:pPr algn="r"/>
            <a:r>
              <a:rPr lang="ru-RU" sz="1400" dirty="0" err="1" smtClean="0"/>
              <a:t>Підготували</a:t>
            </a:r>
            <a:endParaRPr lang="ru-RU" sz="1400" dirty="0" smtClean="0"/>
          </a:p>
          <a:p>
            <a:pPr algn="r"/>
            <a:r>
              <a:rPr lang="ru-RU" sz="1400" dirty="0" smtClean="0"/>
              <a:t>Стебко </a:t>
            </a:r>
            <a:r>
              <a:rPr lang="ru-RU" sz="1400" dirty="0" err="1" smtClean="0"/>
              <a:t>Марія</a:t>
            </a:r>
            <a:r>
              <a:rPr lang="ru-RU" sz="1400" dirty="0" smtClean="0"/>
              <a:t>, </a:t>
            </a:r>
          </a:p>
          <a:p>
            <a:pPr algn="r"/>
            <a:r>
              <a:rPr lang="ru-RU" sz="1400" dirty="0" smtClean="0"/>
              <a:t>Бондар </a:t>
            </a:r>
            <a:r>
              <a:rPr lang="ru-RU" sz="1400" dirty="0" err="1" smtClean="0"/>
              <a:t>Аліна</a:t>
            </a:r>
            <a:r>
              <a:rPr lang="ru-RU" sz="1400" dirty="0" smtClean="0"/>
              <a:t> </a:t>
            </a:r>
          </a:p>
          <a:p>
            <a:pPr algn="r"/>
            <a:r>
              <a:rPr lang="ru-RU" sz="1400" dirty="0" smtClean="0"/>
              <a:t>11-Ф</a:t>
            </a:r>
            <a:endParaRPr lang="ru-RU" sz="14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073" y="-170969"/>
            <a:ext cx="3755454" cy="3747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22" y="2417883"/>
            <a:ext cx="5231300" cy="3269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6522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b="5873"/>
          <a:stretch/>
        </p:blipFill>
        <p:spPr>
          <a:xfrm>
            <a:off x="-1" y="-1"/>
            <a:ext cx="9144001" cy="5715001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554437"/>
            <a:ext cx="5791200" cy="114300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являє</a:t>
            </a:r>
            <a:r>
              <a:rPr lang="ru-RU" sz="2400" b="1" dirty="0"/>
              <a:t> собою </a:t>
            </a:r>
            <a:r>
              <a:rPr lang="ru-RU" sz="2400" b="1" dirty="0" err="1"/>
              <a:t>аспірин</a:t>
            </a:r>
            <a:r>
              <a:rPr lang="ru-RU" sz="2400" b="1" dirty="0"/>
              <a:t>?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3271" y="645391"/>
            <a:ext cx="9012717" cy="2944802"/>
          </a:xfrm>
          <a:solidFill>
            <a:srgbClr val="FFFFFF">
              <a:alpha val="82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ru-RU" sz="1400" dirty="0" err="1"/>
              <a:t>Найвідомішим</a:t>
            </a:r>
            <a:r>
              <a:rPr lang="ru-RU" sz="1400" dirty="0"/>
              <a:t>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анальгетиків</a:t>
            </a:r>
            <a:r>
              <a:rPr lang="ru-RU" sz="1400" dirty="0"/>
              <a:t> – </a:t>
            </a:r>
            <a:r>
              <a:rPr lang="ru-RU" sz="1400" dirty="0" err="1"/>
              <a:t>речовин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виявляють</a:t>
            </a:r>
            <a:r>
              <a:rPr lang="ru-RU" sz="1400" dirty="0"/>
              <a:t> </a:t>
            </a:r>
            <a:r>
              <a:rPr lang="ru-RU" sz="1400" dirty="0" err="1"/>
              <a:t>знеболювальну</a:t>
            </a:r>
            <a:r>
              <a:rPr lang="ru-RU" sz="1400" dirty="0"/>
              <a:t> </a:t>
            </a:r>
            <a:r>
              <a:rPr lang="ru-RU" sz="1400" dirty="0" err="1"/>
              <a:t>дію</a:t>
            </a:r>
            <a:r>
              <a:rPr lang="ru-RU" sz="1400" dirty="0"/>
              <a:t>, </a:t>
            </a:r>
            <a:r>
              <a:rPr lang="ru-RU" sz="1400" dirty="0" err="1"/>
              <a:t>є</a:t>
            </a:r>
            <a:r>
              <a:rPr lang="ru-RU" sz="1400" dirty="0"/>
              <a:t> </a:t>
            </a:r>
            <a:r>
              <a:rPr lang="ru-RU" sz="1400" dirty="0" err="1"/>
              <a:t>аспірин</a:t>
            </a:r>
            <a:r>
              <a:rPr lang="ru-RU" sz="1400" dirty="0"/>
              <a:t>, </a:t>
            </a:r>
            <a:r>
              <a:rPr lang="ru-RU" sz="1400" dirty="0" err="1"/>
              <a:t>або</a:t>
            </a:r>
            <a:r>
              <a:rPr lang="ru-RU" sz="1400" dirty="0"/>
              <a:t> </a:t>
            </a:r>
            <a:r>
              <a:rPr lang="ru-RU" sz="1400" dirty="0" err="1"/>
              <a:t>ацетилсаліцилова</a:t>
            </a:r>
            <a:r>
              <a:rPr lang="ru-RU" sz="1400" dirty="0"/>
              <a:t> кислота. За </a:t>
            </a:r>
            <a:r>
              <a:rPr lang="ru-RU" sz="1400" dirty="0" err="1"/>
              <a:t>хімічною</a:t>
            </a:r>
            <a:r>
              <a:rPr lang="ru-RU" sz="1400" dirty="0"/>
              <a:t> природою – </a:t>
            </a:r>
            <a:r>
              <a:rPr lang="ru-RU" sz="1400" dirty="0" err="1"/>
              <a:t>це</a:t>
            </a:r>
            <a:r>
              <a:rPr lang="ru-RU" sz="1400" dirty="0"/>
              <a:t> </a:t>
            </a:r>
            <a:r>
              <a:rPr lang="ru-RU" sz="1400" dirty="0" err="1"/>
              <a:t>сполука</a:t>
            </a:r>
            <a:r>
              <a:rPr lang="ru-RU" sz="1400" dirty="0"/>
              <a:t>, </a:t>
            </a:r>
            <a:r>
              <a:rPr lang="ru-RU" sz="1400" dirty="0" err="1"/>
              <a:t>похідна</a:t>
            </a:r>
            <a:r>
              <a:rPr lang="ru-RU" sz="1400" dirty="0"/>
              <a:t> </a:t>
            </a:r>
            <a:r>
              <a:rPr lang="ru-RU" sz="1400" dirty="0" err="1"/>
              <a:t>саліцилової</a:t>
            </a:r>
            <a:r>
              <a:rPr lang="ru-RU" sz="1400" dirty="0"/>
              <a:t> (</a:t>
            </a:r>
            <a:r>
              <a:rPr lang="ru-RU" sz="1400" dirty="0" err="1"/>
              <a:t>гідроксибензойної</a:t>
            </a:r>
            <a:r>
              <a:rPr lang="ru-RU" sz="1400" dirty="0"/>
              <a:t>) </a:t>
            </a:r>
            <a:r>
              <a:rPr lang="ru-RU" sz="1400" dirty="0" err="1"/>
              <a:t>кислоти</a:t>
            </a:r>
            <a:r>
              <a:rPr lang="ru-RU" sz="1400" dirty="0"/>
              <a:t> </a:t>
            </a:r>
            <a:r>
              <a:rPr lang="ru-RU" sz="1400" i="1" dirty="0"/>
              <a:t>(мал.34)</a:t>
            </a:r>
            <a:r>
              <a:rPr lang="ru-RU" sz="1400" dirty="0"/>
              <a:t>, у </a:t>
            </a:r>
            <a:r>
              <a:rPr lang="ru-RU" sz="1400" dirty="0" err="1"/>
              <a:t>якій</a:t>
            </a:r>
            <a:r>
              <a:rPr lang="ru-RU" sz="1400" dirty="0"/>
              <a:t> атом </a:t>
            </a:r>
            <a:r>
              <a:rPr lang="ru-RU" sz="1400" dirty="0" err="1"/>
              <a:t>Гідрогену</a:t>
            </a:r>
            <a:r>
              <a:rPr lang="ru-RU" sz="1400" dirty="0"/>
              <a:t> </a:t>
            </a:r>
            <a:r>
              <a:rPr lang="ru-RU" sz="1400" dirty="0" err="1"/>
              <a:t>гідроксильної</a:t>
            </a:r>
            <a:r>
              <a:rPr lang="ru-RU" sz="1400" dirty="0"/>
              <a:t> </a:t>
            </a:r>
            <a:r>
              <a:rPr lang="ru-RU" sz="1400" dirty="0" err="1"/>
              <a:t>групи</a:t>
            </a:r>
            <a:r>
              <a:rPr lang="ru-RU" sz="1400" dirty="0"/>
              <a:t> </a:t>
            </a:r>
            <a:r>
              <a:rPr lang="ru-RU" sz="1400" dirty="0" err="1"/>
              <a:t>заміщений</a:t>
            </a:r>
            <a:r>
              <a:rPr lang="ru-RU" sz="1400" dirty="0"/>
              <a:t> на </a:t>
            </a:r>
            <a:r>
              <a:rPr lang="ru-RU" sz="1400" dirty="0" err="1"/>
              <a:t>ацетилгрупу</a:t>
            </a:r>
            <a:r>
              <a:rPr lang="ru-RU" sz="1400" dirty="0"/>
              <a:t> (ацетат-</a:t>
            </a:r>
            <a:r>
              <a:rPr lang="ru-RU" sz="1400" dirty="0" err="1"/>
              <a:t>аніон</a:t>
            </a:r>
            <a:r>
              <a:rPr lang="ru-RU" sz="1400" dirty="0"/>
              <a:t> СН</a:t>
            </a:r>
            <a:r>
              <a:rPr lang="ru-RU" sz="1400" baseline="-25000" dirty="0"/>
              <a:t>3</a:t>
            </a:r>
            <a:r>
              <a:rPr lang="ru-RU" sz="1400" dirty="0"/>
              <a:t>СОО–) – </a:t>
            </a:r>
            <a:r>
              <a:rPr lang="ru-RU" sz="1400" dirty="0" err="1"/>
              <a:t>залишок</a:t>
            </a:r>
            <a:r>
              <a:rPr lang="ru-RU" sz="1400" dirty="0"/>
              <a:t> </a:t>
            </a:r>
            <a:r>
              <a:rPr lang="ru-RU" sz="1400" dirty="0" err="1"/>
              <a:t>оцтової</a:t>
            </a:r>
            <a:r>
              <a:rPr lang="ru-RU" sz="1400" dirty="0"/>
              <a:t> </a:t>
            </a:r>
            <a:r>
              <a:rPr lang="ru-RU" sz="1400" dirty="0" err="1"/>
              <a:t>кислоти</a:t>
            </a:r>
            <a:r>
              <a:rPr lang="ru-RU" sz="1400" dirty="0"/>
              <a:t> СН</a:t>
            </a:r>
            <a:r>
              <a:rPr lang="ru-RU" sz="1400" baseline="-25000" dirty="0"/>
              <a:t>3</a:t>
            </a:r>
            <a:r>
              <a:rPr lang="ru-RU" sz="1400" dirty="0"/>
              <a:t>СООН </a:t>
            </a:r>
          </a:p>
          <a:p>
            <a:pPr algn="ctr"/>
            <a:r>
              <a:rPr lang="ru-RU" sz="1400" dirty="0" err="1"/>
              <a:t>Аспірин</a:t>
            </a:r>
            <a:r>
              <a:rPr lang="ru-RU" sz="1400" dirty="0"/>
              <a:t> – </a:t>
            </a:r>
            <a:r>
              <a:rPr lang="ru-RU" sz="1400" dirty="0" err="1"/>
              <a:t>лікарський</a:t>
            </a:r>
            <a:r>
              <a:rPr lang="ru-RU" sz="1400" dirty="0"/>
              <a:t> препарат </a:t>
            </a:r>
            <a:r>
              <a:rPr lang="ru-RU" sz="1400" dirty="0" err="1"/>
              <a:t>із</a:t>
            </a:r>
            <a:r>
              <a:rPr lang="ru-RU" sz="1400" dirty="0"/>
              <a:t> широким спектром </a:t>
            </a:r>
            <a:r>
              <a:rPr lang="ru-RU" sz="1400" dirty="0" err="1"/>
              <a:t>застосування</a:t>
            </a:r>
            <a:r>
              <a:rPr lang="ru-RU" sz="1400" dirty="0"/>
              <a:t>. </a:t>
            </a:r>
            <a:r>
              <a:rPr lang="ru-RU" sz="1400" dirty="0" err="1"/>
              <a:t>Це</a:t>
            </a:r>
            <a:r>
              <a:rPr lang="ru-RU" sz="1400" dirty="0"/>
              <a:t> </a:t>
            </a:r>
            <a:r>
              <a:rPr lang="ru-RU" sz="1400" dirty="0" err="1"/>
              <a:t>жарознижуючий</a:t>
            </a:r>
            <a:r>
              <a:rPr lang="ru-RU" sz="1400" dirty="0"/>
              <a:t>, </a:t>
            </a:r>
            <a:r>
              <a:rPr lang="ru-RU" sz="1400" dirty="0" err="1"/>
              <a:t>знеболюючий</a:t>
            </a:r>
            <a:r>
              <a:rPr lang="ru-RU" sz="1400" dirty="0"/>
              <a:t>, </a:t>
            </a:r>
            <a:r>
              <a:rPr lang="ru-RU" sz="1400" dirty="0" err="1"/>
              <a:t>антиревматичний</a:t>
            </a:r>
            <a:r>
              <a:rPr lang="ru-RU" sz="1400" dirty="0"/>
              <a:t>, </a:t>
            </a:r>
            <a:r>
              <a:rPr lang="ru-RU" sz="1400" dirty="0" err="1"/>
              <a:t>антиневралгійний</a:t>
            </a:r>
            <a:r>
              <a:rPr lang="ru-RU" sz="1400" dirty="0"/>
              <a:t> </a:t>
            </a:r>
            <a:r>
              <a:rPr lang="ru-RU" sz="1400" dirty="0" err="1"/>
              <a:t>засіб</a:t>
            </a:r>
            <a:r>
              <a:rPr lang="ru-RU" sz="1400" dirty="0"/>
              <a:t>. Тому </a:t>
            </a:r>
            <a:r>
              <a:rPr lang="ru-RU" sz="1400" dirty="0" err="1"/>
              <a:t>його</a:t>
            </a:r>
            <a:r>
              <a:rPr lang="ru-RU" sz="1400" dirty="0"/>
              <a:t> </a:t>
            </a:r>
            <a:r>
              <a:rPr lang="ru-RU" sz="1400" dirty="0" err="1"/>
              <a:t>виробляють</a:t>
            </a:r>
            <a:r>
              <a:rPr lang="ru-RU" sz="1400" dirty="0"/>
              <a:t> у великих </a:t>
            </a:r>
            <a:r>
              <a:rPr lang="ru-RU" sz="1400" dirty="0" err="1"/>
              <a:t>кількостях</a:t>
            </a:r>
            <a:r>
              <a:rPr lang="ru-RU" sz="1400" dirty="0"/>
              <a:t>. </a:t>
            </a:r>
            <a:r>
              <a:rPr lang="ru-RU" sz="1400" dirty="0" err="1"/>
              <a:t>Щорічно</a:t>
            </a:r>
            <a:r>
              <a:rPr lang="ru-RU" sz="1400" dirty="0"/>
              <a:t> на </a:t>
            </a:r>
            <a:r>
              <a:rPr lang="ru-RU" sz="1400" dirty="0" err="1"/>
              <a:t>планеті</a:t>
            </a:r>
            <a:r>
              <a:rPr lang="ru-RU" sz="1400" dirty="0"/>
              <a:t> </a:t>
            </a:r>
            <a:r>
              <a:rPr lang="ru-RU" sz="1400" dirty="0" err="1"/>
              <a:t>вживають</a:t>
            </a:r>
            <a:r>
              <a:rPr lang="ru-RU" sz="1400" dirty="0"/>
              <a:t> </a:t>
            </a:r>
            <a:r>
              <a:rPr lang="ru-RU" sz="1400" dirty="0" err="1"/>
              <a:t>близько</a:t>
            </a:r>
            <a:r>
              <a:rPr lang="ru-RU" sz="1400" dirty="0"/>
              <a:t> 50 млн. упаковок </a:t>
            </a:r>
            <a:r>
              <a:rPr lang="ru-RU" sz="1400" dirty="0" err="1"/>
              <a:t>аспірину</a:t>
            </a:r>
            <a:r>
              <a:rPr lang="ru-RU" sz="1400" dirty="0" smtClean="0"/>
              <a:t>.</a:t>
            </a:r>
            <a:endParaRPr lang="ru-RU" sz="1400" dirty="0"/>
          </a:p>
          <a:p>
            <a:pPr algn="ctr"/>
            <a:r>
              <a:rPr lang="ru-RU" sz="1400" dirty="0" err="1"/>
              <a:t>Вважають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знеболювальна</a:t>
            </a:r>
            <a:r>
              <a:rPr lang="ru-RU" sz="1400" dirty="0"/>
              <a:t> </a:t>
            </a:r>
            <a:r>
              <a:rPr lang="ru-RU" sz="1400" dirty="0" err="1"/>
              <a:t>дія</a:t>
            </a:r>
            <a:r>
              <a:rPr lang="ru-RU" sz="1400" dirty="0"/>
              <a:t> </a:t>
            </a:r>
            <a:r>
              <a:rPr lang="ru-RU" sz="1400" dirty="0" err="1"/>
              <a:t>аспірину</a:t>
            </a:r>
            <a:r>
              <a:rPr lang="ru-RU" sz="1400" dirty="0"/>
              <a:t> </a:t>
            </a:r>
            <a:r>
              <a:rPr lang="ru-RU" sz="1400" dirty="0" err="1"/>
              <a:t>полягає</a:t>
            </a:r>
            <a:r>
              <a:rPr lang="ru-RU" sz="1400" dirty="0"/>
              <a:t> в </a:t>
            </a:r>
            <a:r>
              <a:rPr lang="ru-RU" sz="1400" dirty="0" err="1"/>
              <a:t>гальмуванні</a:t>
            </a:r>
            <a:r>
              <a:rPr lang="ru-RU" sz="1400" dirty="0"/>
              <a:t> </a:t>
            </a:r>
            <a:r>
              <a:rPr lang="ru-RU" sz="1400" dirty="0" err="1"/>
              <a:t>дії</a:t>
            </a:r>
            <a:r>
              <a:rPr lang="ru-RU" sz="1400" dirty="0"/>
              <a:t> ферменту, </a:t>
            </a:r>
            <a:r>
              <a:rPr lang="ru-RU" sz="1400" dirty="0" err="1"/>
              <a:t>який</a:t>
            </a:r>
            <a:r>
              <a:rPr lang="ru-RU" sz="1400" dirty="0"/>
              <a:t> </a:t>
            </a:r>
            <a:r>
              <a:rPr lang="ru-RU" sz="1400" dirty="0" err="1"/>
              <a:t>відповідає</a:t>
            </a:r>
            <a:r>
              <a:rPr lang="ru-RU" sz="1400" dirty="0"/>
              <a:t> за синтез </a:t>
            </a:r>
            <a:r>
              <a:rPr lang="ru-RU" sz="1400" dirty="0" err="1"/>
              <a:t>гормонів</a:t>
            </a:r>
            <a:r>
              <a:rPr lang="ru-RU" sz="1400" dirty="0"/>
              <a:t> «болю» (</a:t>
            </a:r>
            <a:r>
              <a:rPr lang="ru-RU" sz="1400" dirty="0" err="1"/>
              <a:t>простагландинів</a:t>
            </a:r>
            <a:r>
              <a:rPr lang="ru-RU" sz="1400" dirty="0"/>
              <a:t>). </a:t>
            </a:r>
            <a:r>
              <a:rPr lang="ru-RU" sz="1400" dirty="0" err="1"/>
              <a:t>Останні</a:t>
            </a:r>
            <a:r>
              <a:rPr lang="ru-RU" sz="1400" dirty="0"/>
              <a:t> </a:t>
            </a:r>
            <a:r>
              <a:rPr lang="ru-RU" sz="1400" dirty="0" err="1"/>
              <a:t>регулюють</a:t>
            </a:r>
            <a:r>
              <a:rPr lang="ru-RU" sz="1400" dirty="0"/>
              <a:t> передачу </a:t>
            </a:r>
            <a:r>
              <a:rPr lang="ru-RU" sz="1400" dirty="0" err="1"/>
              <a:t>больових</a:t>
            </a:r>
            <a:r>
              <a:rPr lang="ru-RU" sz="1400" dirty="0"/>
              <a:t> </a:t>
            </a:r>
            <a:r>
              <a:rPr lang="ru-RU" sz="1400" dirty="0" err="1"/>
              <a:t>сигналів</a:t>
            </a:r>
            <a:r>
              <a:rPr lang="ru-RU" sz="1400" dirty="0"/>
              <a:t>, а </a:t>
            </a:r>
            <a:r>
              <a:rPr lang="ru-RU" sz="1400" dirty="0" err="1"/>
              <a:t>також</a:t>
            </a:r>
            <a:r>
              <a:rPr lang="ru-RU" sz="1400" dirty="0"/>
              <a:t> </a:t>
            </a:r>
            <a:r>
              <a:rPr lang="ru-RU" sz="1400" dirty="0" err="1"/>
              <a:t>процес</a:t>
            </a:r>
            <a:r>
              <a:rPr lang="ru-RU" sz="1400" dirty="0"/>
              <a:t> </a:t>
            </a:r>
            <a:r>
              <a:rPr lang="ru-RU" sz="1400" dirty="0" err="1"/>
              <a:t>розширення</a:t>
            </a:r>
            <a:r>
              <a:rPr lang="ru-RU" sz="1400" dirty="0"/>
              <a:t> і </a:t>
            </a:r>
            <a:r>
              <a:rPr lang="ru-RU" sz="1400" dirty="0" err="1"/>
              <a:t>звуження</a:t>
            </a:r>
            <a:r>
              <a:rPr lang="ru-RU" sz="1400" dirty="0"/>
              <a:t> </a:t>
            </a:r>
            <a:r>
              <a:rPr lang="ru-RU" sz="1400" dirty="0" err="1"/>
              <a:t>кровоносних</a:t>
            </a:r>
            <a:r>
              <a:rPr lang="ru-RU" sz="1400" dirty="0"/>
              <a:t> </a:t>
            </a:r>
            <a:r>
              <a:rPr lang="ru-RU" sz="1400" dirty="0" err="1"/>
              <a:t>судин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викликають</a:t>
            </a:r>
            <a:r>
              <a:rPr lang="ru-RU" sz="1400" dirty="0"/>
              <a:t> </a:t>
            </a:r>
            <a:r>
              <a:rPr lang="ru-RU" sz="1400" dirty="0" err="1"/>
              <a:t>головний</a:t>
            </a:r>
            <a:r>
              <a:rPr lang="ru-RU" sz="1400" dirty="0"/>
              <a:t> </a:t>
            </a:r>
            <a:r>
              <a:rPr lang="ru-RU" sz="1400" dirty="0" err="1"/>
              <a:t>біль</a:t>
            </a:r>
            <a:r>
              <a:rPr lang="ru-RU" sz="1400" dirty="0"/>
              <a:t>. </a:t>
            </a:r>
            <a:r>
              <a:rPr lang="ru-RU" sz="1400" dirty="0" err="1"/>
              <a:t>Проте</a:t>
            </a:r>
            <a:r>
              <a:rPr lang="ru-RU" sz="1400" dirty="0"/>
              <a:t>, </a:t>
            </a:r>
            <a:r>
              <a:rPr lang="ru-RU" sz="1400" dirty="0" err="1"/>
              <a:t>цим</a:t>
            </a:r>
            <a:r>
              <a:rPr lang="ru-RU" sz="1400" dirty="0"/>
              <a:t> препаратом </a:t>
            </a:r>
            <a:r>
              <a:rPr lang="ru-RU" sz="1400" dirty="0" err="1"/>
              <a:t>слід</a:t>
            </a:r>
            <a:r>
              <a:rPr lang="ru-RU" sz="1400" dirty="0"/>
              <a:t> </a:t>
            </a:r>
            <a:r>
              <a:rPr lang="ru-RU" sz="1400" dirty="0" err="1"/>
              <a:t>користуватись</a:t>
            </a:r>
            <a:r>
              <a:rPr lang="ru-RU" sz="1400" dirty="0"/>
              <a:t> </a:t>
            </a:r>
            <a:r>
              <a:rPr lang="ru-RU" sz="1400" dirty="0" err="1"/>
              <a:t>обережно</a:t>
            </a:r>
            <a:r>
              <a:rPr lang="ru-RU" sz="1400" dirty="0"/>
              <a:t>, особливо </a:t>
            </a:r>
            <a:r>
              <a:rPr lang="ru-RU" sz="1400" dirty="0" err="1"/>
              <a:t>хворим</a:t>
            </a:r>
            <a:r>
              <a:rPr lang="ru-RU" sz="1400" dirty="0"/>
              <a:t> на </a:t>
            </a:r>
            <a:r>
              <a:rPr lang="ru-RU" sz="1400" dirty="0" err="1"/>
              <a:t>виразку</a:t>
            </a:r>
            <a:r>
              <a:rPr lang="ru-RU" sz="1400" dirty="0"/>
              <a:t> </a:t>
            </a:r>
            <a:r>
              <a:rPr lang="ru-RU" sz="1400" dirty="0" err="1"/>
              <a:t>шлунку</a:t>
            </a:r>
            <a:r>
              <a:rPr lang="ru-RU" sz="1400" dirty="0"/>
              <a:t>. </a:t>
            </a:r>
            <a:r>
              <a:rPr lang="ru-RU" sz="1400" dirty="0" err="1"/>
              <a:t>Адже</a:t>
            </a:r>
            <a:r>
              <a:rPr lang="ru-RU" sz="1400" dirty="0"/>
              <a:t> при </a:t>
            </a:r>
            <a:r>
              <a:rPr lang="ru-RU" sz="1400" dirty="0" err="1"/>
              <a:t>розкладі</a:t>
            </a:r>
            <a:r>
              <a:rPr lang="ru-RU" sz="1400" dirty="0"/>
              <a:t> </a:t>
            </a:r>
            <a:r>
              <a:rPr lang="ru-RU" sz="1400" dirty="0" err="1"/>
              <a:t>він</a:t>
            </a:r>
            <a:r>
              <a:rPr lang="ru-RU" sz="1400" dirty="0"/>
              <a:t> </a:t>
            </a:r>
            <a:r>
              <a:rPr lang="ru-RU" sz="1400" dirty="0" err="1"/>
              <a:t>створює</a:t>
            </a:r>
            <a:r>
              <a:rPr lang="ru-RU" sz="1400" dirty="0"/>
              <a:t> </a:t>
            </a:r>
            <a:r>
              <a:rPr lang="ru-RU" sz="1400" dirty="0" err="1"/>
              <a:t>кисле</a:t>
            </a:r>
            <a:r>
              <a:rPr lang="ru-RU" sz="1400" dirty="0"/>
              <a:t> </a:t>
            </a:r>
            <a:r>
              <a:rPr lang="ru-RU" sz="1400" dirty="0" err="1" smtClean="0"/>
              <a:t>середовище</a:t>
            </a:r>
            <a:r>
              <a:rPr lang="ru-RU" sz="1400" dirty="0" smtClean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може</a:t>
            </a:r>
            <a:r>
              <a:rPr lang="ru-RU" sz="1400" dirty="0"/>
              <a:t> </a:t>
            </a:r>
            <a:r>
              <a:rPr lang="ru-RU" sz="1400" dirty="0" err="1"/>
              <a:t>викликати</a:t>
            </a:r>
            <a:r>
              <a:rPr lang="ru-RU" sz="1400" dirty="0"/>
              <a:t> </a:t>
            </a:r>
            <a:r>
              <a:rPr lang="ru-RU" sz="1400" dirty="0" err="1"/>
              <a:t>загострення</a:t>
            </a:r>
            <a:r>
              <a:rPr lang="ru-RU" sz="1400" dirty="0"/>
              <a:t> </a:t>
            </a:r>
            <a:r>
              <a:rPr lang="ru-RU" sz="1400" dirty="0" err="1"/>
              <a:t>хвороби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203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59810" y="4915650"/>
            <a:ext cx="4486751" cy="899713"/>
          </a:xfrm>
        </p:spPr>
        <p:txBody>
          <a:bodyPr>
            <a:normAutofit/>
          </a:bodyPr>
          <a:lstStyle/>
          <a:p>
            <a:pPr algn="ctr"/>
            <a:r>
              <a:rPr lang="ru-RU" sz="1400" dirty="0"/>
              <a:t>1982р. </a:t>
            </a:r>
            <a:r>
              <a:rPr lang="ru-RU" sz="1400" dirty="0" err="1"/>
              <a:t>англійський</a:t>
            </a:r>
            <a:r>
              <a:rPr lang="ru-RU" sz="1400" dirty="0"/>
              <a:t> фармаколог сер Джон </a:t>
            </a:r>
            <a:r>
              <a:rPr lang="ru-RU" sz="1400" dirty="0" err="1"/>
              <a:t>Вейн</a:t>
            </a:r>
            <a:r>
              <a:rPr lang="ru-RU" sz="1400" dirty="0"/>
              <a:t> </a:t>
            </a:r>
            <a:r>
              <a:rPr lang="ru-RU" sz="1400" dirty="0" err="1"/>
              <a:t>був</a:t>
            </a:r>
            <a:r>
              <a:rPr lang="ru-RU" sz="1400" dirty="0"/>
              <a:t> </a:t>
            </a:r>
            <a:r>
              <a:rPr lang="ru-RU" sz="1400" dirty="0" err="1"/>
              <a:t>удостоєний</a:t>
            </a:r>
            <a:r>
              <a:rPr lang="ru-RU" sz="1400" dirty="0"/>
              <a:t> </a:t>
            </a:r>
            <a:r>
              <a:rPr lang="ru-RU" sz="1400" dirty="0" err="1"/>
              <a:t>Нобелівської</a:t>
            </a:r>
            <a:r>
              <a:rPr lang="ru-RU" sz="1400" dirty="0"/>
              <a:t> </a:t>
            </a:r>
            <a:r>
              <a:rPr lang="ru-RU" sz="1400" dirty="0" err="1"/>
              <a:t>премії</a:t>
            </a:r>
            <a:r>
              <a:rPr lang="ru-RU" sz="1400" dirty="0"/>
              <a:t> з </a:t>
            </a:r>
            <a:r>
              <a:rPr lang="ru-RU" sz="1400" dirty="0" err="1"/>
              <a:t>медицини</a:t>
            </a:r>
            <a:r>
              <a:rPr lang="ru-RU" sz="1400" dirty="0"/>
              <a:t> за </a:t>
            </a:r>
            <a:r>
              <a:rPr lang="ru-RU" sz="1400" dirty="0" err="1"/>
              <a:t>розгадку</a:t>
            </a:r>
            <a:r>
              <a:rPr lang="ru-RU" sz="1400" dirty="0"/>
              <a:t> </a:t>
            </a:r>
            <a:r>
              <a:rPr lang="ru-RU" sz="1400" dirty="0" err="1"/>
              <a:t>механізму</a:t>
            </a:r>
            <a:r>
              <a:rPr lang="ru-RU" sz="1400" dirty="0"/>
              <a:t> </a:t>
            </a:r>
            <a:r>
              <a:rPr lang="ru-RU" sz="1400" dirty="0" err="1"/>
              <a:t>фізіологічної</a:t>
            </a:r>
            <a:r>
              <a:rPr lang="ru-RU" sz="1400" dirty="0"/>
              <a:t> </a:t>
            </a:r>
            <a:r>
              <a:rPr lang="ru-RU" sz="1400" dirty="0" err="1"/>
              <a:t>дії</a:t>
            </a:r>
            <a:r>
              <a:rPr lang="ru-RU" sz="1400" dirty="0"/>
              <a:t> </a:t>
            </a:r>
            <a:r>
              <a:rPr lang="ru-RU" sz="1400" dirty="0" err="1"/>
              <a:t>аспірину</a:t>
            </a:r>
            <a:r>
              <a:rPr lang="ru-RU" sz="1400" dirty="0"/>
              <a:t>.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90" y="145621"/>
            <a:ext cx="4025307" cy="5373993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142" y="145621"/>
            <a:ext cx="2748162" cy="480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12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8" y="37607"/>
            <a:ext cx="5515231" cy="5460079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90249" y="61060"/>
            <a:ext cx="3859104" cy="7089552"/>
          </a:xfrm>
        </p:spPr>
        <p:txBody>
          <a:bodyPr>
            <a:noAutofit/>
          </a:bodyPr>
          <a:lstStyle/>
          <a:p>
            <a:pPr algn="ctr"/>
            <a:r>
              <a:rPr lang="ru-RU" sz="1400" dirty="0"/>
              <a:t>1893 р. </a:t>
            </a:r>
            <a:r>
              <a:rPr lang="ru-RU" sz="1400" dirty="0" err="1"/>
              <a:t>співробітник</a:t>
            </a:r>
            <a:r>
              <a:rPr lang="ru-RU" sz="1400" dirty="0"/>
              <a:t> </a:t>
            </a:r>
            <a:r>
              <a:rPr lang="ru-RU" sz="1400" dirty="0" err="1"/>
              <a:t>німецької</a:t>
            </a:r>
            <a:r>
              <a:rPr lang="ru-RU" sz="1400" dirty="0"/>
              <a:t> </a:t>
            </a:r>
            <a:r>
              <a:rPr lang="ru-RU" sz="1400" dirty="0" err="1"/>
              <a:t>терапевтичної</a:t>
            </a:r>
            <a:r>
              <a:rPr lang="ru-RU" sz="1400" dirty="0"/>
              <a:t> </a:t>
            </a:r>
            <a:r>
              <a:rPr lang="ru-RU" sz="1400" dirty="0" err="1"/>
              <a:t>фірми</a:t>
            </a:r>
            <a:r>
              <a:rPr lang="ru-RU" sz="1400" dirty="0"/>
              <a:t> «</a:t>
            </a:r>
            <a:r>
              <a:rPr lang="ru-RU" sz="1400" dirty="0" err="1"/>
              <a:t>Байєр</a:t>
            </a:r>
            <a:r>
              <a:rPr lang="ru-RU" sz="1400" dirty="0"/>
              <a:t>» </a:t>
            </a:r>
            <a:r>
              <a:rPr lang="ru-RU" sz="1400" dirty="0" err="1"/>
              <a:t>Фелікс</a:t>
            </a:r>
            <a:r>
              <a:rPr lang="ru-RU" sz="1400" dirty="0"/>
              <a:t> Гофман </a:t>
            </a:r>
            <a:r>
              <a:rPr lang="ru-RU" sz="1400" dirty="0" err="1"/>
              <a:t>синтезував</a:t>
            </a:r>
            <a:r>
              <a:rPr lang="ru-RU" sz="1400" dirty="0"/>
              <a:t> </a:t>
            </a:r>
            <a:r>
              <a:rPr lang="ru-RU" sz="1400" dirty="0" err="1"/>
              <a:t>ацетилсаліцилову</a:t>
            </a:r>
            <a:r>
              <a:rPr lang="ru-RU" sz="1400" dirty="0"/>
              <a:t> кислоту. </a:t>
            </a:r>
            <a:r>
              <a:rPr lang="ru-RU" sz="1400" dirty="0" err="1"/>
              <a:t>Доступність</a:t>
            </a:r>
            <a:r>
              <a:rPr lang="ru-RU" sz="1400" dirty="0"/>
              <a:t> </a:t>
            </a:r>
            <a:r>
              <a:rPr lang="ru-RU" sz="1400" dirty="0" err="1"/>
              <a:t>сировини</a:t>
            </a:r>
            <a:r>
              <a:rPr lang="ru-RU" sz="1400" dirty="0"/>
              <a:t> і методики синтезу </a:t>
            </a:r>
            <a:r>
              <a:rPr lang="ru-RU" sz="1400" dirty="0" err="1"/>
              <a:t>забезпечили</a:t>
            </a:r>
            <a:r>
              <a:rPr lang="ru-RU" sz="1400" dirty="0"/>
              <a:t> </a:t>
            </a:r>
            <a:r>
              <a:rPr lang="ru-RU" sz="1400" dirty="0" err="1"/>
              <a:t>можливість</a:t>
            </a:r>
            <a:r>
              <a:rPr lang="ru-RU" sz="1400" dirty="0"/>
              <a:t> </a:t>
            </a:r>
            <a:r>
              <a:rPr lang="ru-RU" sz="1400" dirty="0" err="1"/>
              <a:t>промислового</a:t>
            </a:r>
            <a:r>
              <a:rPr lang="ru-RU" sz="1400" dirty="0"/>
              <a:t> </a:t>
            </a:r>
            <a:r>
              <a:rPr lang="ru-RU" sz="1400" dirty="0" err="1"/>
              <a:t>виробництва</a:t>
            </a:r>
            <a:r>
              <a:rPr lang="ru-RU" sz="1400" dirty="0"/>
              <a:t> </a:t>
            </a:r>
            <a:r>
              <a:rPr lang="ru-RU" sz="1400" dirty="0" err="1"/>
              <a:t>ліків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були</a:t>
            </a:r>
            <a:r>
              <a:rPr lang="ru-RU" sz="1400" dirty="0"/>
              <a:t> </a:t>
            </a:r>
            <a:r>
              <a:rPr lang="ru-RU" sz="1400" dirty="0" err="1"/>
              <a:t>запатентовані</a:t>
            </a:r>
            <a:r>
              <a:rPr lang="ru-RU" sz="1400" dirty="0"/>
              <a:t> </a:t>
            </a:r>
            <a:r>
              <a:rPr lang="ru-RU" sz="1400" dirty="0" err="1"/>
              <a:t>під</a:t>
            </a:r>
            <a:r>
              <a:rPr lang="ru-RU" sz="1400" dirty="0"/>
              <a:t> </a:t>
            </a:r>
            <a:r>
              <a:rPr lang="ru-RU" sz="1400" dirty="0" err="1"/>
              <a:t>назвою</a:t>
            </a:r>
            <a:r>
              <a:rPr lang="ru-RU" sz="1400" dirty="0"/>
              <a:t> «</a:t>
            </a:r>
            <a:r>
              <a:rPr lang="ru-RU" sz="1400" dirty="0" err="1"/>
              <a:t>аспірин</a:t>
            </a:r>
            <a:r>
              <a:rPr lang="ru-RU" sz="1400" dirty="0"/>
              <a:t>». </a:t>
            </a:r>
            <a:r>
              <a:rPr lang="ru-RU" sz="1400" dirty="0" err="1"/>
              <a:t>Тобто</a:t>
            </a:r>
            <a:r>
              <a:rPr lang="ru-RU" sz="1400" dirty="0"/>
              <a:t> </a:t>
            </a:r>
            <a:r>
              <a:rPr lang="ru-RU" sz="1400" dirty="0" err="1"/>
              <a:t>вперше</a:t>
            </a:r>
            <a:r>
              <a:rPr lang="ru-RU" sz="1400" dirty="0"/>
              <a:t> </a:t>
            </a:r>
            <a:r>
              <a:rPr lang="ru-RU" sz="1400" dirty="0" err="1"/>
              <a:t>було</a:t>
            </a:r>
            <a:r>
              <a:rPr lang="ru-RU" sz="1400" dirty="0"/>
              <a:t> </a:t>
            </a:r>
            <a:r>
              <a:rPr lang="ru-RU" sz="1400" dirty="0" err="1"/>
              <a:t>запроваджено</a:t>
            </a:r>
            <a:r>
              <a:rPr lang="ru-RU" sz="1400" dirty="0"/>
              <a:t> </a:t>
            </a:r>
            <a:r>
              <a:rPr lang="ru-RU" sz="1400" dirty="0" err="1"/>
              <a:t>технологію</a:t>
            </a:r>
            <a:r>
              <a:rPr lang="ru-RU" sz="1400" dirty="0"/>
              <a:t> </a:t>
            </a:r>
            <a:r>
              <a:rPr lang="ru-RU" sz="1400" dirty="0" err="1"/>
              <a:t>масового</a:t>
            </a:r>
            <a:r>
              <a:rPr lang="ru-RU" sz="1400" dirty="0"/>
              <a:t> </a:t>
            </a:r>
            <a:r>
              <a:rPr lang="ru-RU" sz="1400" dirty="0" err="1"/>
              <a:t>промислового</a:t>
            </a:r>
            <a:r>
              <a:rPr lang="ru-RU" sz="1400" dirty="0"/>
              <a:t> </a:t>
            </a:r>
            <a:r>
              <a:rPr lang="ru-RU" sz="1400" dirty="0" err="1"/>
              <a:t>виробництва</a:t>
            </a:r>
            <a:r>
              <a:rPr lang="ru-RU" sz="1400" dirty="0"/>
              <a:t> синтетичного </a:t>
            </a:r>
            <a:r>
              <a:rPr lang="ru-RU" sz="1400" dirty="0" err="1"/>
              <a:t>лікарського</a:t>
            </a:r>
            <a:r>
              <a:rPr lang="ru-RU" sz="1400" dirty="0"/>
              <a:t> </a:t>
            </a:r>
            <a:r>
              <a:rPr lang="ru-RU" sz="1400" dirty="0" err="1"/>
              <a:t>засобу</a:t>
            </a:r>
            <a:r>
              <a:rPr lang="ru-RU" sz="1400" dirty="0" smtClean="0"/>
              <a:t>.</a:t>
            </a:r>
            <a:endParaRPr lang="ru-RU" sz="1400" dirty="0"/>
          </a:p>
          <a:p>
            <a:pPr algn="ctr"/>
            <a:r>
              <a:rPr lang="ru-RU" sz="1400" dirty="0" err="1"/>
              <a:t>Ці</a:t>
            </a:r>
            <a:r>
              <a:rPr lang="ru-RU" sz="1400" dirty="0"/>
              <a:t> </a:t>
            </a:r>
            <a:r>
              <a:rPr lang="ru-RU" sz="1400" dirty="0" err="1"/>
              <a:t>ліки</a:t>
            </a:r>
            <a:r>
              <a:rPr lang="ru-RU" sz="1400" dirty="0"/>
              <a:t> </a:t>
            </a:r>
            <a:r>
              <a:rPr lang="ru-RU" sz="1400" dirty="0" err="1"/>
              <a:t>відразу</a:t>
            </a:r>
            <a:r>
              <a:rPr lang="ru-RU" sz="1400" dirty="0"/>
              <a:t> </a:t>
            </a:r>
            <a:r>
              <a:rPr lang="ru-RU" sz="1400" dirty="0" err="1"/>
              <a:t>набули</a:t>
            </a:r>
            <a:r>
              <a:rPr lang="ru-RU" sz="1400" dirty="0"/>
              <a:t> </a:t>
            </a:r>
            <a:r>
              <a:rPr lang="ru-RU" sz="1400" dirty="0" err="1"/>
              <a:t>неабиякої</a:t>
            </a:r>
            <a:r>
              <a:rPr lang="ru-RU" sz="1400" dirty="0"/>
              <a:t> </a:t>
            </a:r>
            <a:r>
              <a:rPr lang="ru-RU" sz="1400" dirty="0" err="1"/>
              <a:t>популярності</a:t>
            </a:r>
            <a:r>
              <a:rPr lang="ru-RU" sz="1400" dirty="0"/>
              <a:t> й </a:t>
            </a:r>
            <a:r>
              <a:rPr lang="ru-RU" sz="1400" dirty="0" err="1"/>
              <a:t>зберегли</a:t>
            </a:r>
            <a:r>
              <a:rPr lang="ru-RU" sz="1400" dirty="0"/>
              <a:t> </a:t>
            </a:r>
            <a:r>
              <a:rPr lang="ru-RU" sz="1400" dirty="0" err="1"/>
              <a:t>її</a:t>
            </a:r>
            <a:r>
              <a:rPr lang="ru-RU" sz="1400" dirty="0"/>
              <a:t> по </a:t>
            </a:r>
            <a:r>
              <a:rPr lang="ru-RU" sz="1400" dirty="0" err="1"/>
              <a:t>сьогодні</a:t>
            </a:r>
            <a:r>
              <a:rPr lang="ru-RU" sz="1400" dirty="0"/>
              <a:t>. </a:t>
            </a:r>
            <a:r>
              <a:rPr lang="ru-RU" sz="1400" dirty="0" err="1"/>
              <a:t>Обсяг</a:t>
            </a:r>
            <a:r>
              <a:rPr lang="ru-RU" sz="1400" dirty="0"/>
              <a:t> </a:t>
            </a:r>
            <a:r>
              <a:rPr lang="ru-RU" sz="1400" dirty="0" err="1"/>
              <a:t>їхнього</a:t>
            </a:r>
            <a:r>
              <a:rPr lang="ru-RU" sz="1400" dirty="0"/>
              <a:t> </a:t>
            </a:r>
            <a:r>
              <a:rPr lang="ru-RU" sz="1400" dirty="0" err="1"/>
              <a:t>виробництва</a:t>
            </a:r>
            <a:r>
              <a:rPr lang="ru-RU" sz="1400" dirty="0"/>
              <a:t> за </a:t>
            </a:r>
            <a:r>
              <a:rPr lang="ru-RU" sz="1400" dirty="0" err="1"/>
              <a:t>рік</a:t>
            </a:r>
            <a:r>
              <a:rPr lang="ru-RU" sz="1400" dirty="0"/>
              <a:t> </a:t>
            </a:r>
            <a:r>
              <a:rPr lang="ru-RU" sz="1400" dirty="0" err="1"/>
              <a:t>сягає</a:t>
            </a:r>
            <a:r>
              <a:rPr lang="ru-RU" sz="1400" dirty="0"/>
              <a:t> </a:t>
            </a:r>
            <a:r>
              <a:rPr lang="ru-RU" sz="1400" dirty="0" err="1"/>
              <a:t>десятків</a:t>
            </a:r>
            <a:r>
              <a:rPr lang="ru-RU" sz="1400" dirty="0"/>
              <a:t> </a:t>
            </a:r>
            <a:r>
              <a:rPr lang="ru-RU" sz="1400" dirty="0" err="1"/>
              <a:t>тисяч</a:t>
            </a:r>
            <a:r>
              <a:rPr lang="ru-RU" sz="1400" dirty="0"/>
              <a:t> тонн. </a:t>
            </a:r>
            <a:r>
              <a:rPr lang="ru-RU" sz="1400" dirty="0" err="1"/>
              <a:t>Аспірин</a:t>
            </a:r>
            <a:r>
              <a:rPr lang="ru-RU" sz="1400" dirty="0"/>
              <a:t> </a:t>
            </a:r>
            <a:r>
              <a:rPr lang="ru-RU" sz="1400" dirty="0" err="1"/>
              <a:t>має</a:t>
            </a:r>
            <a:r>
              <a:rPr lang="ru-RU" sz="1400" dirty="0"/>
              <a:t> </a:t>
            </a:r>
            <a:r>
              <a:rPr lang="ru-RU" sz="1400" dirty="0" err="1"/>
              <a:t>яскраво</a:t>
            </a:r>
            <a:r>
              <a:rPr lang="ru-RU" sz="1400" dirty="0"/>
              <a:t> </a:t>
            </a:r>
            <a:r>
              <a:rPr lang="ru-RU" sz="1400" dirty="0" err="1"/>
              <a:t>виражені</a:t>
            </a:r>
            <a:r>
              <a:rPr lang="ru-RU" sz="1400" dirty="0"/>
              <a:t> </a:t>
            </a:r>
            <a:r>
              <a:rPr lang="ru-RU" sz="1400" dirty="0" err="1"/>
              <a:t>протизапальну</a:t>
            </a:r>
            <a:r>
              <a:rPr lang="ru-RU" sz="1400" dirty="0"/>
              <a:t>, </a:t>
            </a:r>
            <a:r>
              <a:rPr lang="ru-RU" sz="1400" dirty="0" err="1"/>
              <a:t>жарознижувальну</a:t>
            </a:r>
            <a:r>
              <a:rPr lang="ru-RU" sz="1400" dirty="0"/>
              <a:t> й </a:t>
            </a:r>
            <a:r>
              <a:rPr lang="ru-RU" sz="1400" dirty="0" err="1"/>
              <a:t>певну</a:t>
            </a:r>
            <a:r>
              <a:rPr lang="ru-RU" sz="1400" dirty="0"/>
              <a:t> </a:t>
            </a:r>
            <a:r>
              <a:rPr lang="ru-RU" sz="1400" dirty="0" err="1"/>
              <a:t>знеболювальну</a:t>
            </a:r>
            <a:r>
              <a:rPr lang="ru-RU" sz="1400" dirty="0"/>
              <a:t> </a:t>
            </a:r>
            <a:r>
              <a:rPr lang="ru-RU" sz="1400" dirty="0" err="1"/>
              <a:t>дії</a:t>
            </a:r>
            <a:r>
              <a:rPr lang="ru-RU" sz="1400" dirty="0"/>
              <a:t>. </a:t>
            </a:r>
            <a:r>
              <a:rPr lang="ru-RU" sz="1400" dirty="0" err="1"/>
              <a:t>Однак</a:t>
            </a:r>
            <a:r>
              <a:rPr lang="ru-RU" sz="1400" dirty="0"/>
              <a:t> </a:t>
            </a:r>
            <a:r>
              <a:rPr lang="ru-RU" sz="1400" dirty="0" err="1"/>
              <a:t>цим</a:t>
            </a:r>
            <a:r>
              <a:rPr lang="ru-RU" sz="1400" dirty="0"/>
              <a:t> не </a:t>
            </a:r>
            <a:r>
              <a:rPr lang="ru-RU" sz="1400" dirty="0" err="1"/>
              <a:t>вичерпується</a:t>
            </a:r>
            <a:r>
              <a:rPr lang="ru-RU" sz="1400" dirty="0"/>
              <a:t> </a:t>
            </a:r>
            <a:r>
              <a:rPr lang="ru-RU" sz="1400" dirty="0" err="1"/>
              <a:t>його</a:t>
            </a:r>
            <a:r>
              <a:rPr lang="ru-RU" sz="1400" dirty="0"/>
              <a:t> </a:t>
            </a:r>
            <a:r>
              <a:rPr lang="ru-RU" sz="1400" dirty="0" err="1"/>
              <a:t>вплив</a:t>
            </a:r>
            <a:r>
              <a:rPr lang="ru-RU" sz="1400" dirty="0"/>
              <a:t> на </a:t>
            </a:r>
            <a:r>
              <a:rPr lang="ru-RU" sz="1400" dirty="0" err="1"/>
              <a:t>організм</a:t>
            </a:r>
            <a:r>
              <a:rPr lang="ru-RU" sz="1400" dirty="0"/>
              <a:t>, </a:t>
            </a:r>
            <a:r>
              <a:rPr lang="ru-RU" sz="1400" dirty="0" err="1"/>
              <a:t>оскільки</a:t>
            </a:r>
            <a:r>
              <a:rPr lang="ru-RU" sz="1400" dirty="0"/>
              <a:t> </a:t>
            </a:r>
            <a:r>
              <a:rPr lang="ru-RU" sz="1400" dirty="0" err="1"/>
              <a:t>дослідження</a:t>
            </a:r>
            <a:r>
              <a:rPr lang="ru-RU" sz="1400" dirty="0"/>
              <a:t> </a:t>
            </a:r>
            <a:r>
              <a:rPr lang="ru-RU" sz="1400" dirty="0" err="1"/>
              <a:t>виявляють</a:t>
            </a:r>
            <a:r>
              <a:rPr lang="ru-RU" sz="1400" dirty="0"/>
              <a:t> </a:t>
            </a:r>
            <a:r>
              <a:rPr lang="ru-RU" sz="1400" dirty="0" err="1"/>
              <a:t>нові</a:t>
            </a:r>
            <a:r>
              <a:rPr lang="ru-RU" sz="1400" dirty="0"/>
              <a:t> </a:t>
            </a:r>
            <a:r>
              <a:rPr lang="ru-RU" sz="1400" dirty="0" err="1"/>
              <a:t>грані</a:t>
            </a:r>
            <a:r>
              <a:rPr lang="ru-RU" sz="1400" dirty="0"/>
              <a:t> </a:t>
            </a:r>
            <a:r>
              <a:rPr lang="ru-RU" sz="1400" dirty="0" err="1"/>
              <a:t>біологічної</a:t>
            </a:r>
            <a:r>
              <a:rPr lang="ru-RU" sz="1400" dirty="0"/>
              <a:t> </a:t>
            </a:r>
            <a:r>
              <a:rPr lang="ru-RU" sz="1400" dirty="0" err="1"/>
              <a:t>активності</a:t>
            </a:r>
            <a:r>
              <a:rPr lang="ru-RU" sz="1400" dirty="0"/>
              <a:t> і </a:t>
            </a:r>
            <a:r>
              <a:rPr lang="ru-RU" sz="1400" dirty="0" err="1"/>
              <a:t>перспективні</a:t>
            </a:r>
            <a:r>
              <a:rPr lang="ru-RU" sz="1400" dirty="0"/>
              <a:t> </a:t>
            </a:r>
            <a:r>
              <a:rPr lang="ru-RU" sz="1400" dirty="0" err="1"/>
              <a:t>напрями</a:t>
            </a:r>
            <a:r>
              <a:rPr lang="ru-RU" sz="1400" dirty="0"/>
              <a:t> </a:t>
            </a:r>
            <a:r>
              <a:rPr lang="ru-RU" sz="1400" dirty="0" err="1"/>
              <a:t>використання</a:t>
            </a:r>
            <a:r>
              <a:rPr lang="ru-RU" sz="1400" dirty="0"/>
              <a:t> </a:t>
            </a:r>
            <a:r>
              <a:rPr lang="ru-RU" sz="1400" dirty="0" err="1"/>
              <a:t>ацетилсаліцилової</a:t>
            </a:r>
            <a:r>
              <a:rPr lang="ru-RU" sz="1400" dirty="0"/>
              <a:t> </a:t>
            </a:r>
            <a:r>
              <a:rPr lang="ru-RU" sz="1400" dirty="0" err="1"/>
              <a:t>кислоти</a:t>
            </a:r>
            <a:r>
              <a:rPr lang="ru-RU" sz="1400" dirty="0"/>
              <a:t>.</a:t>
            </a:r>
          </a:p>
          <a:p>
            <a:pPr algn="ctr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01447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00747" y="-371719"/>
            <a:ext cx="8360163" cy="1143000"/>
          </a:xfrm>
        </p:spPr>
        <p:txBody>
          <a:bodyPr>
            <a:noAutofit/>
          </a:bodyPr>
          <a:lstStyle/>
          <a:p>
            <a:r>
              <a:rPr lang="ru-RU" sz="2000" b="1" i="1" dirty="0" err="1"/>
              <a:t>Лікування</a:t>
            </a:r>
            <a:r>
              <a:rPr lang="ru-RU" sz="2000" b="1" i="1" dirty="0"/>
              <a:t> хвороб </a:t>
            </a:r>
            <a:r>
              <a:rPr lang="ru-RU" sz="2000" b="1" i="1" dirty="0" err="1"/>
              <a:t>із</a:t>
            </a:r>
            <a:r>
              <a:rPr lang="ru-RU" sz="2000" b="1" i="1" dirty="0"/>
              <a:t> </a:t>
            </a:r>
            <a:r>
              <a:rPr lang="ru-RU" sz="2000" b="1" i="1" dirty="0" err="1"/>
              <a:t>застосуванням</a:t>
            </a:r>
            <a:r>
              <a:rPr lang="ru-RU" sz="2000" b="1" i="1" dirty="0"/>
              <a:t> </a:t>
            </a:r>
            <a:r>
              <a:rPr lang="ru-RU" sz="2000" b="1" i="1" dirty="0" err="1"/>
              <a:t>синтетичних</a:t>
            </a:r>
            <a:r>
              <a:rPr lang="ru-RU" sz="2000" b="1" i="1" dirty="0"/>
              <a:t> </a:t>
            </a:r>
            <a:r>
              <a:rPr lang="ru-RU" sz="2000" b="1" i="1" dirty="0" err="1"/>
              <a:t>хімічних</a:t>
            </a:r>
            <a:r>
              <a:rPr lang="ru-RU" sz="2000" b="1" i="1" dirty="0"/>
              <a:t> </a:t>
            </a:r>
            <a:r>
              <a:rPr lang="ru-RU" sz="2000" b="1" i="1" dirty="0" err="1"/>
              <a:t>препаратів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" y="976923"/>
            <a:ext cx="3541581" cy="4826941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400" dirty="0" err="1"/>
              <a:t>Лікування</a:t>
            </a:r>
            <a:r>
              <a:rPr lang="ru-RU" sz="1400" dirty="0"/>
              <a:t> хвороб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застосуванням</a:t>
            </a:r>
            <a:r>
              <a:rPr lang="ru-RU" sz="1400" dirty="0"/>
              <a:t> </a:t>
            </a:r>
            <a:r>
              <a:rPr lang="ru-RU" sz="1400" dirty="0" err="1"/>
              <a:t>синтетичних</a:t>
            </a:r>
            <a:r>
              <a:rPr lang="ru-RU" sz="1400" dirty="0"/>
              <a:t> </a:t>
            </a:r>
            <a:r>
              <a:rPr lang="ru-RU" sz="1400" dirty="0" err="1"/>
              <a:t>хімічних</a:t>
            </a:r>
            <a:r>
              <a:rPr lang="ru-RU" sz="1400" dirty="0"/>
              <a:t> </a:t>
            </a:r>
            <a:r>
              <a:rPr lang="ru-RU" sz="1400" dirty="0" err="1"/>
              <a:t>препаратів</a:t>
            </a:r>
            <a:r>
              <a:rPr lang="ru-RU" sz="1400" dirty="0"/>
              <a:t> 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мали</a:t>
            </a:r>
            <a:r>
              <a:rPr lang="ru-RU" sz="1400" dirty="0"/>
              <a:t> </a:t>
            </a:r>
            <a:r>
              <a:rPr lang="ru-RU" sz="1400" dirty="0" err="1"/>
              <a:t>спрямовану</a:t>
            </a:r>
            <a:r>
              <a:rPr lang="ru-RU" sz="1400" dirty="0"/>
              <a:t> </a:t>
            </a:r>
            <a:r>
              <a:rPr lang="ru-RU" sz="1400" dirty="0" err="1"/>
              <a:t>бактерицидну</a:t>
            </a:r>
            <a:r>
              <a:rPr lang="ru-RU" sz="1400" dirty="0"/>
              <a:t> </a:t>
            </a:r>
            <a:r>
              <a:rPr lang="ru-RU" sz="1400" dirty="0" err="1"/>
              <a:t>дію</a:t>
            </a:r>
            <a:r>
              <a:rPr lang="ru-RU" sz="1400" dirty="0"/>
              <a:t>, </a:t>
            </a:r>
            <a:r>
              <a:rPr lang="ru-RU" sz="1400" dirty="0" err="1"/>
              <a:t>започаткував</a:t>
            </a:r>
            <a:r>
              <a:rPr lang="ru-RU" sz="1400" dirty="0"/>
              <a:t> </a:t>
            </a:r>
            <a:r>
              <a:rPr lang="ru-RU" sz="1400" dirty="0" err="1"/>
              <a:t>німецький</a:t>
            </a:r>
            <a:r>
              <a:rPr lang="ru-RU" sz="1400" dirty="0"/>
              <a:t> </a:t>
            </a:r>
            <a:r>
              <a:rPr lang="ru-RU" sz="1400" dirty="0" err="1"/>
              <a:t>лікар</a:t>
            </a:r>
            <a:r>
              <a:rPr lang="ru-RU" sz="1400" dirty="0"/>
              <a:t>, </a:t>
            </a:r>
            <a:r>
              <a:rPr lang="ru-RU" sz="1400" dirty="0" err="1"/>
              <a:t>бактеріолог</a:t>
            </a:r>
            <a:r>
              <a:rPr lang="ru-RU" sz="1400" dirty="0"/>
              <a:t> і </a:t>
            </a:r>
            <a:r>
              <a:rPr lang="ru-RU" sz="1400" dirty="0" err="1"/>
              <a:t>біохімік</a:t>
            </a:r>
            <a:r>
              <a:rPr lang="ru-RU" sz="1400" dirty="0"/>
              <a:t> Пауль </a:t>
            </a:r>
            <a:r>
              <a:rPr lang="ru-RU" sz="1400" dirty="0" err="1"/>
              <a:t>Ерліх</a:t>
            </a:r>
            <a:r>
              <a:rPr lang="ru-RU" sz="1400" dirty="0"/>
              <a:t>. </a:t>
            </a:r>
            <a:r>
              <a:rPr lang="ru-RU" sz="1400" dirty="0" err="1"/>
              <a:t>Створений</a:t>
            </a:r>
            <a:r>
              <a:rPr lang="ru-RU" sz="1400" dirty="0"/>
              <a:t> ним препарат сальварсан </a:t>
            </a:r>
            <a:r>
              <a:rPr lang="ru-RU" sz="1400" dirty="0" err="1"/>
              <a:t>виявляє</a:t>
            </a:r>
            <a:r>
              <a:rPr lang="ru-RU" sz="1400" dirty="0"/>
              <a:t> </a:t>
            </a:r>
            <a:r>
              <a:rPr lang="ru-RU" sz="1400" dirty="0" err="1"/>
              <a:t>високу</a:t>
            </a:r>
            <a:r>
              <a:rPr lang="ru-RU" sz="1400" dirty="0"/>
              <a:t> </a:t>
            </a:r>
            <a:r>
              <a:rPr lang="ru-RU" sz="1400" dirty="0" err="1"/>
              <a:t>ефективність</a:t>
            </a:r>
            <a:r>
              <a:rPr lang="ru-RU" sz="1400" dirty="0"/>
              <a:t> </a:t>
            </a:r>
            <a:r>
              <a:rPr lang="ru-RU" sz="1400" dirty="0" err="1"/>
              <a:t>проти</a:t>
            </a:r>
            <a:r>
              <a:rPr lang="ru-RU" sz="1400" dirty="0"/>
              <a:t> </a:t>
            </a:r>
            <a:r>
              <a:rPr lang="ru-RU" sz="1400" dirty="0" err="1"/>
              <a:t>збудників</a:t>
            </a:r>
            <a:r>
              <a:rPr lang="ru-RU" sz="1400" dirty="0"/>
              <a:t> не </a:t>
            </a:r>
            <a:r>
              <a:rPr lang="ru-RU" sz="1400" dirty="0" err="1"/>
              <a:t>лише</a:t>
            </a:r>
            <a:r>
              <a:rPr lang="ru-RU" sz="1400" dirty="0"/>
              <a:t> </a:t>
            </a:r>
            <a:r>
              <a:rPr lang="ru-RU" sz="1400" dirty="0" err="1"/>
              <a:t>сифілісу</a:t>
            </a:r>
            <a:r>
              <a:rPr lang="ru-RU" sz="1400" dirty="0"/>
              <a:t>, а й </a:t>
            </a:r>
            <a:r>
              <a:rPr lang="ru-RU" sz="1400" dirty="0" err="1"/>
              <a:t>інших</a:t>
            </a:r>
            <a:r>
              <a:rPr lang="ru-RU" sz="1400" dirty="0"/>
              <a:t> </a:t>
            </a:r>
            <a:r>
              <a:rPr lang="ru-RU" sz="1400" dirty="0" err="1"/>
              <a:t>небезпечних</a:t>
            </a:r>
            <a:r>
              <a:rPr lang="ru-RU" sz="1400" dirty="0"/>
              <a:t> хвороб. Так само, як і </a:t>
            </a:r>
            <a:r>
              <a:rPr lang="ru-RU" sz="1400" dirty="0" err="1"/>
              <a:t>аспірин</a:t>
            </a:r>
            <a:r>
              <a:rPr lang="ru-RU" sz="1400" dirty="0"/>
              <a:t>, </a:t>
            </a:r>
            <a:r>
              <a:rPr lang="ru-RU" sz="1400" dirty="0" err="1"/>
              <a:t>цей</a:t>
            </a:r>
            <a:r>
              <a:rPr lang="ru-RU" sz="1400" dirty="0"/>
              <a:t> </a:t>
            </a:r>
            <a:r>
              <a:rPr lang="ru-RU" sz="1400" dirty="0" err="1"/>
              <a:t>лікарський</a:t>
            </a:r>
            <a:r>
              <a:rPr lang="ru-RU" sz="1400" dirty="0"/>
              <a:t> </a:t>
            </a:r>
            <a:r>
              <a:rPr lang="ru-RU" sz="1400" dirty="0" err="1"/>
              <a:t>засіб</a:t>
            </a:r>
            <a:r>
              <a:rPr lang="ru-RU" sz="1400" dirty="0"/>
              <a:t> </a:t>
            </a:r>
            <a:r>
              <a:rPr lang="ru-RU" sz="1400" dirty="0" err="1"/>
              <a:t>увійшов</a:t>
            </a:r>
            <a:r>
              <a:rPr lang="ru-RU" sz="1400" dirty="0"/>
              <a:t> до «</a:t>
            </a:r>
            <a:r>
              <a:rPr lang="ru-RU" sz="1400" dirty="0" err="1"/>
              <a:t>першої</a:t>
            </a:r>
            <a:r>
              <a:rPr lang="ru-RU" sz="1400" dirty="0"/>
              <a:t> десятки» </a:t>
            </a:r>
            <a:r>
              <a:rPr lang="ru-RU" sz="1400" dirty="0" err="1"/>
              <a:t>борців</a:t>
            </a:r>
            <a:r>
              <a:rPr lang="ru-RU" sz="1400" dirty="0"/>
              <a:t> з недугами. </a:t>
            </a:r>
          </a:p>
          <a:p>
            <a:pPr algn="ctr"/>
            <a:r>
              <a:rPr lang="ru-RU" sz="1400" dirty="0" smtClean="0"/>
              <a:t>«</a:t>
            </a:r>
            <a:r>
              <a:rPr lang="ru-RU" sz="1400" dirty="0" err="1"/>
              <a:t>Робоча</a:t>
            </a:r>
            <a:r>
              <a:rPr lang="ru-RU" sz="1400" dirty="0"/>
              <a:t>» </a:t>
            </a:r>
            <a:r>
              <a:rPr lang="ru-RU" sz="1400" dirty="0" err="1"/>
              <a:t>назва</a:t>
            </a:r>
            <a:r>
              <a:rPr lang="ru-RU" sz="1400" dirty="0"/>
              <a:t> сальварсану «препарат 606» </a:t>
            </a:r>
            <a:r>
              <a:rPr lang="ru-RU" sz="1400" dirty="0" err="1"/>
              <a:t>означає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П.Ерліх</a:t>
            </a:r>
            <a:r>
              <a:rPr lang="ru-RU" sz="1400" dirty="0"/>
              <a:t> і </a:t>
            </a:r>
            <a:r>
              <a:rPr lang="ru-RU" sz="1400" dirty="0" err="1"/>
              <a:t>його</a:t>
            </a:r>
            <a:r>
              <a:rPr lang="ru-RU" sz="1400" dirty="0"/>
              <a:t> </a:t>
            </a:r>
            <a:r>
              <a:rPr lang="ru-RU" sz="1400" dirty="0" err="1"/>
              <a:t>співробітники</a:t>
            </a:r>
            <a:r>
              <a:rPr lang="ru-RU" sz="1400" dirty="0"/>
              <a:t> </a:t>
            </a:r>
            <a:r>
              <a:rPr lang="ru-RU" sz="1400" dirty="0" err="1"/>
              <a:t>синтезували</a:t>
            </a:r>
            <a:r>
              <a:rPr lang="ru-RU" sz="1400" dirty="0"/>
              <a:t> 605 </a:t>
            </a:r>
            <a:r>
              <a:rPr lang="ru-RU" sz="1400" dirty="0" err="1"/>
              <a:t>речовин</a:t>
            </a:r>
            <a:r>
              <a:rPr lang="ru-RU" sz="1400" dirty="0"/>
              <a:t>. </a:t>
            </a:r>
            <a:r>
              <a:rPr lang="ru-RU" sz="1400" dirty="0" err="1"/>
              <a:t>Однак</a:t>
            </a:r>
            <a:r>
              <a:rPr lang="ru-RU" sz="1400" dirty="0"/>
              <a:t> </a:t>
            </a:r>
            <a:r>
              <a:rPr lang="ru-RU" sz="1400" dirty="0" err="1"/>
              <a:t>лише</a:t>
            </a:r>
            <a:r>
              <a:rPr lang="ru-RU" sz="1400" dirty="0"/>
              <a:t> 606 </a:t>
            </a:r>
            <a:r>
              <a:rPr lang="ru-RU" sz="1400" dirty="0" err="1"/>
              <a:t>спроба</a:t>
            </a:r>
            <a:r>
              <a:rPr lang="ru-RU" sz="1400" dirty="0"/>
              <a:t> </a:t>
            </a:r>
            <a:r>
              <a:rPr lang="ru-RU" sz="1400" dirty="0" err="1"/>
              <a:t>виявилася</a:t>
            </a:r>
            <a:r>
              <a:rPr lang="ru-RU" sz="1400" dirty="0"/>
              <a:t> </a:t>
            </a:r>
            <a:r>
              <a:rPr lang="ru-RU" sz="1400" dirty="0" err="1"/>
              <a:t>вдалою</a:t>
            </a:r>
            <a:r>
              <a:rPr lang="ru-RU" sz="1400" dirty="0"/>
              <a:t> – </a:t>
            </a:r>
            <a:r>
              <a:rPr lang="ru-RU" sz="1400" dirty="0" err="1"/>
              <a:t>добута</a:t>
            </a:r>
            <a:r>
              <a:rPr lang="ru-RU" sz="1400" dirty="0"/>
              <a:t> </a:t>
            </a:r>
            <a:r>
              <a:rPr lang="ru-RU" sz="1400" dirty="0" err="1"/>
              <a:t>речовина</a:t>
            </a:r>
            <a:r>
              <a:rPr lang="ru-RU" sz="1400" dirty="0"/>
              <a:t> </a:t>
            </a:r>
            <a:r>
              <a:rPr lang="ru-RU" sz="1400" dirty="0" err="1"/>
              <a:t>згубно</a:t>
            </a:r>
            <a:r>
              <a:rPr lang="ru-RU" sz="1400" dirty="0"/>
              <a:t> </a:t>
            </a:r>
            <a:r>
              <a:rPr lang="ru-RU" sz="1400" dirty="0" err="1"/>
              <a:t>діяла</a:t>
            </a:r>
            <a:r>
              <a:rPr lang="ru-RU" sz="1400" dirty="0"/>
              <a:t> на </a:t>
            </a:r>
            <a:r>
              <a:rPr lang="ru-RU" sz="1400" dirty="0" err="1"/>
              <a:t>збудника</a:t>
            </a:r>
            <a:r>
              <a:rPr lang="ru-RU" sz="1400" dirty="0"/>
              <a:t> </a:t>
            </a:r>
            <a:r>
              <a:rPr lang="ru-RU" sz="1400" dirty="0" err="1"/>
              <a:t>хвороби</a:t>
            </a:r>
            <a:r>
              <a:rPr lang="ru-RU" sz="1400" dirty="0"/>
              <a:t> – </a:t>
            </a:r>
            <a:r>
              <a:rPr lang="ru-RU" sz="1400" dirty="0" err="1"/>
              <a:t>бліду</a:t>
            </a:r>
            <a:r>
              <a:rPr lang="ru-RU" sz="1400" dirty="0"/>
              <a:t> </a:t>
            </a:r>
            <a:r>
              <a:rPr lang="ru-RU" sz="1400" dirty="0" err="1"/>
              <a:t>спірохету</a:t>
            </a:r>
            <a:r>
              <a:rPr lang="ru-RU" sz="1400" dirty="0"/>
              <a:t>. </a:t>
            </a:r>
            <a:r>
              <a:rPr lang="ru-RU" sz="1400" dirty="0" err="1"/>
              <a:t>Це</a:t>
            </a:r>
            <a:r>
              <a:rPr lang="ru-RU" sz="1400" dirty="0"/>
              <a:t> приклад </a:t>
            </a:r>
            <a:r>
              <a:rPr lang="ru-RU" sz="1400" dirty="0" err="1"/>
              <a:t>пошуку</a:t>
            </a:r>
            <a:r>
              <a:rPr lang="ru-RU" sz="1400" dirty="0"/>
              <a:t> </a:t>
            </a:r>
            <a:r>
              <a:rPr lang="ru-RU" sz="1400" dirty="0" err="1"/>
              <a:t>нових</a:t>
            </a:r>
            <a:r>
              <a:rPr lang="ru-RU" sz="1400" dirty="0"/>
              <a:t> </a:t>
            </a:r>
            <a:r>
              <a:rPr lang="ru-RU" sz="1400" dirty="0" err="1"/>
              <a:t>біологічно</a:t>
            </a:r>
            <a:r>
              <a:rPr lang="ru-RU" sz="1400" dirty="0"/>
              <a:t> </a:t>
            </a:r>
            <a:r>
              <a:rPr lang="ru-RU" sz="1400" dirty="0" err="1"/>
              <a:t>активних</a:t>
            </a:r>
            <a:r>
              <a:rPr lang="ru-RU" sz="1400" dirty="0"/>
              <a:t> </a:t>
            </a:r>
            <a:r>
              <a:rPr lang="ru-RU" sz="1400" dirty="0" err="1"/>
              <a:t>речовин</a:t>
            </a:r>
            <a:r>
              <a:rPr lang="ru-RU" sz="1400" dirty="0"/>
              <a:t> </a:t>
            </a:r>
            <a:r>
              <a:rPr lang="ru-RU" sz="1400" dirty="0" smtClean="0"/>
              <a:t>методом </a:t>
            </a:r>
            <a:r>
              <a:rPr lang="ru-RU" sz="1400" dirty="0" err="1" smtClean="0"/>
              <a:t>фармакологічного</a:t>
            </a:r>
            <a:r>
              <a:rPr lang="ru-RU" sz="1400" dirty="0"/>
              <a:t> </a:t>
            </a:r>
            <a:r>
              <a:rPr lang="ru-RU" sz="1400" i="1" dirty="0" err="1" smtClean="0"/>
              <a:t>скринінгу</a:t>
            </a:r>
            <a:r>
              <a:rPr lang="ru-RU" sz="1400" i="1" dirty="0"/>
              <a:t> </a:t>
            </a:r>
            <a:r>
              <a:rPr lang="ru-RU" sz="1400" dirty="0"/>
              <a:t> (</a:t>
            </a:r>
            <a:r>
              <a:rPr lang="ru-RU" sz="1400" dirty="0" err="1"/>
              <a:t>просіювання</a:t>
            </a:r>
            <a:r>
              <a:rPr lang="ru-RU" sz="1400" dirty="0"/>
              <a:t>).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6006" y="2915854"/>
            <a:ext cx="3529370" cy="270585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764" y="527052"/>
            <a:ext cx="3834502" cy="314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62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" y="97927"/>
            <a:ext cx="9000504" cy="2043321"/>
          </a:xfrm>
        </p:spPr>
        <p:txBody>
          <a:bodyPr>
            <a:noAutofit/>
          </a:bodyPr>
          <a:lstStyle/>
          <a:p>
            <a:pPr algn="ctr"/>
            <a:r>
              <a:rPr lang="ru-RU" sz="1400" dirty="0"/>
              <a:t>Попри </a:t>
            </a:r>
            <a:r>
              <a:rPr lang="ru-RU" sz="1400" dirty="0" err="1"/>
              <a:t>великі</a:t>
            </a:r>
            <a:r>
              <a:rPr lang="ru-RU" sz="1400" dirty="0"/>
              <a:t> </a:t>
            </a:r>
            <a:r>
              <a:rPr lang="ru-RU" sz="1400" dirty="0" err="1"/>
              <a:t>витрати</a:t>
            </a:r>
            <a:r>
              <a:rPr lang="ru-RU" sz="1400" dirty="0"/>
              <a:t> часу і </a:t>
            </a:r>
            <a:r>
              <a:rPr lang="ru-RU" sz="1400" dirty="0" err="1"/>
              <a:t>праці</a:t>
            </a:r>
            <a:r>
              <a:rPr lang="ru-RU" sz="1400" dirty="0"/>
              <a:t>, метод </a:t>
            </a:r>
            <a:r>
              <a:rPr lang="ru-RU" sz="1400" dirty="0" err="1"/>
              <a:t>скринінгу</a:t>
            </a:r>
            <a:r>
              <a:rPr lang="ru-RU" sz="1400" dirty="0"/>
              <a:t> </a:t>
            </a:r>
            <a:r>
              <a:rPr lang="ru-RU" sz="1400" dirty="0" err="1"/>
              <a:t>дотепер</a:t>
            </a:r>
            <a:r>
              <a:rPr lang="ru-RU" sz="1400" dirty="0"/>
              <a:t> не </a:t>
            </a:r>
            <a:r>
              <a:rPr lang="ru-RU" sz="1400" dirty="0" err="1"/>
              <a:t>втратив</a:t>
            </a:r>
            <a:r>
              <a:rPr lang="ru-RU" sz="1400" dirty="0"/>
              <a:t> </a:t>
            </a:r>
            <a:r>
              <a:rPr lang="ru-RU" sz="1400" dirty="0" err="1"/>
              <a:t>свого</a:t>
            </a:r>
            <a:r>
              <a:rPr lang="ru-RU" sz="1400" dirty="0"/>
              <a:t> </a:t>
            </a:r>
            <a:r>
              <a:rPr lang="ru-RU" sz="1400" dirty="0" err="1"/>
              <a:t>значення</a:t>
            </a:r>
            <a:r>
              <a:rPr lang="ru-RU" sz="1400" dirty="0"/>
              <a:t>. </a:t>
            </a:r>
            <a:r>
              <a:rPr lang="ru-RU" sz="1400" dirty="0" err="1"/>
              <a:t>Однак</a:t>
            </a:r>
            <a:r>
              <a:rPr lang="ru-RU" sz="1400" dirty="0"/>
              <a:t> </a:t>
            </a:r>
            <a:r>
              <a:rPr lang="ru-RU" sz="1400" dirty="0" err="1"/>
              <a:t>більш</a:t>
            </a:r>
            <a:r>
              <a:rPr lang="ru-RU" sz="1400" dirty="0"/>
              <a:t> </a:t>
            </a:r>
            <a:r>
              <a:rPr lang="ru-RU" sz="1400" dirty="0" err="1"/>
              <a:t>перспективним</a:t>
            </a:r>
            <a:r>
              <a:rPr lang="ru-RU" sz="1400" dirty="0"/>
              <a:t> </a:t>
            </a:r>
            <a:r>
              <a:rPr lang="ru-RU" sz="1400" dirty="0" err="1"/>
              <a:t>є</a:t>
            </a:r>
            <a:r>
              <a:rPr lang="ru-RU" sz="1400" dirty="0"/>
              <a:t> </a:t>
            </a:r>
            <a:r>
              <a:rPr lang="ru-RU" sz="1400" dirty="0" err="1"/>
              <a:t>цілеспрямований</a:t>
            </a:r>
            <a:r>
              <a:rPr lang="ru-RU" sz="1400" dirty="0"/>
              <a:t> </a:t>
            </a:r>
            <a:r>
              <a:rPr lang="ru-RU" sz="1400" dirty="0" err="1"/>
              <a:t>органічний</a:t>
            </a:r>
            <a:r>
              <a:rPr lang="ru-RU" sz="1400" dirty="0"/>
              <a:t> синтез. </a:t>
            </a:r>
            <a:r>
              <a:rPr lang="ru-RU" sz="1400" dirty="0" err="1"/>
              <a:t>Це</a:t>
            </a:r>
            <a:r>
              <a:rPr lang="ru-RU" sz="1400" dirty="0"/>
              <a:t> </a:t>
            </a:r>
            <a:r>
              <a:rPr lang="ru-RU" sz="1400" dirty="0" err="1"/>
              <a:t>наочний</a:t>
            </a:r>
            <a:r>
              <a:rPr lang="ru-RU" sz="1400" dirty="0"/>
              <a:t> приклад того, як </a:t>
            </a:r>
            <a:r>
              <a:rPr lang="ru-RU" sz="1400" dirty="0" err="1"/>
              <a:t>розуміння</a:t>
            </a:r>
            <a:r>
              <a:rPr lang="ru-RU" sz="1400" dirty="0"/>
              <a:t> </a:t>
            </a:r>
            <a:r>
              <a:rPr lang="ru-RU" sz="1400" dirty="0" err="1"/>
              <a:t>зв’язку</a:t>
            </a:r>
            <a:r>
              <a:rPr lang="ru-RU" sz="1400" dirty="0"/>
              <a:t> складу і </a:t>
            </a:r>
            <a:r>
              <a:rPr lang="ru-RU" sz="1400" dirty="0" err="1"/>
              <a:t>будови</a:t>
            </a:r>
            <a:r>
              <a:rPr lang="ru-RU" sz="1400" dirty="0"/>
              <a:t> </a:t>
            </a:r>
            <a:r>
              <a:rPr lang="ru-RU" sz="1400" dirty="0" err="1"/>
              <a:t>речовин</a:t>
            </a:r>
            <a:r>
              <a:rPr lang="ru-RU" sz="1400" dirty="0"/>
              <a:t> з </a:t>
            </a:r>
            <a:r>
              <a:rPr lang="ru-RU" sz="1400" dirty="0" err="1"/>
              <a:t>їхніми</a:t>
            </a:r>
            <a:r>
              <a:rPr lang="ru-RU" sz="1400" dirty="0"/>
              <a:t> </a:t>
            </a:r>
            <a:r>
              <a:rPr lang="ru-RU" sz="1400" dirty="0" err="1"/>
              <a:t>властивостями</a:t>
            </a:r>
            <a:r>
              <a:rPr lang="ru-RU" sz="1400" dirty="0"/>
              <a:t> і </a:t>
            </a:r>
            <a:r>
              <a:rPr lang="ru-RU" sz="1400" dirty="0" err="1"/>
              <a:t>біологічною</a:t>
            </a:r>
            <a:r>
              <a:rPr lang="ru-RU" sz="1400" dirty="0"/>
              <a:t> </a:t>
            </a:r>
            <a:r>
              <a:rPr lang="ru-RU" sz="1400" dirty="0" err="1"/>
              <a:t>активністю</a:t>
            </a:r>
            <a:r>
              <a:rPr lang="ru-RU" sz="1400" dirty="0"/>
              <a:t> </a:t>
            </a:r>
            <a:r>
              <a:rPr lang="ru-RU" sz="1400" dirty="0" err="1"/>
              <a:t>стає</a:t>
            </a:r>
            <a:r>
              <a:rPr lang="ru-RU" sz="1400" dirty="0"/>
              <a:t> </a:t>
            </a:r>
            <a:r>
              <a:rPr lang="ru-RU" sz="1400" dirty="0" err="1"/>
              <a:t>підґрунтям</a:t>
            </a:r>
            <a:r>
              <a:rPr lang="ru-RU" sz="1400" dirty="0"/>
              <a:t> для </a:t>
            </a:r>
            <a:r>
              <a:rPr lang="ru-RU" sz="1400" dirty="0" err="1"/>
              <a:t>створення</a:t>
            </a:r>
            <a:r>
              <a:rPr lang="ru-RU" sz="1400" dirty="0"/>
              <a:t> </a:t>
            </a:r>
            <a:r>
              <a:rPr lang="ru-RU" sz="1400" dirty="0" err="1"/>
              <a:t>сполук</a:t>
            </a:r>
            <a:r>
              <a:rPr lang="ru-RU" sz="1400" dirty="0"/>
              <a:t> </a:t>
            </a:r>
            <a:r>
              <a:rPr lang="ru-RU" sz="1400" dirty="0" err="1"/>
              <a:t>із</a:t>
            </a:r>
            <a:r>
              <a:rPr lang="ru-RU" sz="1400" dirty="0"/>
              <a:t> наперед </a:t>
            </a:r>
            <a:r>
              <a:rPr lang="ru-RU" sz="1400" dirty="0" err="1"/>
              <a:t>заданими</a:t>
            </a:r>
            <a:r>
              <a:rPr lang="ru-RU" sz="1400" dirty="0"/>
              <a:t> </a:t>
            </a:r>
            <a:r>
              <a:rPr lang="ru-RU" sz="1400" dirty="0" err="1"/>
              <a:t>властивостями</a:t>
            </a:r>
            <a:r>
              <a:rPr lang="ru-RU" sz="1400" dirty="0"/>
              <a:t> та </a:t>
            </a:r>
            <a:r>
              <a:rPr lang="ru-RU" sz="1400" dirty="0" err="1"/>
              <a:t>ефективних</a:t>
            </a:r>
            <a:r>
              <a:rPr lang="ru-RU" sz="1400" dirty="0"/>
              <a:t> </a:t>
            </a:r>
            <a:r>
              <a:rPr lang="ru-RU" sz="1400" dirty="0" err="1"/>
              <a:t>ліків</a:t>
            </a:r>
            <a:r>
              <a:rPr lang="ru-RU" sz="1400" dirty="0"/>
              <a:t> на </a:t>
            </a:r>
            <a:r>
              <a:rPr lang="ru-RU" sz="1400" dirty="0" err="1"/>
              <a:t>їх</a:t>
            </a:r>
            <a:r>
              <a:rPr lang="ru-RU" sz="1400" dirty="0"/>
              <a:t> </a:t>
            </a:r>
            <a:r>
              <a:rPr lang="ru-RU" sz="1400" dirty="0" err="1"/>
              <a:t>основі</a:t>
            </a:r>
            <a:r>
              <a:rPr lang="ru-RU" sz="1400" dirty="0" smtClean="0"/>
              <a:t>.</a:t>
            </a:r>
            <a:endParaRPr lang="ru-RU" sz="1400" dirty="0"/>
          </a:p>
          <a:p>
            <a:pPr algn="ctr"/>
            <a:r>
              <a:rPr lang="ru-RU" sz="1400" dirty="0" err="1"/>
              <a:t>Важливого</a:t>
            </a:r>
            <a:r>
              <a:rPr lang="ru-RU" sz="1400" dirty="0"/>
              <a:t> </a:t>
            </a:r>
            <a:r>
              <a:rPr lang="ru-RU" sz="1400" dirty="0" err="1"/>
              <a:t>значення</a:t>
            </a:r>
            <a:r>
              <a:rPr lang="ru-RU" sz="1400" dirty="0"/>
              <a:t> у </a:t>
            </a:r>
            <a:r>
              <a:rPr lang="ru-RU" sz="1400" dirty="0" err="1"/>
              <a:t>виробництві</a:t>
            </a:r>
            <a:r>
              <a:rPr lang="ru-RU" sz="1400" dirty="0"/>
              <a:t> </a:t>
            </a:r>
            <a:r>
              <a:rPr lang="ru-RU" sz="1400" dirty="0" err="1"/>
              <a:t>сучасних</a:t>
            </a:r>
            <a:r>
              <a:rPr lang="ru-RU" sz="1400" dirty="0"/>
              <a:t> </a:t>
            </a:r>
            <a:r>
              <a:rPr lang="ru-RU" sz="1400" dirty="0" err="1"/>
              <a:t>лікарських</a:t>
            </a:r>
            <a:r>
              <a:rPr lang="ru-RU" sz="1400" dirty="0"/>
              <a:t> </a:t>
            </a:r>
            <a:r>
              <a:rPr lang="ru-RU" sz="1400" dirty="0" err="1"/>
              <a:t>засобів</a:t>
            </a:r>
            <a:r>
              <a:rPr lang="ru-RU" sz="1400" dirty="0"/>
              <a:t> </a:t>
            </a:r>
            <a:r>
              <a:rPr lang="ru-RU" sz="1400" dirty="0" err="1"/>
              <a:t>набули</a:t>
            </a:r>
            <a:r>
              <a:rPr lang="ru-RU" sz="1400" dirty="0"/>
              <a:t> </a:t>
            </a:r>
            <a:r>
              <a:rPr lang="ru-RU" sz="1400" i="1" dirty="0" err="1"/>
              <a:t>біотехнології</a:t>
            </a:r>
            <a:r>
              <a:rPr lang="ru-RU" sz="1400" dirty="0"/>
              <a:t> як </a:t>
            </a:r>
            <a:r>
              <a:rPr lang="ru-RU" sz="1400" dirty="0" err="1"/>
              <a:t>промислові</a:t>
            </a:r>
            <a:r>
              <a:rPr lang="ru-RU" sz="1400" dirty="0"/>
              <a:t> </a:t>
            </a:r>
            <a:r>
              <a:rPr lang="ru-RU" sz="1400" dirty="0" err="1"/>
              <a:t>методи</a:t>
            </a:r>
            <a:r>
              <a:rPr lang="ru-RU" sz="1400" dirty="0"/>
              <a:t> </a:t>
            </a:r>
            <a:r>
              <a:rPr lang="ru-RU" sz="1400" dirty="0" err="1"/>
              <a:t>одержання</a:t>
            </a:r>
            <a:r>
              <a:rPr lang="ru-RU" sz="1400" dirty="0"/>
              <a:t> </a:t>
            </a:r>
            <a:r>
              <a:rPr lang="ru-RU" sz="1400" dirty="0" err="1"/>
              <a:t>біологічно</a:t>
            </a:r>
            <a:r>
              <a:rPr lang="ru-RU" sz="1400" dirty="0"/>
              <a:t> </a:t>
            </a:r>
            <a:r>
              <a:rPr lang="ru-RU" sz="1400" dirty="0" err="1"/>
              <a:t>активних</a:t>
            </a:r>
            <a:r>
              <a:rPr lang="ru-RU" sz="1400" dirty="0"/>
              <a:t> </a:t>
            </a:r>
            <a:r>
              <a:rPr lang="ru-RU" sz="1400" dirty="0" err="1"/>
              <a:t>речовин.</a:t>
            </a:r>
            <a:r>
              <a:rPr lang="ru-RU" sz="1400" i="1" dirty="0" err="1"/>
              <a:t>Нанотехнології</a:t>
            </a:r>
            <a:r>
              <a:rPr lang="ru-RU" sz="1400" i="1" dirty="0"/>
              <a:t> – </a:t>
            </a:r>
            <a:r>
              <a:rPr lang="ru-RU" sz="1400" dirty="0" err="1"/>
              <a:t>перспективний</a:t>
            </a:r>
            <a:r>
              <a:rPr lang="ru-RU" sz="1400" dirty="0"/>
              <a:t> </a:t>
            </a:r>
            <a:r>
              <a:rPr lang="ru-RU" sz="1400" dirty="0" err="1"/>
              <a:t>напрям</a:t>
            </a:r>
            <a:r>
              <a:rPr lang="ru-RU" sz="1400" dirty="0"/>
              <a:t> не </a:t>
            </a:r>
            <a:r>
              <a:rPr lang="ru-RU" sz="1400" dirty="0" err="1"/>
              <a:t>лише</a:t>
            </a:r>
            <a:r>
              <a:rPr lang="ru-RU" sz="1400" dirty="0"/>
              <a:t> синтезу </a:t>
            </a:r>
            <a:r>
              <a:rPr lang="ru-RU" sz="1400" dirty="0" err="1"/>
              <a:t>біологічно</a:t>
            </a:r>
            <a:r>
              <a:rPr lang="ru-RU" sz="1400" dirty="0"/>
              <a:t> </a:t>
            </a:r>
            <a:r>
              <a:rPr lang="ru-RU" sz="1400" dirty="0" err="1"/>
              <a:t>активних</a:t>
            </a:r>
            <a:r>
              <a:rPr lang="ru-RU" sz="1400" dirty="0"/>
              <a:t> </a:t>
            </a:r>
            <a:r>
              <a:rPr lang="ru-RU" sz="1400" dirty="0" err="1"/>
              <a:t>сполук</a:t>
            </a:r>
            <a:r>
              <a:rPr lang="ru-RU" sz="1400" dirty="0"/>
              <a:t>, а й </a:t>
            </a:r>
            <a:r>
              <a:rPr lang="ru-RU" sz="1400" dirty="0" err="1"/>
              <a:t>їхнього</a:t>
            </a:r>
            <a:r>
              <a:rPr lang="ru-RU" sz="1400" dirty="0"/>
              <a:t> </a:t>
            </a:r>
            <a:r>
              <a:rPr lang="ru-RU" sz="1400" dirty="0" err="1"/>
              <a:t>прицільного</a:t>
            </a:r>
            <a:r>
              <a:rPr lang="ru-RU" sz="1400" dirty="0"/>
              <a:t> </a:t>
            </a:r>
            <a:r>
              <a:rPr lang="ru-RU" sz="1400" dirty="0" err="1"/>
              <a:t>доправляння</a:t>
            </a:r>
            <a:r>
              <a:rPr lang="ru-RU" sz="1400" dirty="0"/>
              <a:t> до хворого органа.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b="12280"/>
          <a:stretch/>
        </p:blipFill>
        <p:spPr>
          <a:xfrm>
            <a:off x="1" y="1266100"/>
            <a:ext cx="9000504" cy="44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35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t="9287" b="9408"/>
          <a:stretch/>
        </p:blipFill>
        <p:spPr>
          <a:xfrm>
            <a:off x="-25412" y="757126"/>
            <a:ext cx="9169412" cy="4970097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4424" y="-555684"/>
            <a:ext cx="9012717" cy="1143000"/>
          </a:xfrm>
        </p:spPr>
        <p:txBody>
          <a:bodyPr>
            <a:normAutofit/>
          </a:bodyPr>
          <a:lstStyle/>
          <a:p>
            <a:r>
              <a:rPr lang="ru-RU" sz="2400" b="1" i="1" dirty="0" err="1"/>
              <a:t>Недоліки</a:t>
            </a:r>
            <a:r>
              <a:rPr lang="ru-RU" sz="2400" b="1" i="1" dirty="0"/>
              <a:t> </a:t>
            </a:r>
            <a:r>
              <a:rPr lang="ru-RU" sz="2400" b="1" i="1" dirty="0" err="1"/>
              <a:t>синтетичних</a:t>
            </a:r>
            <a:r>
              <a:rPr lang="ru-RU" sz="2400" b="1" i="1" dirty="0"/>
              <a:t> </a:t>
            </a:r>
            <a:r>
              <a:rPr lang="ru-RU" sz="2400" b="1" i="1" dirty="0" err="1"/>
              <a:t>лікарських</a:t>
            </a:r>
            <a:r>
              <a:rPr lang="ru-RU" sz="2400" b="1" i="1" dirty="0"/>
              <a:t> </a:t>
            </a:r>
            <a:r>
              <a:rPr lang="ru-RU" sz="2400" b="1" i="1" dirty="0" err="1"/>
              <a:t>засобів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70496"/>
            <a:ext cx="9012717" cy="1952677"/>
          </a:xfrm>
          <a:solidFill>
            <a:srgbClr val="FFFFFF">
              <a:alpha val="62000"/>
            </a:srgbClr>
          </a:solidFill>
        </p:spPr>
        <p:txBody>
          <a:bodyPr>
            <a:normAutofit lnSpcReduction="10000"/>
          </a:bodyPr>
          <a:lstStyle/>
          <a:p>
            <a:pPr algn="ctr"/>
            <a:r>
              <a:rPr lang="ru-RU" sz="1400" dirty="0"/>
              <a:t>Список </a:t>
            </a:r>
            <a:r>
              <a:rPr lang="ru-RU" sz="1400" dirty="0" err="1"/>
              <a:t>синтетичних</a:t>
            </a:r>
            <a:r>
              <a:rPr lang="ru-RU" sz="1400" dirty="0"/>
              <a:t> </a:t>
            </a:r>
            <a:r>
              <a:rPr lang="ru-RU" sz="1400" dirty="0" err="1"/>
              <a:t>лікарських</a:t>
            </a:r>
            <a:r>
              <a:rPr lang="ru-RU" sz="1400" dirty="0"/>
              <a:t> </a:t>
            </a:r>
            <a:r>
              <a:rPr lang="ru-RU" sz="1400" dirty="0" err="1"/>
              <a:t>засобів</a:t>
            </a:r>
            <a:r>
              <a:rPr lang="ru-RU" sz="1400" dirty="0"/>
              <a:t> практично </a:t>
            </a:r>
            <a:r>
              <a:rPr lang="ru-RU" sz="1400" dirty="0" err="1"/>
              <a:t>невичерпний</a:t>
            </a:r>
            <a:r>
              <a:rPr lang="ru-RU" sz="1400" dirty="0"/>
              <a:t>. </a:t>
            </a:r>
            <a:r>
              <a:rPr lang="ru-RU" sz="1400" dirty="0" err="1"/>
              <a:t>Сульфаніламідні</a:t>
            </a:r>
            <a:r>
              <a:rPr lang="ru-RU" sz="1400" dirty="0"/>
              <a:t> </a:t>
            </a:r>
            <a:r>
              <a:rPr lang="ru-RU" sz="1400" dirty="0" err="1"/>
              <a:t>препарати</a:t>
            </a:r>
            <a:r>
              <a:rPr lang="ru-RU" sz="1400" dirty="0"/>
              <a:t> і </a:t>
            </a:r>
            <a:r>
              <a:rPr lang="ru-RU" sz="1400" dirty="0" err="1"/>
              <a:t>антибіотики</a:t>
            </a:r>
            <a:r>
              <a:rPr lang="ru-RU" sz="1400" dirty="0"/>
              <a:t> як </a:t>
            </a:r>
            <a:r>
              <a:rPr lang="ru-RU" sz="1400" dirty="0" err="1"/>
              <a:t>специфічного</a:t>
            </a:r>
            <a:r>
              <a:rPr lang="ru-RU" sz="1400" dirty="0"/>
              <a:t>, так і широкого спектра </a:t>
            </a:r>
            <a:r>
              <a:rPr lang="ru-RU" sz="1400" dirty="0" err="1"/>
              <a:t>дії</a:t>
            </a:r>
            <a:r>
              <a:rPr lang="ru-RU" sz="1400" dirty="0"/>
              <a:t>, </a:t>
            </a:r>
            <a:r>
              <a:rPr lang="ru-RU" sz="1400" dirty="0" err="1"/>
              <a:t>знеболювальні</a:t>
            </a:r>
            <a:r>
              <a:rPr lang="ru-RU" sz="1400" dirty="0"/>
              <a:t>, </a:t>
            </a:r>
            <a:r>
              <a:rPr lang="ru-RU" sz="1400" dirty="0" err="1"/>
              <a:t>судинорозширювальні</a:t>
            </a:r>
            <a:r>
              <a:rPr lang="ru-RU" sz="1400" dirty="0"/>
              <a:t>, </a:t>
            </a:r>
            <a:r>
              <a:rPr lang="ru-RU" sz="1400" dirty="0" err="1"/>
              <a:t>проти</a:t>
            </a:r>
            <a:r>
              <a:rPr lang="ru-RU" sz="1400" dirty="0"/>
              <a:t> </a:t>
            </a:r>
            <a:r>
              <a:rPr lang="ru-RU" sz="1400" dirty="0" err="1"/>
              <a:t>судомні</a:t>
            </a:r>
            <a:r>
              <a:rPr lang="ru-RU" sz="1400" dirty="0"/>
              <a:t> … </a:t>
            </a:r>
            <a:endParaRPr lang="ru-RU" sz="1400" dirty="0" smtClean="0"/>
          </a:p>
          <a:p>
            <a:pPr algn="ctr"/>
            <a:r>
              <a:rPr lang="ru-RU" sz="1400" dirty="0" smtClean="0"/>
              <a:t>На </a:t>
            </a:r>
            <a:r>
              <a:rPr lang="ru-RU" sz="1400" dirty="0" err="1"/>
              <a:t>прикладі</a:t>
            </a:r>
            <a:r>
              <a:rPr lang="ru-RU" sz="1400" dirty="0"/>
              <a:t> </a:t>
            </a:r>
            <a:r>
              <a:rPr lang="ru-RU" sz="1400" dirty="0" err="1"/>
              <a:t>аспірину</a:t>
            </a:r>
            <a:r>
              <a:rPr lang="ru-RU" sz="1400" dirty="0"/>
              <a:t> легко </a:t>
            </a:r>
            <a:r>
              <a:rPr lang="ru-RU" sz="1400" dirty="0" err="1"/>
              <a:t>пересвідчитися</a:t>
            </a:r>
            <a:r>
              <a:rPr lang="ru-RU" sz="1400" dirty="0"/>
              <a:t>: </a:t>
            </a:r>
            <a:r>
              <a:rPr lang="ru-RU" sz="1400" dirty="0" err="1"/>
              <a:t>ацетилсаліцилова</a:t>
            </a:r>
            <a:r>
              <a:rPr lang="ru-RU" sz="1400" dirty="0"/>
              <a:t> кислота попри </a:t>
            </a:r>
            <a:r>
              <a:rPr lang="ru-RU" sz="1400" dirty="0" err="1"/>
              <a:t>беззаперечну</a:t>
            </a:r>
            <a:r>
              <a:rPr lang="ru-RU" sz="1400" dirty="0"/>
              <a:t> </a:t>
            </a:r>
            <a:r>
              <a:rPr lang="ru-RU" sz="1400" dirty="0" err="1"/>
              <a:t>лікувальну</a:t>
            </a:r>
            <a:r>
              <a:rPr lang="ru-RU" sz="1400" dirty="0"/>
              <a:t> </a:t>
            </a:r>
            <a:r>
              <a:rPr lang="ru-RU" sz="1400" dirty="0" err="1"/>
              <a:t>дію</a:t>
            </a:r>
            <a:r>
              <a:rPr lang="ru-RU" sz="1400" dirty="0"/>
              <a:t> </a:t>
            </a:r>
            <a:r>
              <a:rPr lang="ru-RU" sz="1400" dirty="0" err="1"/>
              <a:t>може</a:t>
            </a:r>
            <a:r>
              <a:rPr lang="ru-RU" sz="1400" dirty="0"/>
              <a:t> </a:t>
            </a:r>
            <a:r>
              <a:rPr lang="ru-RU" sz="1400" dirty="0" err="1"/>
              <a:t>спричинити</a:t>
            </a:r>
            <a:r>
              <a:rPr lang="ru-RU" sz="1400" dirty="0"/>
              <a:t> в </a:t>
            </a:r>
            <a:r>
              <a:rPr lang="ru-RU" sz="1400" dirty="0" err="1"/>
              <a:t>організмі</a:t>
            </a:r>
            <a:r>
              <a:rPr lang="ru-RU" sz="1400" dirty="0"/>
              <a:t> низку </a:t>
            </a:r>
            <a:r>
              <a:rPr lang="ru-RU" sz="1400" dirty="0" err="1"/>
              <a:t>небажаних</a:t>
            </a:r>
            <a:r>
              <a:rPr lang="ru-RU" sz="1400" dirty="0"/>
              <a:t>, </a:t>
            </a:r>
            <a:r>
              <a:rPr lang="ru-RU" sz="1400" dirty="0" err="1"/>
              <a:t>шкідливих</a:t>
            </a:r>
            <a:r>
              <a:rPr lang="ru-RU" sz="1400" dirty="0"/>
              <a:t> </a:t>
            </a:r>
            <a:r>
              <a:rPr lang="ru-RU" sz="1400" dirty="0" err="1"/>
              <a:t>змін</a:t>
            </a:r>
            <a:r>
              <a:rPr lang="ru-RU" sz="1400" dirty="0"/>
              <a:t>. </a:t>
            </a:r>
            <a:r>
              <a:rPr lang="ru-RU" sz="1400" dirty="0" err="1"/>
              <a:t>Тож</a:t>
            </a:r>
            <a:r>
              <a:rPr lang="ru-RU" sz="1400" dirty="0"/>
              <a:t> </a:t>
            </a:r>
            <a:r>
              <a:rPr lang="ru-RU" sz="1400" dirty="0" err="1"/>
              <a:t>нагальним</a:t>
            </a:r>
            <a:r>
              <a:rPr lang="ru-RU" sz="1400" dirty="0"/>
              <a:t> </a:t>
            </a:r>
            <a:r>
              <a:rPr lang="ru-RU" sz="1400" dirty="0" err="1"/>
              <a:t>завданням</a:t>
            </a:r>
            <a:r>
              <a:rPr lang="ru-RU" sz="1400" dirty="0"/>
              <a:t> </a:t>
            </a:r>
            <a:r>
              <a:rPr lang="ru-RU" sz="1400" dirty="0" err="1"/>
              <a:t>хіміків</a:t>
            </a:r>
            <a:r>
              <a:rPr lang="ru-RU" sz="1400" dirty="0"/>
              <a:t> </a:t>
            </a:r>
            <a:r>
              <a:rPr lang="ru-RU" sz="1400" dirty="0" err="1"/>
              <a:t>є</a:t>
            </a:r>
            <a:r>
              <a:rPr lang="ru-RU" sz="1400" dirty="0"/>
              <a:t> синтез </a:t>
            </a:r>
            <a:r>
              <a:rPr lang="ru-RU" sz="1400" dirty="0" err="1"/>
              <a:t>сполук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не </a:t>
            </a:r>
            <a:r>
              <a:rPr lang="ru-RU" sz="1400" dirty="0" err="1"/>
              <a:t>поступаються</a:t>
            </a:r>
            <a:r>
              <a:rPr lang="ru-RU" sz="1400" dirty="0"/>
              <a:t> </a:t>
            </a:r>
            <a:r>
              <a:rPr lang="ru-RU" sz="1400" dirty="0" err="1"/>
              <a:t>аспірину</a:t>
            </a:r>
            <a:r>
              <a:rPr lang="ru-RU" sz="1400" dirty="0"/>
              <a:t> за </a:t>
            </a:r>
            <a:r>
              <a:rPr lang="ru-RU" sz="1400" dirty="0" err="1"/>
              <a:t>лікувальним</a:t>
            </a:r>
            <a:r>
              <a:rPr lang="ru-RU" sz="1400" dirty="0"/>
              <a:t> </a:t>
            </a:r>
            <a:r>
              <a:rPr lang="ru-RU" sz="1400" dirty="0" err="1"/>
              <a:t>ефектом</a:t>
            </a:r>
            <a:r>
              <a:rPr lang="ru-RU" sz="1400" dirty="0"/>
              <a:t>, </a:t>
            </a:r>
            <a:r>
              <a:rPr lang="ru-RU" sz="1400" dirty="0" err="1"/>
              <a:t>однак</a:t>
            </a:r>
            <a:r>
              <a:rPr lang="ru-RU" sz="1400" dirty="0"/>
              <a:t> </a:t>
            </a:r>
            <a:r>
              <a:rPr lang="ru-RU" sz="1400" dirty="0" err="1"/>
              <a:t>позбавленні</a:t>
            </a:r>
            <a:r>
              <a:rPr lang="ru-RU" sz="1400" dirty="0"/>
              <a:t> </a:t>
            </a:r>
            <a:r>
              <a:rPr lang="ru-RU" sz="1400" dirty="0" err="1"/>
              <a:t>притаманних</a:t>
            </a:r>
            <a:r>
              <a:rPr lang="ru-RU" sz="1400" dirty="0"/>
              <a:t> </a:t>
            </a:r>
            <a:r>
              <a:rPr lang="ru-RU" sz="1400" dirty="0" err="1"/>
              <a:t>йому</a:t>
            </a:r>
            <a:r>
              <a:rPr lang="ru-RU" sz="1400" dirty="0"/>
              <a:t> </a:t>
            </a:r>
            <a:r>
              <a:rPr lang="ru-RU" sz="1400" dirty="0" err="1"/>
              <a:t>недоліків</a:t>
            </a:r>
            <a:r>
              <a:rPr lang="ru-RU" sz="1400" dirty="0"/>
              <a:t>. </a:t>
            </a:r>
            <a:r>
              <a:rPr lang="ru-RU" sz="1400" dirty="0" err="1"/>
              <a:t>Перші</a:t>
            </a:r>
            <a:r>
              <a:rPr lang="ru-RU" sz="1400" dirty="0"/>
              <a:t> кроки в </a:t>
            </a:r>
            <a:r>
              <a:rPr lang="ru-RU" sz="1400" dirty="0" err="1"/>
              <a:t>цьому</a:t>
            </a:r>
            <a:r>
              <a:rPr lang="ru-RU" sz="1400" dirty="0"/>
              <a:t> </a:t>
            </a:r>
            <a:r>
              <a:rPr lang="ru-RU" sz="1400" dirty="0" err="1"/>
              <a:t>напрямі</a:t>
            </a:r>
            <a:r>
              <a:rPr lang="ru-RU" sz="1400" dirty="0"/>
              <a:t> </a:t>
            </a:r>
            <a:r>
              <a:rPr lang="ru-RU" sz="1400" dirty="0" err="1"/>
              <a:t>вже</a:t>
            </a:r>
            <a:r>
              <a:rPr lang="ru-RU" sz="1400" dirty="0"/>
              <a:t> </a:t>
            </a:r>
            <a:r>
              <a:rPr lang="ru-RU" sz="1400" dirty="0" err="1"/>
              <a:t>зроблено</a:t>
            </a:r>
            <a:r>
              <a:rPr lang="ru-RU" sz="1400" dirty="0"/>
              <a:t>. </a:t>
            </a:r>
            <a:r>
              <a:rPr lang="ru-RU" sz="1400" dirty="0" err="1"/>
              <a:t>Врахування</a:t>
            </a:r>
            <a:r>
              <a:rPr lang="ru-RU" sz="1400" dirty="0"/>
              <a:t> </a:t>
            </a:r>
            <a:r>
              <a:rPr lang="ru-RU" sz="1400" dirty="0" err="1"/>
              <a:t>особливостей</a:t>
            </a:r>
            <a:r>
              <a:rPr lang="ru-RU" sz="1400" dirty="0"/>
              <a:t> </a:t>
            </a:r>
            <a:r>
              <a:rPr lang="ru-RU" sz="1400" dirty="0" err="1"/>
              <a:t>білка</a:t>
            </a:r>
            <a:r>
              <a:rPr lang="ru-RU" sz="1400" dirty="0"/>
              <a:t>-ферменту , на </a:t>
            </a:r>
            <a:r>
              <a:rPr lang="ru-RU" sz="1400" dirty="0" err="1"/>
              <a:t>який</a:t>
            </a:r>
            <a:r>
              <a:rPr lang="ru-RU" sz="1400" dirty="0"/>
              <a:t> </a:t>
            </a:r>
            <a:r>
              <a:rPr lang="ru-RU" sz="1400" dirty="0" err="1"/>
              <a:t>впливає</a:t>
            </a:r>
            <a:r>
              <a:rPr lang="ru-RU" sz="1400" dirty="0"/>
              <a:t> </a:t>
            </a:r>
            <a:r>
              <a:rPr lang="ru-RU" sz="1400" dirty="0" err="1"/>
              <a:t>аспірин</a:t>
            </a:r>
            <a:r>
              <a:rPr lang="ru-RU" sz="1400" dirty="0"/>
              <a:t>, стало </a:t>
            </a:r>
            <a:r>
              <a:rPr lang="ru-RU" sz="1400" dirty="0" err="1"/>
              <a:t>підґрунтям</a:t>
            </a:r>
            <a:r>
              <a:rPr lang="ru-RU" sz="1400" dirty="0"/>
              <a:t> для синтезу </a:t>
            </a:r>
            <a:r>
              <a:rPr lang="ru-RU" sz="1400" dirty="0" err="1"/>
              <a:t>ліків</a:t>
            </a:r>
            <a:r>
              <a:rPr lang="ru-RU" sz="1400" dirty="0"/>
              <a:t> нового </a:t>
            </a:r>
            <a:r>
              <a:rPr lang="ru-RU" sz="1400" dirty="0" err="1"/>
              <a:t>покоління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7615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83928" y="97342"/>
            <a:ext cx="5791200" cy="394310"/>
          </a:xfrm>
        </p:spPr>
        <p:txBody>
          <a:bodyPr>
            <a:noAutofit/>
          </a:bodyPr>
          <a:lstStyle/>
          <a:p>
            <a:r>
              <a:rPr lang="ru-RU" sz="2800" b="1" dirty="0" err="1"/>
              <a:t>Ліки</a:t>
            </a:r>
            <a:r>
              <a:rPr lang="ru-RU" sz="2800" b="1" dirty="0"/>
              <a:t> </a:t>
            </a:r>
            <a:r>
              <a:rPr lang="ru-RU" sz="2800" b="1" dirty="0" err="1"/>
              <a:t>природної</a:t>
            </a:r>
            <a:r>
              <a:rPr lang="ru-RU" sz="2800" b="1" dirty="0"/>
              <a:t> аптеки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" y="3295261"/>
            <a:ext cx="9000505" cy="3644636"/>
          </a:xfrm>
        </p:spPr>
        <p:txBody>
          <a:bodyPr>
            <a:noAutofit/>
          </a:bodyPr>
          <a:lstStyle/>
          <a:p>
            <a:pPr algn="ctr"/>
            <a:r>
              <a:rPr lang="ru-RU" sz="1400" dirty="0" err="1"/>
              <a:t>Ще</a:t>
            </a:r>
            <a:r>
              <a:rPr lang="ru-RU" sz="1400" dirty="0"/>
              <a:t> в </a:t>
            </a:r>
            <a:r>
              <a:rPr lang="ru-RU" sz="1400" dirty="0" err="1"/>
              <a:t>стародавні</a:t>
            </a:r>
            <a:r>
              <a:rPr lang="ru-RU" sz="1400" dirty="0"/>
              <a:t> </a:t>
            </a:r>
            <a:r>
              <a:rPr lang="ru-RU" sz="1400" dirty="0" err="1"/>
              <a:t>часи</a:t>
            </a:r>
            <a:r>
              <a:rPr lang="ru-RU" sz="1400" dirty="0"/>
              <a:t> з </a:t>
            </a:r>
            <a:r>
              <a:rPr lang="ru-RU" sz="1400" dirty="0" err="1"/>
              <a:t>лікувальною</a:t>
            </a:r>
            <a:r>
              <a:rPr lang="ru-RU" sz="1400" dirty="0"/>
              <a:t> метою </a:t>
            </a:r>
            <a:r>
              <a:rPr lang="ru-RU" sz="1400" dirty="0" err="1"/>
              <a:t>застосовували</a:t>
            </a:r>
            <a:r>
              <a:rPr lang="ru-RU" sz="1400" dirty="0"/>
              <a:t> </a:t>
            </a:r>
            <a:r>
              <a:rPr lang="ru-RU" sz="1400" dirty="0" err="1"/>
              <a:t>деякі</a:t>
            </a:r>
            <a:r>
              <a:rPr lang="ru-RU" sz="1400" dirty="0"/>
              <a:t> </a:t>
            </a:r>
            <a:r>
              <a:rPr lang="ru-RU" sz="1400" dirty="0" err="1"/>
              <a:t>рослини</a:t>
            </a:r>
            <a:r>
              <a:rPr lang="ru-RU" sz="1400" dirty="0"/>
              <a:t> </a:t>
            </a:r>
            <a:r>
              <a:rPr lang="ru-RU" sz="1400" dirty="0" err="1"/>
              <a:t>або</a:t>
            </a:r>
            <a:r>
              <a:rPr lang="ru-RU" sz="1400" dirty="0"/>
              <a:t> </a:t>
            </a:r>
            <a:r>
              <a:rPr lang="ru-RU" sz="1400" dirty="0" err="1"/>
              <a:t>певним</a:t>
            </a:r>
            <a:r>
              <a:rPr lang="ru-RU" sz="1400" dirty="0"/>
              <a:t> чином </a:t>
            </a:r>
            <a:r>
              <a:rPr lang="ru-RU" sz="1400" dirty="0" err="1"/>
              <a:t>оброблені</a:t>
            </a:r>
            <a:r>
              <a:rPr lang="ru-RU" sz="1400" dirty="0"/>
              <a:t> </a:t>
            </a:r>
            <a:r>
              <a:rPr lang="ru-RU" sz="1400" dirty="0" err="1"/>
              <a:t>органи</a:t>
            </a:r>
            <a:r>
              <a:rPr lang="ru-RU" sz="1400" dirty="0"/>
              <a:t> </a:t>
            </a:r>
            <a:r>
              <a:rPr lang="ru-RU" sz="1400" dirty="0" err="1"/>
              <a:t>тварин</a:t>
            </a:r>
            <a:r>
              <a:rPr lang="ru-RU" sz="1400" dirty="0"/>
              <a:t>. Так, давно </a:t>
            </a:r>
            <a:r>
              <a:rPr lang="ru-RU" sz="1400" dirty="0" err="1"/>
              <a:t>було</a:t>
            </a:r>
            <a:r>
              <a:rPr lang="ru-RU" sz="1400" dirty="0"/>
              <a:t> </a:t>
            </a:r>
            <a:r>
              <a:rPr lang="ru-RU" sz="1400" dirty="0" err="1"/>
              <a:t>помічено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коріння</a:t>
            </a:r>
            <a:r>
              <a:rPr lang="ru-RU" sz="1400" dirty="0"/>
              <a:t> </a:t>
            </a:r>
            <a:r>
              <a:rPr lang="ru-RU" sz="1400" dirty="0" err="1"/>
              <a:t>валеріани</a:t>
            </a:r>
            <a:r>
              <a:rPr lang="ru-RU" sz="1400" dirty="0"/>
              <a:t> та </a:t>
            </a:r>
            <a:r>
              <a:rPr lang="ru-RU" sz="1400" dirty="0" err="1"/>
              <a:t>конвалії</a:t>
            </a:r>
            <a:r>
              <a:rPr lang="ru-RU" sz="1400" dirty="0"/>
              <a:t> </a:t>
            </a:r>
            <a:r>
              <a:rPr lang="ru-RU" sz="1400" dirty="0" err="1"/>
              <a:t>виявляє</a:t>
            </a:r>
            <a:r>
              <a:rPr lang="ru-RU" sz="1400" dirty="0"/>
              <a:t> </a:t>
            </a:r>
            <a:r>
              <a:rPr lang="ru-RU" sz="1400" dirty="0" err="1"/>
              <a:t>заспокійливу</a:t>
            </a:r>
            <a:r>
              <a:rPr lang="ru-RU" sz="1400" dirty="0"/>
              <a:t> </a:t>
            </a:r>
            <a:r>
              <a:rPr lang="ru-RU" sz="1400" dirty="0" err="1"/>
              <a:t>дію</a:t>
            </a:r>
            <a:r>
              <a:rPr lang="ru-RU" sz="1400" dirty="0"/>
              <a:t> на </a:t>
            </a:r>
            <a:r>
              <a:rPr lang="ru-RU" sz="1400" dirty="0" err="1"/>
              <a:t>нервову</a:t>
            </a:r>
            <a:r>
              <a:rPr lang="ru-RU" sz="1400" dirty="0"/>
              <a:t> систему, а </a:t>
            </a:r>
            <a:r>
              <a:rPr lang="ru-RU" sz="1400" dirty="0" err="1"/>
              <a:t>листя</a:t>
            </a:r>
            <a:r>
              <a:rPr lang="ru-RU" sz="1400" dirty="0"/>
              <a:t> подорожника – </a:t>
            </a:r>
            <a:r>
              <a:rPr lang="ru-RU" sz="1400" dirty="0" err="1"/>
              <a:t>протизапальну</a:t>
            </a:r>
            <a:r>
              <a:rPr lang="ru-RU" sz="1400" dirty="0"/>
              <a:t>. </a:t>
            </a:r>
            <a:r>
              <a:rPr lang="ru-RU" sz="1400" dirty="0" err="1"/>
              <a:t>Здавна</a:t>
            </a:r>
            <a:r>
              <a:rPr lang="ru-RU" sz="1400" dirty="0"/>
              <a:t> </a:t>
            </a:r>
            <a:r>
              <a:rPr lang="ru-RU" sz="1400" dirty="0" err="1"/>
              <a:t>відома</a:t>
            </a:r>
            <a:r>
              <a:rPr lang="ru-RU" sz="1400" dirty="0"/>
              <a:t> людям </a:t>
            </a:r>
            <a:r>
              <a:rPr lang="ru-RU" sz="1400" dirty="0" err="1"/>
              <a:t>лікувальна</a:t>
            </a:r>
            <a:r>
              <a:rPr lang="ru-RU" sz="1400" dirty="0"/>
              <a:t> </a:t>
            </a:r>
            <a:r>
              <a:rPr lang="ru-RU" sz="1400" dirty="0" err="1"/>
              <a:t>дія</a:t>
            </a:r>
            <a:r>
              <a:rPr lang="ru-RU" sz="1400" dirty="0"/>
              <a:t> </a:t>
            </a:r>
            <a:r>
              <a:rPr lang="ru-RU" sz="1400" dirty="0" err="1"/>
              <a:t>зміїної</a:t>
            </a:r>
            <a:r>
              <a:rPr lang="ru-RU" sz="1400" dirty="0"/>
              <a:t> </a:t>
            </a:r>
            <a:r>
              <a:rPr lang="ru-RU" sz="1400" dirty="0" err="1"/>
              <a:t>отрути</a:t>
            </a:r>
            <a:r>
              <a:rPr lang="ru-RU" sz="1400" dirty="0"/>
              <a:t>, на </a:t>
            </a:r>
            <a:r>
              <a:rPr lang="ru-RU" sz="1400" dirty="0" err="1"/>
              <a:t>основі</a:t>
            </a:r>
            <a:r>
              <a:rPr lang="ru-RU" sz="1400" dirty="0"/>
              <a:t> </a:t>
            </a:r>
            <a:r>
              <a:rPr lang="ru-RU" sz="1400" dirty="0" err="1"/>
              <a:t>якої</a:t>
            </a:r>
            <a:r>
              <a:rPr lang="ru-RU" sz="1400" dirty="0"/>
              <a:t> </a:t>
            </a:r>
            <a:r>
              <a:rPr lang="ru-RU" sz="1400" dirty="0" err="1"/>
              <a:t>виготовляли</a:t>
            </a:r>
            <a:r>
              <a:rPr lang="ru-RU" sz="1400" dirty="0"/>
              <a:t> </a:t>
            </a:r>
            <a:r>
              <a:rPr lang="ru-RU" sz="1400" dirty="0" err="1"/>
              <a:t>мазі</a:t>
            </a:r>
            <a:r>
              <a:rPr lang="ru-RU" sz="1400" dirty="0"/>
              <a:t>. </a:t>
            </a:r>
            <a:r>
              <a:rPr lang="ru-RU" sz="1400" dirty="0" err="1"/>
              <a:t>Від</a:t>
            </a:r>
            <a:r>
              <a:rPr lang="ru-RU" sz="1400" dirty="0"/>
              <a:t> ревматизму та </a:t>
            </a:r>
            <a:r>
              <a:rPr lang="ru-RU" sz="1400" dirty="0" err="1"/>
              <a:t>інших</a:t>
            </a:r>
            <a:r>
              <a:rPr lang="ru-RU" sz="1400" dirty="0"/>
              <a:t> </a:t>
            </a:r>
            <a:r>
              <a:rPr lang="ru-RU" sz="1400" dirty="0" err="1"/>
              <a:t>запальних</a:t>
            </a:r>
            <a:r>
              <a:rPr lang="ru-RU" sz="1400" dirty="0"/>
              <a:t> хвороб </a:t>
            </a:r>
            <a:r>
              <a:rPr lang="ru-RU" sz="1400" dirty="0" err="1"/>
              <a:t>суглобів</a:t>
            </a:r>
            <a:r>
              <a:rPr lang="ru-RU" sz="1400" dirty="0"/>
              <a:t> </a:t>
            </a:r>
            <a:r>
              <a:rPr lang="ru-RU" sz="1400" dirty="0" err="1"/>
              <a:t>звільнялись</a:t>
            </a:r>
            <a:r>
              <a:rPr lang="ru-RU" sz="1400" dirty="0"/>
              <a:t>, </a:t>
            </a:r>
            <a:r>
              <a:rPr lang="ru-RU" sz="1400" dirty="0" err="1"/>
              <a:t>піддаючи</a:t>
            </a:r>
            <a:r>
              <a:rPr lang="ru-RU" sz="1400" dirty="0"/>
              <a:t> себе укусам </a:t>
            </a:r>
            <a:r>
              <a:rPr lang="ru-RU" sz="1400" dirty="0" err="1"/>
              <a:t>мурашок</a:t>
            </a:r>
            <a:r>
              <a:rPr lang="ru-RU" sz="1400" dirty="0"/>
              <a:t> і </a:t>
            </a:r>
            <a:r>
              <a:rPr lang="ru-RU" sz="1400" dirty="0" err="1"/>
              <a:t>бджіл</a:t>
            </a:r>
            <a:r>
              <a:rPr lang="ru-RU" sz="1400" dirty="0"/>
              <a:t>. </a:t>
            </a:r>
            <a:r>
              <a:rPr lang="ru-RU" sz="1400" dirty="0" err="1"/>
              <a:t>Тривалий</a:t>
            </a:r>
            <a:r>
              <a:rPr lang="ru-RU" sz="1400" dirty="0"/>
              <a:t> час </a:t>
            </a:r>
            <a:r>
              <a:rPr lang="ru-RU" sz="1400" dirty="0" err="1"/>
              <a:t>ефективним</a:t>
            </a:r>
            <a:r>
              <a:rPr lang="ru-RU" sz="1400" dirty="0"/>
              <a:t> </a:t>
            </a:r>
            <a:r>
              <a:rPr lang="ru-RU" sz="1400" dirty="0" err="1"/>
              <a:t>засобом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багатьох</a:t>
            </a:r>
            <a:r>
              <a:rPr lang="ru-RU" sz="1400" dirty="0"/>
              <a:t> хвороб </a:t>
            </a:r>
            <a:r>
              <a:rPr lang="ru-RU" sz="1400" dirty="0" err="1"/>
              <a:t>вважалися</a:t>
            </a:r>
            <a:r>
              <a:rPr lang="ru-RU" sz="1400" dirty="0"/>
              <a:t> </a:t>
            </a:r>
            <a:r>
              <a:rPr lang="ru-RU" sz="1400" dirty="0" err="1"/>
              <a:t>п’явки</a:t>
            </a:r>
            <a:r>
              <a:rPr lang="ru-RU" sz="1400" dirty="0"/>
              <a:t>, за </a:t>
            </a:r>
            <a:r>
              <a:rPr lang="ru-RU" sz="1400" dirty="0" err="1"/>
              <a:t>їх</a:t>
            </a:r>
            <a:r>
              <a:rPr lang="ru-RU" sz="1400" dirty="0"/>
              <a:t> </a:t>
            </a:r>
            <a:r>
              <a:rPr lang="ru-RU" sz="1400" dirty="0" err="1"/>
              <a:t>допомогою</a:t>
            </a:r>
            <a:r>
              <a:rPr lang="ru-RU" sz="1400" dirty="0"/>
              <a:t>, на </a:t>
            </a:r>
            <a:r>
              <a:rPr lang="ru-RU" sz="1400" dirty="0" err="1"/>
              <a:t>переконання</a:t>
            </a:r>
            <a:r>
              <a:rPr lang="ru-RU" sz="1400" dirty="0"/>
              <a:t> </a:t>
            </a:r>
            <a:r>
              <a:rPr lang="ru-RU" sz="1400" dirty="0" err="1"/>
              <a:t>тодішніх</a:t>
            </a:r>
            <a:r>
              <a:rPr lang="ru-RU" sz="1400" dirty="0"/>
              <a:t> </a:t>
            </a:r>
            <a:r>
              <a:rPr lang="ru-RU" sz="1400" dirty="0" err="1"/>
              <a:t>лікарів</a:t>
            </a:r>
            <a:r>
              <a:rPr lang="ru-RU" sz="1400" dirty="0"/>
              <a:t>, з </a:t>
            </a:r>
            <a:r>
              <a:rPr lang="ru-RU" sz="1400" dirty="0" err="1"/>
              <a:t>організму</a:t>
            </a:r>
            <a:r>
              <a:rPr lang="ru-RU" sz="1400" dirty="0"/>
              <a:t> </a:t>
            </a:r>
            <a:r>
              <a:rPr lang="ru-RU" sz="1400" dirty="0" err="1"/>
              <a:t>виводилася</a:t>
            </a:r>
            <a:r>
              <a:rPr lang="ru-RU" sz="1400" dirty="0"/>
              <a:t> «</a:t>
            </a:r>
            <a:r>
              <a:rPr lang="ru-RU" sz="1400" dirty="0" err="1"/>
              <a:t>погана</a:t>
            </a:r>
            <a:r>
              <a:rPr lang="ru-RU" sz="1400" dirty="0"/>
              <a:t> кров»</a:t>
            </a:r>
            <a:r>
              <a:rPr lang="ru-RU" sz="1400" dirty="0" smtClean="0"/>
              <a:t>.</a:t>
            </a:r>
            <a:endParaRPr lang="ru-RU" sz="1400" dirty="0"/>
          </a:p>
          <a:p>
            <a:pPr algn="ctr"/>
            <a:r>
              <a:rPr lang="ru-RU" sz="1400" dirty="0" err="1"/>
              <a:t>Поступово</a:t>
            </a:r>
            <a:r>
              <a:rPr lang="ru-RU" sz="1400" dirty="0"/>
              <a:t> стало </a:t>
            </a:r>
            <a:r>
              <a:rPr lang="ru-RU" sz="1400" dirty="0" err="1"/>
              <a:t>зрозумілим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лікувальну</a:t>
            </a:r>
            <a:r>
              <a:rPr lang="ru-RU" sz="1400" dirty="0"/>
              <a:t> </a:t>
            </a:r>
            <a:r>
              <a:rPr lang="ru-RU" sz="1400" dirty="0" err="1"/>
              <a:t>дію</a:t>
            </a:r>
            <a:r>
              <a:rPr lang="ru-RU" sz="1400" dirty="0"/>
              <a:t> </a:t>
            </a:r>
            <a:r>
              <a:rPr lang="ru-RU" sz="1400" dirty="0" err="1"/>
              <a:t>має</a:t>
            </a:r>
            <a:r>
              <a:rPr lang="ru-RU" sz="1400" dirty="0"/>
              <a:t> не вся </a:t>
            </a:r>
            <a:r>
              <a:rPr lang="ru-RU" sz="1400" dirty="0" err="1"/>
              <a:t>рослина</a:t>
            </a:r>
            <a:r>
              <a:rPr lang="ru-RU" sz="1400" dirty="0"/>
              <a:t>, а </a:t>
            </a:r>
            <a:r>
              <a:rPr lang="ru-RU" sz="1400" dirty="0" err="1"/>
              <a:t>певна</a:t>
            </a:r>
            <a:r>
              <a:rPr lang="ru-RU" sz="1400" dirty="0"/>
              <a:t> </a:t>
            </a:r>
            <a:r>
              <a:rPr lang="ru-RU" sz="1400" dirty="0" err="1"/>
              <a:t>речовина</a:t>
            </a:r>
            <a:r>
              <a:rPr lang="ru-RU" sz="1400" dirty="0"/>
              <a:t>, яка </a:t>
            </a:r>
            <a:r>
              <a:rPr lang="ru-RU" sz="1400" dirty="0" err="1"/>
              <a:t>міститься</a:t>
            </a:r>
            <a:r>
              <a:rPr lang="ru-RU" sz="1400" dirty="0"/>
              <a:t> в </a:t>
            </a:r>
            <a:r>
              <a:rPr lang="ru-RU" sz="1400" dirty="0" err="1"/>
              <a:t>ній</a:t>
            </a:r>
            <a:r>
              <a:rPr lang="ru-RU" sz="1400" dirty="0"/>
              <a:t>. </a:t>
            </a:r>
            <a:r>
              <a:rPr lang="ru-RU" sz="1400" dirty="0" err="1"/>
              <a:t>Спочатку</a:t>
            </a:r>
            <a:r>
              <a:rPr lang="ru-RU" sz="1400" dirty="0"/>
              <a:t> </a:t>
            </a:r>
            <a:r>
              <a:rPr lang="ru-RU" sz="1400" dirty="0" err="1"/>
              <a:t>вчені</a:t>
            </a:r>
            <a:r>
              <a:rPr lang="ru-RU" sz="1400" dirty="0"/>
              <a:t> </a:t>
            </a:r>
            <a:r>
              <a:rPr lang="ru-RU" sz="1400" dirty="0" err="1"/>
              <a:t>навчались</a:t>
            </a:r>
            <a:r>
              <a:rPr lang="ru-RU" sz="1400" dirty="0"/>
              <a:t> </a:t>
            </a:r>
            <a:r>
              <a:rPr lang="ru-RU" sz="1400" dirty="0" err="1"/>
              <a:t>виділяти</a:t>
            </a:r>
            <a:r>
              <a:rPr lang="ru-RU" sz="1400" dirty="0"/>
              <a:t> </a:t>
            </a:r>
            <a:r>
              <a:rPr lang="ru-RU" sz="1400" dirty="0" err="1"/>
              <a:t>такі</a:t>
            </a:r>
            <a:r>
              <a:rPr lang="ru-RU" sz="1400" dirty="0"/>
              <a:t> </a:t>
            </a:r>
            <a:r>
              <a:rPr lang="ru-RU" sz="1400" dirty="0" err="1"/>
              <a:t>речовини</a:t>
            </a:r>
            <a:r>
              <a:rPr lang="ru-RU" sz="1400" dirty="0"/>
              <a:t>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природної</a:t>
            </a:r>
            <a:r>
              <a:rPr lang="ru-RU" sz="1400" dirty="0"/>
              <a:t> </a:t>
            </a:r>
            <a:r>
              <a:rPr lang="ru-RU" sz="1400" dirty="0" err="1"/>
              <a:t>сировини</a:t>
            </a:r>
            <a:r>
              <a:rPr lang="ru-RU" sz="1400" dirty="0"/>
              <a:t>, а </a:t>
            </a:r>
            <a:r>
              <a:rPr lang="ru-RU" sz="1400" dirty="0" err="1"/>
              <a:t>згодом</a:t>
            </a:r>
            <a:r>
              <a:rPr lang="ru-RU" sz="1400" dirty="0"/>
              <a:t> </a:t>
            </a:r>
            <a:r>
              <a:rPr lang="ru-RU" sz="1400" dirty="0" err="1"/>
              <a:t>опанували</a:t>
            </a:r>
            <a:r>
              <a:rPr lang="ru-RU" sz="1400" dirty="0"/>
              <a:t> синтез </a:t>
            </a:r>
            <a:r>
              <a:rPr lang="ru-RU" sz="1400" dirty="0" err="1"/>
              <a:t>ліків</a:t>
            </a:r>
            <a:r>
              <a:rPr lang="ru-RU" sz="1400" dirty="0"/>
              <a:t> у </a:t>
            </a:r>
            <a:r>
              <a:rPr lang="ru-RU" sz="1400" dirty="0" err="1"/>
              <a:t>хімічній</a:t>
            </a:r>
            <a:r>
              <a:rPr lang="ru-RU" sz="1400" dirty="0"/>
              <a:t> </a:t>
            </a:r>
            <a:r>
              <a:rPr lang="ru-RU" sz="1400" dirty="0" err="1"/>
              <a:t>лабораторії</a:t>
            </a:r>
            <a:r>
              <a:rPr lang="ru-RU" sz="1400" dirty="0"/>
              <a:t>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8" y="491652"/>
            <a:ext cx="2076232" cy="2796806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363" y="575042"/>
            <a:ext cx="2050838" cy="2713416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628" y="1213170"/>
            <a:ext cx="3040875" cy="2281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954" y="440710"/>
            <a:ext cx="2730902" cy="2130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5268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42601" y="-554022"/>
            <a:ext cx="7922216" cy="1143000"/>
          </a:xfrm>
        </p:spPr>
        <p:txBody>
          <a:bodyPr>
            <a:normAutofit/>
          </a:bodyPr>
          <a:lstStyle/>
          <a:p>
            <a:r>
              <a:rPr lang="ru-RU" sz="3200" b="1" dirty="0" err="1"/>
              <a:t>Синтетичні</a:t>
            </a:r>
            <a:r>
              <a:rPr lang="ru-RU" sz="3200" b="1" dirty="0"/>
              <a:t> </a:t>
            </a:r>
            <a:r>
              <a:rPr lang="ru-RU" sz="3200" b="1" dirty="0" err="1"/>
              <a:t>лікарські</a:t>
            </a:r>
            <a:r>
              <a:rPr lang="ru-RU" sz="3200" b="1" dirty="0"/>
              <a:t> </a:t>
            </a:r>
            <a:r>
              <a:rPr lang="ru-RU" sz="3200" b="1" dirty="0" err="1"/>
              <a:t>засоби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45390"/>
            <a:ext cx="9012717" cy="2358648"/>
          </a:xfrm>
        </p:spPr>
        <p:txBody>
          <a:bodyPr>
            <a:normAutofit/>
          </a:bodyPr>
          <a:lstStyle/>
          <a:p>
            <a:pPr algn="ctr"/>
            <a:r>
              <a:rPr lang="ru-RU" sz="1400" dirty="0" err="1"/>
              <a:t>Створення</a:t>
            </a:r>
            <a:r>
              <a:rPr lang="ru-RU" sz="1400" dirty="0"/>
              <a:t> </a:t>
            </a:r>
            <a:r>
              <a:rPr lang="ru-RU" sz="1400" dirty="0" err="1"/>
              <a:t>синтетичних</a:t>
            </a:r>
            <a:r>
              <a:rPr lang="ru-RU" sz="1400" dirty="0"/>
              <a:t> </a:t>
            </a:r>
            <a:r>
              <a:rPr lang="ru-RU" sz="1400" dirty="0" err="1"/>
              <a:t>лікарських</a:t>
            </a:r>
            <a:r>
              <a:rPr lang="ru-RU" sz="1400" dirty="0"/>
              <a:t> </a:t>
            </a:r>
            <a:r>
              <a:rPr lang="ru-RU" sz="1400" dirty="0" err="1"/>
              <a:t>препаратів</a:t>
            </a:r>
            <a:r>
              <a:rPr lang="ru-RU" sz="1400" dirty="0"/>
              <a:t> </a:t>
            </a:r>
            <a:r>
              <a:rPr lang="ru-RU" sz="1400" dirty="0" err="1"/>
              <a:t>належить</a:t>
            </a:r>
            <a:r>
              <a:rPr lang="ru-RU" sz="1400" dirty="0"/>
              <a:t> до </a:t>
            </a:r>
            <a:r>
              <a:rPr lang="ru-RU" sz="1400" dirty="0" err="1"/>
              <a:t>найвагоміших</a:t>
            </a:r>
            <a:r>
              <a:rPr lang="ru-RU" sz="1400" dirty="0"/>
              <a:t> </a:t>
            </a:r>
            <a:r>
              <a:rPr lang="ru-RU" sz="1400" dirty="0" err="1"/>
              <a:t>досягнень</a:t>
            </a:r>
            <a:r>
              <a:rPr lang="ru-RU" sz="1400" dirty="0"/>
              <a:t> </a:t>
            </a:r>
            <a:r>
              <a:rPr lang="ru-RU" sz="1400" dirty="0" err="1"/>
              <a:t>сучасної</a:t>
            </a:r>
            <a:r>
              <a:rPr lang="ru-RU" sz="1400" dirty="0"/>
              <a:t> </a:t>
            </a:r>
            <a:r>
              <a:rPr lang="ru-RU" sz="1400" dirty="0" err="1"/>
              <a:t>хімії</a:t>
            </a:r>
            <a:r>
              <a:rPr lang="ru-RU" sz="1400" dirty="0"/>
              <a:t>. </a:t>
            </a:r>
            <a:r>
              <a:rPr lang="ru-RU" sz="1400" dirty="0" err="1"/>
              <a:t>Особлива</a:t>
            </a:r>
            <a:r>
              <a:rPr lang="ru-RU" sz="1400" dirty="0"/>
              <a:t> </a:t>
            </a:r>
            <a:r>
              <a:rPr lang="ru-RU" sz="1400" dirty="0" err="1"/>
              <a:t>увага</a:t>
            </a:r>
            <a:r>
              <a:rPr lang="ru-RU" sz="1400" dirty="0"/>
              <a:t> </a:t>
            </a:r>
            <a:r>
              <a:rPr lang="ru-RU" sz="1400" dirty="0" err="1"/>
              <a:t>приділялася</a:t>
            </a:r>
            <a:r>
              <a:rPr lang="ru-RU" sz="1400" dirty="0"/>
              <a:t> </a:t>
            </a:r>
            <a:r>
              <a:rPr lang="ru-RU" sz="1400" dirty="0" err="1"/>
              <a:t>пошуку</a:t>
            </a:r>
            <a:r>
              <a:rPr lang="ru-RU" sz="1400" dirty="0"/>
              <a:t> </a:t>
            </a:r>
            <a:r>
              <a:rPr lang="ru-RU" sz="1400" dirty="0" err="1"/>
              <a:t>засобів</a:t>
            </a:r>
            <a:r>
              <a:rPr lang="ru-RU" sz="1400" dirty="0"/>
              <a:t> </a:t>
            </a:r>
            <a:r>
              <a:rPr lang="ru-RU" sz="1400" dirty="0" err="1"/>
              <a:t>боротьби</a:t>
            </a:r>
            <a:r>
              <a:rPr lang="ru-RU" sz="1400" dirty="0"/>
              <a:t> з хворобами,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раніше</a:t>
            </a:r>
            <a:r>
              <a:rPr lang="ru-RU" sz="1400" dirty="0"/>
              <a:t> </a:t>
            </a:r>
            <a:r>
              <a:rPr lang="ru-RU" sz="1400" dirty="0" err="1"/>
              <a:t>вважалися</a:t>
            </a:r>
            <a:r>
              <a:rPr lang="ru-RU" sz="1400" dirty="0"/>
              <a:t> </a:t>
            </a:r>
            <a:r>
              <a:rPr lang="ru-RU" sz="1400" dirty="0" err="1"/>
              <a:t>невиліковними</a:t>
            </a:r>
            <a:r>
              <a:rPr lang="ru-RU" sz="1400" dirty="0" smtClean="0"/>
              <a:t>.</a:t>
            </a:r>
            <a:endParaRPr lang="ru-RU" sz="1400" dirty="0"/>
          </a:p>
          <a:p>
            <a:pPr algn="ctr"/>
            <a:r>
              <a:rPr lang="ru-RU" sz="1400" dirty="0" err="1"/>
              <a:t>Справжню</a:t>
            </a:r>
            <a:r>
              <a:rPr lang="ru-RU" sz="1400" dirty="0"/>
              <a:t> </a:t>
            </a:r>
            <a:r>
              <a:rPr lang="ru-RU" sz="1400" dirty="0" err="1"/>
              <a:t>революцію</a:t>
            </a:r>
            <a:r>
              <a:rPr lang="ru-RU" sz="1400" dirty="0"/>
              <a:t> в </a:t>
            </a:r>
            <a:r>
              <a:rPr lang="ru-RU" sz="1400" dirty="0" err="1"/>
              <a:t>медицині</a:t>
            </a:r>
            <a:r>
              <a:rPr lang="ru-RU" sz="1400" dirty="0"/>
              <a:t> </a:t>
            </a:r>
            <a:r>
              <a:rPr lang="ru-RU" sz="1400" dirty="0" err="1"/>
              <a:t>зробило</a:t>
            </a:r>
            <a:r>
              <a:rPr lang="ru-RU" sz="1400" dirty="0"/>
              <a:t> </a:t>
            </a:r>
            <a:r>
              <a:rPr lang="ru-RU" sz="1400" dirty="0" err="1"/>
              <a:t>відкриття</a:t>
            </a:r>
            <a:r>
              <a:rPr lang="ru-RU" sz="1400" i="1" dirty="0"/>
              <a:t> </a:t>
            </a:r>
            <a:r>
              <a:rPr lang="ru-RU" sz="1400" i="1" dirty="0" err="1"/>
              <a:t>антибіотиків</a:t>
            </a:r>
            <a:r>
              <a:rPr lang="ru-RU" sz="1400" i="1" dirty="0"/>
              <a:t> </a:t>
            </a:r>
            <a:r>
              <a:rPr lang="ru-RU" sz="1400" dirty="0"/>
              <a:t>– </a:t>
            </a:r>
            <a:r>
              <a:rPr lang="ru-RU" sz="1400" dirty="0" err="1"/>
              <a:t>сполук</a:t>
            </a:r>
            <a:r>
              <a:rPr lang="ru-RU" sz="1400" dirty="0"/>
              <a:t>, </a:t>
            </a:r>
            <a:r>
              <a:rPr lang="ru-RU" sz="1400" dirty="0" err="1"/>
              <a:t>здатних</a:t>
            </a:r>
            <a:r>
              <a:rPr lang="ru-RU" sz="1400" dirty="0"/>
              <a:t> </a:t>
            </a:r>
            <a:r>
              <a:rPr lang="ru-RU" sz="1400" dirty="0" err="1"/>
              <a:t>пригнічувати</a:t>
            </a:r>
            <a:r>
              <a:rPr lang="ru-RU" sz="1400" dirty="0"/>
              <a:t> </a:t>
            </a:r>
            <a:r>
              <a:rPr lang="ru-RU" sz="1400" dirty="0" err="1"/>
              <a:t>розвиток</a:t>
            </a:r>
            <a:r>
              <a:rPr lang="ru-RU" sz="1400" dirty="0"/>
              <a:t> </a:t>
            </a:r>
            <a:r>
              <a:rPr lang="ru-RU" sz="1400" dirty="0" err="1"/>
              <a:t>мікроорганізмів</a:t>
            </a:r>
            <a:r>
              <a:rPr lang="ru-RU" sz="1400" dirty="0"/>
              <a:t> та </a:t>
            </a:r>
            <a:r>
              <a:rPr lang="ru-RU" sz="1400" dirty="0" err="1"/>
              <a:t>пухлин</a:t>
            </a:r>
            <a:r>
              <a:rPr lang="ru-RU" sz="1400" dirty="0"/>
              <a:t>. Вони стали </a:t>
            </a:r>
            <a:r>
              <a:rPr lang="ru-RU" sz="1400" dirty="0" err="1"/>
              <a:t>універсальним</a:t>
            </a:r>
            <a:r>
              <a:rPr lang="ru-RU" sz="1400" dirty="0"/>
              <a:t> </a:t>
            </a:r>
            <a:r>
              <a:rPr lang="ru-RU" sz="1400" dirty="0" err="1"/>
              <a:t>засобом</a:t>
            </a:r>
            <a:r>
              <a:rPr lang="ru-RU" sz="1400" dirty="0"/>
              <a:t> для </a:t>
            </a:r>
            <a:r>
              <a:rPr lang="ru-RU" sz="1400" dirty="0" err="1"/>
              <a:t>боротьби</a:t>
            </a:r>
            <a:r>
              <a:rPr lang="ru-RU" sz="1400" dirty="0"/>
              <a:t> з </a:t>
            </a:r>
            <a:r>
              <a:rPr lang="ru-RU" sz="1400" dirty="0" err="1"/>
              <a:t>різного</a:t>
            </a:r>
            <a:r>
              <a:rPr lang="ru-RU" sz="1400" dirty="0"/>
              <a:t> роду </a:t>
            </a:r>
            <a:r>
              <a:rPr lang="ru-RU" sz="1400" dirty="0" err="1"/>
              <a:t>інфекціями</a:t>
            </a:r>
            <a:r>
              <a:rPr lang="ru-RU" sz="1400" dirty="0"/>
              <a:t>. Перший </a:t>
            </a:r>
            <a:r>
              <a:rPr lang="ru-RU" sz="1400" dirty="0" err="1"/>
              <a:t>антибіотик</a:t>
            </a:r>
            <a:r>
              <a:rPr lang="ru-RU" sz="1400" dirty="0"/>
              <a:t> – </a:t>
            </a:r>
            <a:r>
              <a:rPr lang="ru-RU" sz="1400" dirty="0" err="1"/>
              <a:t>пеніцилін</a:t>
            </a:r>
            <a:r>
              <a:rPr lang="ru-RU" sz="1400" dirty="0"/>
              <a:t> – </a:t>
            </a:r>
            <a:r>
              <a:rPr lang="ru-RU" sz="1400" dirty="0" err="1"/>
              <a:t>виділили</a:t>
            </a:r>
            <a:r>
              <a:rPr lang="ru-RU" sz="1400" dirty="0"/>
              <a:t>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плісняви</a:t>
            </a:r>
            <a:r>
              <a:rPr lang="ru-RU" sz="1400" dirty="0"/>
              <a:t> у 1930-ті роки. </a:t>
            </a:r>
            <a:r>
              <a:rPr lang="ru-RU" sz="1400" dirty="0" err="1"/>
              <a:t>Згодом</a:t>
            </a:r>
            <a:r>
              <a:rPr lang="ru-RU" sz="1400" dirty="0"/>
              <a:t> одержали й </a:t>
            </a:r>
            <a:r>
              <a:rPr lang="ru-RU" sz="1400" dirty="0" err="1"/>
              <a:t>інші</a:t>
            </a:r>
            <a:r>
              <a:rPr lang="ru-RU" sz="1400" dirty="0"/>
              <a:t>, </a:t>
            </a:r>
            <a:r>
              <a:rPr lang="ru-RU" sz="1400" dirty="0" err="1"/>
              <a:t>більш</a:t>
            </a:r>
            <a:r>
              <a:rPr lang="ru-RU" sz="1400" dirty="0"/>
              <a:t> </a:t>
            </a:r>
            <a:r>
              <a:rPr lang="ru-RU" sz="1400" dirty="0" err="1"/>
              <a:t>ефективні</a:t>
            </a:r>
            <a:r>
              <a:rPr lang="ru-RU" sz="1400" dirty="0"/>
              <a:t> </a:t>
            </a:r>
            <a:r>
              <a:rPr lang="ru-RU" sz="1400" dirty="0" err="1"/>
              <a:t>антибіотики</a:t>
            </a:r>
            <a:r>
              <a:rPr lang="ru-RU" sz="1400" dirty="0"/>
              <a:t> – </a:t>
            </a:r>
            <a:r>
              <a:rPr lang="ru-RU" sz="1400" dirty="0" err="1"/>
              <a:t>тетрациклін</a:t>
            </a:r>
            <a:r>
              <a:rPr lang="ru-RU" sz="1400" dirty="0"/>
              <a:t>, </a:t>
            </a:r>
            <a:r>
              <a:rPr lang="ru-RU" sz="1400" dirty="0" err="1"/>
              <a:t>стрептоміцин</a:t>
            </a:r>
            <a:r>
              <a:rPr lang="ru-RU" sz="1400" dirty="0"/>
              <a:t> </a:t>
            </a:r>
            <a:r>
              <a:rPr lang="ru-RU" sz="1400" dirty="0" err="1"/>
              <a:t>тощо</a:t>
            </a:r>
            <a:r>
              <a:rPr lang="ru-RU" sz="1400" dirty="0"/>
              <a:t>. </a:t>
            </a:r>
            <a:r>
              <a:rPr lang="ru-RU" sz="1400" dirty="0" err="1"/>
              <a:t>Завдяки</a:t>
            </a:r>
            <a:r>
              <a:rPr lang="ru-RU" sz="1400" dirty="0"/>
              <a:t> широкому </a:t>
            </a:r>
            <a:r>
              <a:rPr lang="ru-RU" sz="1400" dirty="0" err="1"/>
              <a:t>застосуванню</a:t>
            </a:r>
            <a:r>
              <a:rPr lang="ru-RU" sz="1400" dirty="0"/>
              <a:t> </a:t>
            </a:r>
            <a:r>
              <a:rPr lang="ru-RU" sz="1400" dirty="0" err="1"/>
              <a:t>цих</a:t>
            </a:r>
            <a:r>
              <a:rPr lang="ru-RU" sz="1400" dirty="0"/>
              <a:t> </a:t>
            </a:r>
            <a:r>
              <a:rPr lang="ru-RU" sz="1400" dirty="0" err="1"/>
              <a:t>лікарських</a:t>
            </a:r>
            <a:r>
              <a:rPr lang="ru-RU" sz="1400" dirty="0"/>
              <a:t> </a:t>
            </a:r>
            <a:r>
              <a:rPr lang="ru-RU" sz="1400" dirty="0" err="1"/>
              <a:t>засобів</a:t>
            </a:r>
            <a:r>
              <a:rPr lang="ru-RU" sz="1400" dirty="0"/>
              <a:t> у </a:t>
            </a:r>
            <a:r>
              <a:rPr lang="ru-RU" sz="1400" dirty="0" err="1"/>
              <a:t>медицині</a:t>
            </a:r>
            <a:r>
              <a:rPr lang="ru-RU" sz="1400" dirty="0"/>
              <a:t> </a:t>
            </a:r>
            <a:r>
              <a:rPr lang="ru-RU" sz="1400" dirty="0" err="1"/>
              <a:t>людство</a:t>
            </a:r>
            <a:r>
              <a:rPr lang="ru-RU" sz="1400" dirty="0"/>
              <a:t> </a:t>
            </a:r>
            <a:r>
              <a:rPr lang="ru-RU" sz="1400" dirty="0" err="1"/>
              <a:t>позбавилось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жахливих</a:t>
            </a:r>
            <a:r>
              <a:rPr lang="ru-RU" sz="1400" dirty="0"/>
              <a:t> </a:t>
            </a:r>
            <a:r>
              <a:rPr lang="ru-RU" sz="1400" dirty="0" err="1"/>
              <a:t>епідемій</a:t>
            </a:r>
            <a:r>
              <a:rPr lang="ru-RU" sz="1400" dirty="0"/>
              <a:t> тифу, </a:t>
            </a:r>
            <a:r>
              <a:rPr lang="ru-RU" sz="1400" dirty="0" err="1"/>
              <a:t>чуми</a:t>
            </a:r>
            <a:r>
              <a:rPr lang="ru-RU" sz="1400" dirty="0"/>
              <a:t> і </a:t>
            </a:r>
            <a:r>
              <a:rPr lang="ru-RU" sz="1400" dirty="0" err="1"/>
              <a:t>холери</a:t>
            </a:r>
            <a:r>
              <a:rPr lang="ru-RU" sz="1400" dirty="0"/>
              <a:t>. </a:t>
            </a:r>
            <a:r>
              <a:rPr lang="ru-RU" sz="1400" dirty="0" err="1"/>
              <a:t>Значно</a:t>
            </a:r>
            <a:r>
              <a:rPr lang="ru-RU" sz="1400" dirty="0"/>
              <a:t> </a:t>
            </a:r>
            <a:r>
              <a:rPr lang="ru-RU" sz="1400" dirty="0" err="1"/>
              <a:t>полегшилась</a:t>
            </a:r>
            <a:r>
              <a:rPr lang="ru-RU" sz="1400" dirty="0"/>
              <a:t> </a:t>
            </a:r>
            <a:r>
              <a:rPr lang="ru-RU" sz="1400" dirty="0" err="1"/>
              <a:t>боротьба</a:t>
            </a:r>
            <a:r>
              <a:rPr lang="ru-RU" sz="1400" dirty="0"/>
              <a:t> з </a:t>
            </a:r>
            <a:r>
              <a:rPr lang="ru-RU" sz="1400" dirty="0" err="1"/>
              <a:t>туберкульозом</a:t>
            </a:r>
            <a:r>
              <a:rPr lang="ru-RU" sz="1400" dirty="0"/>
              <a:t>, </a:t>
            </a:r>
            <a:r>
              <a:rPr lang="ru-RU" sz="1400" dirty="0" err="1"/>
              <a:t>менінгітом</a:t>
            </a:r>
            <a:r>
              <a:rPr lang="ru-RU" sz="1400" dirty="0"/>
              <a:t> та </a:t>
            </a:r>
            <a:r>
              <a:rPr lang="ru-RU" sz="1400" dirty="0" err="1"/>
              <a:t>іншими</a:t>
            </a:r>
            <a:r>
              <a:rPr lang="ru-RU" sz="1400" dirty="0"/>
              <a:t> </a:t>
            </a:r>
            <a:r>
              <a:rPr lang="ru-RU" sz="1400" dirty="0" err="1"/>
              <a:t>інфекційними</a:t>
            </a:r>
            <a:r>
              <a:rPr lang="ru-RU" sz="1400" dirty="0"/>
              <a:t> </a:t>
            </a:r>
            <a:r>
              <a:rPr lang="ru-RU" sz="1400" dirty="0" err="1"/>
              <a:t>захворюваннями</a:t>
            </a:r>
            <a:r>
              <a:rPr lang="ru-RU" sz="1400" dirty="0"/>
              <a:t>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b="55574"/>
          <a:stretch/>
        </p:blipFill>
        <p:spPr>
          <a:xfrm>
            <a:off x="207610" y="3029346"/>
            <a:ext cx="8573071" cy="253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8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674" y="159308"/>
            <a:ext cx="4565600" cy="5384729"/>
          </a:xfrm>
        </p:spPr>
        <p:txBody>
          <a:bodyPr>
            <a:noAutofit/>
          </a:bodyPr>
          <a:lstStyle/>
          <a:p>
            <a:r>
              <a:rPr lang="ru-RU" sz="1400" dirty="0" err="1"/>
              <a:t>Створення</a:t>
            </a:r>
            <a:r>
              <a:rPr lang="ru-RU" sz="1400" dirty="0"/>
              <a:t> </a:t>
            </a:r>
            <a:r>
              <a:rPr lang="ru-RU" sz="1400" dirty="0" err="1"/>
              <a:t>нових</a:t>
            </a:r>
            <a:r>
              <a:rPr lang="ru-RU" sz="1400" dirty="0"/>
              <a:t> </a:t>
            </a:r>
            <a:r>
              <a:rPr lang="ru-RU" sz="1400" dirty="0" err="1"/>
              <a:t>ліків</a:t>
            </a:r>
            <a:r>
              <a:rPr lang="ru-RU" sz="1400" dirty="0"/>
              <a:t> </a:t>
            </a:r>
            <a:r>
              <a:rPr lang="ru-RU" sz="1400" dirty="0" err="1"/>
              <a:t>є</a:t>
            </a:r>
            <a:r>
              <a:rPr lang="ru-RU" sz="1400" dirty="0"/>
              <a:t> </a:t>
            </a:r>
            <a:r>
              <a:rPr lang="ru-RU" sz="1400" dirty="0" err="1"/>
              <a:t>тривалою</a:t>
            </a:r>
            <a:r>
              <a:rPr lang="ru-RU" sz="1400" dirty="0"/>
              <a:t> і складною справою. </a:t>
            </a:r>
            <a:r>
              <a:rPr lang="ru-RU" sz="1400" dirty="0" err="1"/>
              <a:t>Тисячі</a:t>
            </a:r>
            <a:r>
              <a:rPr lang="ru-RU" sz="1400" dirty="0"/>
              <a:t> </a:t>
            </a:r>
            <a:r>
              <a:rPr lang="ru-RU" sz="1400" dirty="0" err="1"/>
              <a:t>речовин</a:t>
            </a:r>
            <a:r>
              <a:rPr lang="ru-RU" sz="1400" dirty="0"/>
              <a:t>, </a:t>
            </a:r>
            <a:r>
              <a:rPr lang="ru-RU" sz="1400" dirty="0" err="1"/>
              <a:t>синтезованих</a:t>
            </a:r>
            <a:r>
              <a:rPr lang="ru-RU" sz="1400" dirty="0"/>
              <a:t> у </a:t>
            </a:r>
            <a:r>
              <a:rPr lang="ru-RU" sz="1400" dirty="0" err="1"/>
              <a:t>лабораторіях</a:t>
            </a:r>
            <a:r>
              <a:rPr lang="ru-RU" sz="1400" dirty="0"/>
              <a:t>, </a:t>
            </a:r>
            <a:r>
              <a:rPr lang="ru-RU" sz="1400" dirty="0" err="1"/>
              <a:t>перевіряються</a:t>
            </a:r>
            <a:r>
              <a:rPr lang="ru-RU" sz="1400" dirty="0"/>
              <a:t> на </a:t>
            </a:r>
            <a:r>
              <a:rPr lang="ru-RU" sz="1400" dirty="0" err="1"/>
              <a:t>лікувальну</a:t>
            </a:r>
            <a:r>
              <a:rPr lang="ru-RU" sz="1400" dirty="0"/>
              <a:t> </a:t>
            </a:r>
            <a:r>
              <a:rPr lang="ru-RU" sz="1400" dirty="0" err="1"/>
              <a:t>дію</a:t>
            </a:r>
            <a:r>
              <a:rPr lang="ru-RU" sz="1400" dirty="0"/>
              <a:t>. </a:t>
            </a:r>
            <a:r>
              <a:rPr lang="ru-RU" sz="1400" dirty="0" err="1"/>
              <a:t>Їх</a:t>
            </a:r>
            <a:r>
              <a:rPr lang="ru-RU" sz="1400" dirty="0"/>
              <a:t> </a:t>
            </a:r>
            <a:r>
              <a:rPr lang="ru-RU" sz="1400" dirty="0" err="1"/>
              <a:t>випробовують</a:t>
            </a:r>
            <a:r>
              <a:rPr lang="ru-RU" sz="1400" dirty="0"/>
              <a:t> </a:t>
            </a:r>
            <a:r>
              <a:rPr lang="ru-RU" sz="1400" dirty="0" err="1"/>
              <a:t>спочатку</a:t>
            </a:r>
            <a:r>
              <a:rPr lang="ru-RU" sz="1400" dirty="0"/>
              <a:t> на </a:t>
            </a:r>
            <a:r>
              <a:rPr lang="ru-RU" sz="1400" dirty="0" err="1"/>
              <a:t>тваринах</a:t>
            </a:r>
            <a:r>
              <a:rPr lang="ru-RU" sz="1400" dirty="0"/>
              <a:t>, а </a:t>
            </a:r>
            <a:r>
              <a:rPr lang="ru-RU" sz="1400" dirty="0" err="1"/>
              <a:t>потім</a:t>
            </a:r>
            <a:r>
              <a:rPr lang="ru-RU" sz="1400" dirty="0"/>
              <a:t> </a:t>
            </a:r>
            <a:r>
              <a:rPr lang="ru-RU" sz="1400" dirty="0" err="1"/>
              <a:t>апробують</a:t>
            </a:r>
            <a:r>
              <a:rPr lang="ru-RU" sz="1400" dirty="0"/>
              <a:t> у </a:t>
            </a:r>
            <a:r>
              <a:rPr lang="ru-RU" sz="1400" dirty="0" err="1"/>
              <a:t>клініках</a:t>
            </a:r>
            <a:r>
              <a:rPr lang="ru-RU" sz="1400" dirty="0"/>
              <a:t>. </a:t>
            </a:r>
            <a:r>
              <a:rPr lang="ru-RU" sz="1400" dirty="0" err="1"/>
              <a:t>Враховуючи</a:t>
            </a:r>
            <a:r>
              <a:rPr lang="ru-RU" sz="1400" dirty="0"/>
              <a:t> </a:t>
            </a:r>
            <a:r>
              <a:rPr lang="ru-RU" sz="1400" dirty="0" err="1"/>
              <a:t>ці</a:t>
            </a:r>
            <a:r>
              <a:rPr lang="ru-RU" sz="1400" dirty="0"/>
              <a:t> </a:t>
            </a:r>
            <a:r>
              <a:rPr lang="ru-RU" sz="1400" dirty="0" err="1"/>
              <a:t>дані</a:t>
            </a:r>
            <a:r>
              <a:rPr lang="ru-RU" sz="1400" dirty="0"/>
              <a:t>, </a:t>
            </a:r>
            <a:r>
              <a:rPr lang="ru-RU" sz="1400" dirty="0" err="1"/>
              <a:t>відбирають</a:t>
            </a:r>
            <a:r>
              <a:rPr lang="ru-RU" sz="1400" dirty="0"/>
              <a:t> </a:t>
            </a:r>
            <a:r>
              <a:rPr lang="ru-RU" sz="1400" dirty="0" err="1"/>
              <a:t>речовини</a:t>
            </a:r>
            <a:r>
              <a:rPr lang="ru-RU" sz="1400" dirty="0"/>
              <a:t> з </a:t>
            </a:r>
            <a:r>
              <a:rPr lang="ru-RU" sz="1400" dirty="0" err="1"/>
              <a:t>потрібними</a:t>
            </a:r>
            <a:r>
              <a:rPr lang="ru-RU" sz="1400" dirty="0"/>
              <a:t> </a:t>
            </a:r>
            <a:r>
              <a:rPr lang="ru-RU" sz="1400" dirty="0" err="1"/>
              <a:t>хімічними</a:t>
            </a:r>
            <a:r>
              <a:rPr lang="ru-RU" sz="1400" dirty="0"/>
              <a:t> та </a:t>
            </a:r>
            <a:r>
              <a:rPr lang="ru-RU" sz="1400" dirty="0" err="1"/>
              <a:t>фізіологічними</a:t>
            </a:r>
            <a:r>
              <a:rPr lang="ru-RU" sz="1400" dirty="0"/>
              <a:t> </a:t>
            </a:r>
            <a:r>
              <a:rPr lang="ru-RU" sz="1400" dirty="0" err="1"/>
              <a:t>властивостями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далі</a:t>
            </a:r>
            <a:r>
              <a:rPr lang="ru-RU" sz="1400" dirty="0"/>
              <a:t> </a:t>
            </a:r>
            <a:r>
              <a:rPr lang="ru-RU" sz="1400" dirty="0" err="1"/>
              <a:t>надходять</a:t>
            </a:r>
            <a:r>
              <a:rPr lang="ru-RU" sz="1400" dirty="0"/>
              <a:t> у </a:t>
            </a:r>
            <a:r>
              <a:rPr lang="ru-RU" sz="1400" dirty="0" err="1"/>
              <a:t>виробництво</a:t>
            </a:r>
            <a:r>
              <a:rPr lang="ru-RU" sz="1400" dirty="0"/>
              <a:t>. </a:t>
            </a:r>
            <a:r>
              <a:rPr lang="ru-RU" sz="1400" dirty="0" err="1"/>
              <a:t>Фармацевтична</a:t>
            </a:r>
            <a:r>
              <a:rPr lang="ru-RU" sz="1400" dirty="0"/>
              <a:t> </a:t>
            </a:r>
            <a:r>
              <a:rPr lang="ru-RU" sz="1400" dirty="0" err="1"/>
              <a:t>промисловість</a:t>
            </a:r>
            <a:r>
              <a:rPr lang="ru-RU" sz="1400" dirty="0"/>
              <a:t> </a:t>
            </a:r>
            <a:r>
              <a:rPr lang="ru-RU" sz="1400" dirty="0" err="1"/>
              <a:t>випускає</a:t>
            </a:r>
            <a:r>
              <a:rPr lang="ru-RU" sz="1400" dirty="0"/>
              <a:t> </a:t>
            </a:r>
            <a:r>
              <a:rPr lang="ru-RU" sz="1400" dirty="0" err="1"/>
              <a:t>сьогодні</a:t>
            </a:r>
            <a:r>
              <a:rPr lang="ru-RU" sz="1400" dirty="0"/>
              <a:t> </a:t>
            </a:r>
            <a:r>
              <a:rPr lang="ru-RU" sz="1400" dirty="0" err="1"/>
              <a:t>декілька</a:t>
            </a:r>
            <a:r>
              <a:rPr lang="ru-RU" sz="1400" dirty="0"/>
              <a:t> </a:t>
            </a:r>
            <a:r>
              <a:rPr lang="ru-RU" sz="1400" dirty="0" err="1"/>
              <a:t>тисяч</a:t>
            </a:r>
            <a:r>
              <a:rPr lang="ru-RU" sz="1400" dirty="0"/>
              <a:t> </a:t>
            </a:r>
            <a:r>
              <a:rPr lang="ru-RU" sz="1400" dirty="0" err="1"/>
              <a:t>найменувань</a:t>
            </a:r>
            <a:r>
              <a:rPr lang="ru-RU" sz="1400" dirty="0"/>
              <a:t> </a:t>
            </a:r>
            <a:r>
              <a:rPr lang="ru-RU" sz="1400" dirty="0" err="1"/>
              <a:t>ліків</a:t>
            </a:r>
            <a:r>
              <a:rPr lang="ru-RU" sz="1400" dirty="0"/>
              <a:t> </a:t>
            </a:r>
            <a:r>
              <a:rPr lang="ru-RU" sz="1400" dirty="0" err="1"/>
              <a:t>різноманітного</a:t>
            </a:r>
            <a:r>
              <a:rPr lang="ru-RU" sz="1400" dirty="0"/>
              <a:t> </a:t>
            </a:r>
            <a:r>
              <a:rPr lang="ru-RU" sz="1400" dirty="0" err="1"/>
              <a:t>призначення</a:t>
            </a:r>
            <a:r>
              <a:rPr lang="ru-RU" sz="1400" dirty="0"/>
              <a:t> – для </a:t>
            </a:r>
            <a:r>
              <a:rPr lang="ru-RU" sz="1400" dirty="0" err="1"/>
              <a:t>лікування</a:t>
            </a:r>
            <a:r>
              <a:rPr lang="ru-RU" sz="1400" dirty="0"/>
              <a:t> </a:t>
            </a:r>
            <a:r>
              <a:rPr lang="ru-RU" sz="1400" dirty="0" err="1"/>
              <a:t>серцево-судинних</a:t>
            </a:r>
            <a:r>
              <a:rPr lang="ru-RU" sz="1400" dirty="0"/>
              <a:t>, </a:t>
            </a:r>
            <a:r>
              <a:rPr lang="ru-RU" sz="1400" dirty="0" err="1"/>
              <a:t>кишково-шлункових</a:t>
            </a:r>
            <a:r>
              <a:rPr lang="ru-RU" sz="1400" dirty="0"/>
              <a:t>, </a:t>
            </a:r>
            <a:r>
              <a:rPr lang="ru-RU" sz="1400" dirty="0" err="1"/>
              <a:t>інфекційних</a:t>
            </a:r>
            <a:r>
              <a:rPr lang="ru-RU" sz="1400" dirty="0"/>
              <a:t>, </a:t>
            </a:r>
            <a:r>
              <a:rPr lang="ru-RU" sz="1400" dirty="0" err="1"/>
              <a:t>ракових</a:t>
            </a:r>
            <a:r>
              <a:rPr lang="ru-RU" sz="1400" dirty="0"/>
              <a:t> та </a:t>
            </a:r>
            <a:r>
              <a:rPr lang="ru-RU" sz="1400" dirty="0" err="1"/>
              <a:t>багатьох</a:t>
            </a:r>
            <a:r>
              <a:rPr lang="ru-RU" sz="1400" dirty="0"/>
              <a:t> </a:t>
            </a:r>
            <a:r>
              <a:rPr lang="ru-RU" sz="1400" dirty="0" err="1"/>
              <a:t>інших</a:t>
            </a:r>
            <a:r>
              <a:rPr lang="ru-RU" sz="1400" dirty="0"/>
              <a:t> </a:t>
            </a:r>
            <a:r>
              <a:rPr lang="ru-RU" sz="1400" dirty="0" err="1"/>
              <a:t>видів</a:t>
            </a:r>
            <a:r>
              <a:rPr lang="ru-RU" sz="1400" dirty="0"/>
              <a:t> </a:t>
            </a:r>
            <a:r>
              <a:rPr lang="ru-RU" sz="1400" dirty="0" err="1"/>
              <a:t>захворювань</a:t>
            </a:r>
            <a:r>
              <a:rPr lang="ru-RU" sz="1400" dirty="0"/>
              <a:t>. </a:t>
            </a:r>
            <a:r>
              <a:rPr lang="ru-RU" sz="1400" dirty="0" err="1"/>
              <a:t>Більшість</a:t>
            </a:r>
            <a:r>
              <a:rPr lang="ru-RU" sz="1400" dirty="0"/>
              <a:t>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цих</a:t>
            </a:r>
            <a:r>
              <a:rPr lang="ru-RU" sz="1400" dirty="0"/>
              <a:t> </a:t>
            </a:r>
            <a:r>
              <a:rPr lang="ru-RU" sz="1400" dirty="0" err="1"/>
              <a:t>препаратів</a:t>
            </a:r>
            <a:r>
              <a:rPr lang="ru-RU" sz="1400" dirty="0"/>
              <a:t> </a:t>
            </a:r>
            <a:r>
              <a:rPr lang="ru-RU" sz="1400" dirty="0" err="1"/>
              <a:t>хіміки</a:t>
            </a:r>
            <a:r>
              <a:rPr lang="ru-RU" sz="1400" dirty="0"/>
              <a:t> створили в </a:t>
            </a:r>
            <a:r>
              <a:rPr lang="ru-RU" sz="1400" dirty="0" err="1"/>
              <a:t>хімічних</a:t>
            </a:r>
            <a:r>
              <a:rPr lang="ru-RU" sz="1400" dirty="0"/>
              <a:t> </a:t>
            </a:r>
            <a:r>
              <a:rPr lang="ru-RU" sz="1400" dirty="0" err="1"/>
              <a:t>лабораторіях</a:t>
            </a:r>
            <a:r>
              <a:rPr lang="ru-RU" sz="1400" dirty="0"/>
              <a:t>; </a:t>
            </a:r>
            <a:r>
              <a:rPr lang="ru-RU" sz="1400" dirty="0" err="1"/>
              <a:t>серед</a:t>
            </a:r>
            <a:r>
              <a:rPr lang="ru-RU" sz="1400" dirty="0"/>
              <a:t> них </a:t>
            </a:r>
            <a:r>
              <a:rPr lang="ru-RU" sz="1400" dirty="0" err="1"/>
              <a:t>є</a:t>
            </a:r>
            <a:r>
              <a:rPr lang="ru-RU" sz="1400" dirty="0"/>
              <a:t> і </a:t>
            </a:r>
            <a:r>
              <a:rPr lang="ru-RU" sz="1400" dirty="0" err="1"/>
              <a:t>такі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за </a:t>
            </a:r>
            <a:r>
              <a:rPr lang="ru-RU" sz="1400" dirty="0" err="1"/>
              <a:t>ефективністю</a:t>
            </a:r>
            <a:r>
              <a:rPr lang="ru-RU" sz="1400" dirty="0"/>
              <a:t> та </a:t>
            </a:r>
            <a:r>
              <a:rPr lang="ru-RU" sz="1400" dirty="0" err="1"/>
              <a:t>стійкістю</a:t>
            </a:r>
            <a:r>
              <a:rPr lang="ru-RU" sz="1400" dirty="0"/>
              <a:t> </a:t>
            </a:r>
            <a:r>
              <a:rPr lang="ru-RU" sz="1400" dirty="0" err="1"/>
              <a:t>перевершують</a:t>
            </a:r>
            <a:r>
              <a:rPr lang="ru-RU" sz="1400" dirty="0"/>
              <a:t> </a:t>
            </a:r>
            <a:r>
              <a:rPr lang="ru-RU" sz="1400" dirty="0" err="1"/>
              <a:t>природні</a:t>
            </a:r>
            <a:r>
              <a:rPr lang="ru-RU" sz="1400" dirty="0"/>
              <a:t> </a:t>
            </a:r>
            <a:r>
              <a:rPr lang="ru-RU" sz="1400" dirty="0" err="1"/>
              <a:t>лікарські</a:t>
            </a:r>
            <a:r>
              <a:rPr lang="ru-RU" sz="1400" dirty="0"/>
              <a:t> </a:t>
            </a:r>
            <a:r>
              <a:rPr lang="ru-RU" sz="1400" dirty="0" err="1"/>
              <a:t>засоби</a:t>
            </a:r>
            <a:r>
              <a:rPr lang="ru-RU" sz="1400" dirty="0"/>
              <a:t>. Як правило, </a:t>
            </a:r>
            <a:r>
              <a:rPr lang="ru-RU" sz="1400" dirty="0" err="1"/>
              <a:t>це</a:t>
            </a:r>
            <a:r>
              <a:rPr lang="ru-RU" sz="1400" dirty="0"/>
              <a:t> </a:t>
            </a:r>
            <a:r>
              <a:rPr lang="ru-RU" sz="1400" dirty="0" err="1"/>
              <a:t>складні</a:t>
            </a:r>
            <a:r>
              <a:rPr lang="ru-RU" sz="1400" dirty="0"/>
              <a:t> </a:t>
            </a:r>
            <a:r>
              <a:rPr lang="ru-RU" sz="1400" dirty="0" err="1"/>
              <a:t>органічні</a:t>
            </a:r>
            <a:r>
              <a:rPr lang="ru-RU" sz="1400" dirty="0"/>
              <a:t> </a:t>
            </a:r>
            <a:r>
              <a:rPr lang="ru-RU" sz="1400" dirty="0" err="1"/>
              <a:t>сполуки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належать до </a:t>
            </a:r>
            <a:r>
              <a:rPr lang="ru-RU" sz="1400" dirty="0" err="1"/>
              <a:t>різних</a:t>
            </a:r>
            <a:r>
              <a:rPr lang="ru-RU" sz="1400" dirty="0"/>
              <a:t> </a:t>
            </a:r>
            <a:r>
              <a:rPr lang="ru-RU" sz="1400" dirty="0" err="1"/>
              <a:t>класів</a:t>
            </a:r>
            <a:r>
              <a:rPr lang="ru-RU" sz="1400" dirty="0"/>
              <a:t>, </a:t>
            </a:r>
            <a:r>
              <a:rPr lang="ru-RU" sz="1400" dirty="0" err="1"/>
              <a:t>поєднують</a:t>
            </a:r>
            <a:r>
              <a:rPr lang="ru-RU" sz="1400" dirty="0"/>
              <a:t> у </a:t>
            </a:r>
            <a:r>
              <a:rPr lang="ru-RU" sz="1400" dirty="0" err="1"/>
              <a:t>собі</a:t>
            </a:r>
            <a:r>
              <a:rPr lang="ru-RU" sz="1400" dirty="0"/>
              <a:t> </a:t>
            </a:r>
            <a:r>
              <a:rPr lang="ru-RU" sz="1400" dirty="0" err="1"/>
              <a:t>різні</a:t>
            </a:r>
            <a:r>
              <a:rPr lang="ru-RU" sz="1400" dirty="0"/>
              <a:t> </a:t>
            </a:r>
            <a:r>
              <a:rPr lang="ru-RU" sz="1400" dirty="0" err="1"/>
              <a:t>функціональні</a:t>
            </a:r>
            <a:r>
              <a:rPr lang="ru-RU" sz="1400" dirty="0"/>
              <a:t> </a:t>
            </a:r>
            <a:r>
              <a:rPr lang="ru-RU" sz="1400" dirty="0" err="1"/>
              <a:t>групи</a:t>
            </a:r>
            <a:r>
              <a:rPr lang="ru-RU" sz="1400" dirty="0"/>
              <a:t>. Часто ними </a:t>
            </a:r>
            <a:r>
              <a:rPr lang="ru-RU" sz="1400" dirty="0" err="1"/>
              <a:t>є</a:t>
            </a:r>
            <a:r>
              <a:rPr lang="ru-RU" sz="1400" dirty="0"/>
              <a:t> </a:t>
            </a:r>
            <a:r>
              <a:rPr lang="ru-RU" sz="1400" dirty="0" err="1"/>
              <a:t>циклічні</a:t>
            </a:r>
            <a:r>
              <a:rPr lang="ru-RU" sz="1400" dirty="0"/>
              <a:t> </a:t>
            </a:r>
            <a:r>
              <a:rPr lang="ru-RU" sz="1400" dirty="0" err="1"/>
              <a:t>сполуки</a:t>
            </a:r>
            <a:r>
              <a:rPr lang="ru-RU" sz="1400" dirty="0"/>
              <a:t>, </a:t>
            </a:r>
            <a:r>
              <a:rPr lang="ru-RU" sz="1400" dirty="0" err="1"/>
              <a:t>зокрема</a:t>
            </a:r>
            <a:r>
              <a:rPr lang="ru-RU" sz="1400" dirty="0"/>
              <a:t> ароматичного ряду,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містять</a:t>
            </a:r>
            <a:r>
              <a:rPr lang="ru-RU" sz="1400" dirty="0"/>
              <a:t> </a:t>
            </a:r>
            <a:r>
              <a:rPr lang="ru-RU" sz="1400" dirty="0" err="1"/>
              <a:t>різні</a:t>
            </a:r>
            <a:r>
              <a:rPr lang="ru-RU" sz="1400" dirty="0"/>
              <a:t> </a:t>
            </a:r>
            <a:r>
              <a:rPr lang="ru-RU" sz="1400" dirty="0" err="1"/>
              <a:t>вуглеводневі</a:t>
            </a:r>
            <a:r>
              <a:rPr lang="ru-RU" sz="1400" dirty="0"/>
              <a:t> </a:t>
            </a:r>
            <a:r>
              <a:rPr lang="ru-RU" sz="1400" dirty="0" err="1"/>
              <a:t>радикали</a:t>
            </a:r>
            <a:r>
              <a:rPr lang="ru-RU" sz="1400" dirty="0"/>
              <a:t>, </a:t>
            </a:r>
            <a:r>
              <a:rPr lang="ru-RU" sz="1400" dirty="0" err="1"/>
              <a:t>карбокси</a:t>
            </a:r>
            <a:r>
              <a:rPr lang="ru-RU" sz="1400" dirty="0"/>
              <a:t>- (–СООН), </a:t>
            </a:r>
            <a:r>
              <a:rPr lang="ru-RU" sz="1400" dirty="0" err="1"/>
              <a:t>нітро</a:t>
            </a:r>
            <a:r>
              <a:rPr lang="ru-RU" sz="1400" dirty="0"/>
              <a:t>- (–NO</a:t>
            </a:r>
            <a:r>
              <a:rPr lang="ru-RU" sz="1400" baseline="-25000" dirty="0"/>
              <a:t>2</a:t>
            </a:r>
            <a:r>
              <a:rPr lang="ru-RU" sz="1400" dirty="0"/>
              <a:t>), </a:t>
            </a:r>
            <a:r>
              <a:rPr lang="ru-RU" sz="1400" dirty="0" err="1"/>
              <a:t>аміно</a:t>
            </a:r>
            <a:r>
              <a:rPr lang="ru-RU" sz="1400" dirty="0"/>
              <a:t>- (–NH</a:t>
            </a:r>
            <a:r>
              <a:rPr lang="ru-RU" sz="1400" baseline="-25000" dirty="0"/>
              <a:t>2</a:t>
            </a:r>
            <a:r>
              <a:rPr lang="ru-RU" sz="1400" dirty="0"/>
              <a:t>), </a:t>
            </a:r>
            <a:r>
              <a:rPr lang="ru-RU" sz="1400" dirty="0" err="1"/>
              <a:t>гідрокси</a:t>
            </a:r>
            <a:r>
              <a:rPr lang="ru-RU" sz="1400" dirty="0"/>
              <a:t>- (–OH) </a:t>
            </a:r>
            <a:r>
              <a:rPr lang="ru-RU" sz="1400" dirty="0" err="1"/>
              <a:t>групи</a:t>
            </a:r>
            <a:r>
              <a:rPr lang="ru-RU" sz="1400" dirty="0"/>
              <a:t> </a:t>
            </a:r>
            <a:r>
              <a:rPr lang="ru-RU" sz="1400" dirty="0" err="1"/>
              <a:t>тощо</a:t>
            </a:r>
            <a:r>
              <a:rPr lang="ru-RU" sz="1400" dirty="0"/>
              <a:t>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l="14733" r="19878"/>
          <a:stretch/>
        </p:blipFill>
        <p:spPr>
          <a:xfrm>
            <a:off x="4591850" y="159307"/>
            <a:ext cx="4372019" cy="528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08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-541856"/>
            <a:ext cx="5791200" cy="1143000"/>
          </a:xfrm>
        </p:spPr>
        <p:txBody>
          <a:bodyPr>
            <a:normAutofit/>
          </a:bodyPr>
          <a:lstStyle/>
          <a:p>
            <a:r>
              <a:rPr lang="ru-RU" sz="3200" b="1" dirty="0"/>
              <a:t>Як </a:t>
            </a:r>
            <a:r>
              <a:rPr lang="ru-RU" sz="3200" b="1" dirty="0" err="1"/>
              <a:t>діють</a:t>
            </a:r>
            <a:r>
              <a:rPr lang="ru-RU" sz="3200" b="1" dirty="0"/>
              <a:t> </a:t>
            </a:r>
            <a:r>
              <a:rPr lang="ru-RU" sz="3200" b="1" dirty="0" err="1"/>
              <a:t>ліки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67951" y="547424"/>
            <a:ext cx="4890423" cy="4387339"/>
          </a:xfrm>
        </p:spPr>
        <p:txBody>
          <a:bodyPr>
            <a:noAutofit/>
          </a:bodyPr>
          <a:lstStyle/>
          <a:p>
            <a:pPr algn="ctr"/>
            <a:r>
              <a:rPr lang="ru-RU" sz="1400" dirty="0" err="1"/>
              <a:t>Створення</a:t>
            </a:r>
            <a:r>
              <a:rPr lang="ru-RU" sz="1400" dirty="0"/>
              <a:t> </a:t>
            </a:r>
            <a:r>
              <a:rPr lang="ru-RU" sz="1400" dirty="0" err="1"/>
              <a:t>ефективних</a:t>
            </a:r>
            <a:r>
              <a:rPr lang="ru-RU" sz="1400" dirty="0"/>
              <a:t> </a:t>
            </a:r>
            <a:r>
              <a:rPr lang="ru-RU" sz="1400" dirty="0" err="1"/>
              <a:t>ліків</a:t>
            </a:r>
            <a:r>
              <a:rPr lang="ru-RU" sz="1400" dirty="0"/>
              <a:t> </a:t>
            </a:r>
            <a:r>
              <a:rPr lang="ru-RU" sz="1400" dirty="0" err="1"/>
              <a:t>значно</a:t>
            </a:r>
            <a:r>
              <a:rPr lang="ru-RU" sz="1400" dirty="0"/>
              <a:t> </a:t>
            </a:r>
            <a:r>
              <a:rPr lang="ru-RU" sz="1400" dirty="0" err="1"/>
              <a:t>полегшується</a:t>
            </a:r>
            <a:r>
              <a:rPr lang="ru-RU" sz="1400" dirty="0"/>
              <a:t>, коли </a:t>
            </a:r>
            <a:r>
              <a:rPr lang="ru-RU" sz="1400" dirty="0" err="1"/>
              <a:t>відомий</a:t>
            </a:r>
            <a:r>
              <a:rPr lang="ru-RU" sz="1400" dirty="0"/>
              <a:t> </a:t>
            </a:r>
            <a:r>
              <a:rPr lang="ru-RU" sz="1400" dirty="0" err="1"/>
              <a:t>механізм</a:t>
            </a:r>
            <a:r>
              <a:rPr lang="ru-RU" sz="1400" dirty="0"/>
              <a:t> </a:t>
            </a:r>
            <a:r>
              <a:rPr lang="ru-RU" sz="1400" dirty="0" err="1"/>
              <a:t>їхньої</a:t>
            </a:r>
            <a:r>
              <a:rPr lang="ru-RU" sz="1400" dirty="0"/>
              <a:t> </a:t>
            </a:r>
            <a:r>
              <a:rPr lang="ru-RU" sz="1400" dirty="0" err="1"/>
              <a:t>дії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Учені</a:t>
            </a:r>
            <a:r>
              <a:rPr lang="ru-RU" sz="1400" dirty="0"/>
              <a:t> </a:t>
            </a:r>
            <a:r>
              <a:rPr lang="ru-RU" sz="1400" dirty="0" err="1"/>
              <a:t>встановили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ліки</a:t>
            </a:r>
            <a:r>
              <a:rPr lang="ru-RU" sz="1400" dirty="0"/>
              <a:t> </a:t>
            </a:r>
            <a:r>
              <a:rPr lang="ru-RU" sz="1400" dirty="0" err="1"/>
              <a:t>впливають</a:t>
            </a:r>
            <a:r>
              <a:rPr lang="ru-RU" sz="1400" dirty="0"/>
              <a:t> на </a:t>
            </a:r>
            <a:r>
              <a:rPr lang="ru-RU" sz="1400" dirty="0" err="1"/>
              <a:t>деякі</a:t>
            </a:r>
            <a:r>
              <a:rPr lang="ru-RU" sz="1400" dirty="0"/>
              <a:t> </a:t>
            </a:r>
            <a:r>
              <a:rPr lang="ru-RU" sz="1400" dirty="0" err="1"/>
              <a:t>біохімічні</a:t>
            </a:r>
            <a:r>
              <a:rPr lang="ru-RU" sz="1400" dirty="0"/>
              <a:t> </a:t>
            </a:r>
            <a:r>
              <a:rPr lang="ru-RU" sz="1400" dirty="0" err="1"/>
              <a:t>реакції</a:t>
            </a:r>
            <a:r>
              <a:rPr lang="ru-RU" sz="1400" dirty="0"/>
              <a:t> в </a:t>
            </a:r>
            <a:r>
              <a:rPr lang="ru-RU" sz="1400" dirty="0" err="1"/>
              <a:t>організмі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відповідають</a:t>
            </a:r>
            <a:r>
              <a:rPr lang="ru-RU" sz="1400" dirty="0"/>
              <a:t> за </a:t>
            </a:r>
            <a:r>
              <a:rPr lang="ru-RU" sz="1400" dirty="0" err="1"/>
              <a:t>певні</a:t>
            </a:r>
            <a:r>
              <a:rPr lang="ru-RU" sz="1400" dirty="0"/>
              <a:t> </a:t>
            </a:r>
            <a:r>
              <a:rPr lang="ru-RU" sz="1400" dirty="0" err="1"/>
              <a:t>фізіологічні</a:t>
            </a:r>
            <a:r>
              <a:rPr lang="ru-RU" sz="1400" dirty="0"/>
              <a:t> </a:t>
            </a:r>
            <a:r>
              <a:rPr lang="ru-RU" sz="1400" dirty="0" err="1"/>
              <a:t>процеси</a:t>
            </a:r>
            <a:r>
              <a:rPr lang="ru-RU" sz="1400" dirty="0"/>
              <a:t>. </a:t>
            </a:r>
            <a:r>
              <a:rPr lang="ru-RU" sz="1400" dirty="0" err="1"/>
              <a:t>Дія</a:t>
            </a:r>
            <a:r>
              <a:rPr lang="ru-RU" sz="1400" dirty="0"/>
              <a:t> </a:t>
            </a:r>
            <a:r>
              <a:rPr lang="ru-RU" sz="1400" dirty="0" err="1"/>
              <a:t>ліків</a:t>
            </a:r>
            <a:r>
              <a:rPr lang="ru-RU" sz="1400" dirty="0"/>
              <a:t> </a:t>
            </a:r>
            <a:r>
              <a:rPr lang="ru-RU" sz="1400" dirty="0" err="1"/>
              <a:t>зводиться</a:t>
            </a:r>
            <a:r>
              <a:rPr lang="ru-RU" sz="1400" dirty="0"/>
              <a:t>, по-</a:t>
            </a:r>
            <a:r>
              <a:rPr lang="ru-RU" sz="1400" dirty="0" err="1"/>
              <a:t>суті</a:t>
            </a:r>
            <a:r>
              <a:rPr lang="ru-RU" sz="1400" dirty="0"/>
              <a:t>, до «</a:t>
            </a:r>
            <a:r>
              <a:rPr lang="ru-RU" sz="1400" dirty="0" err="1"/>
              <a:t>вмикання</a:t>
            </a:r>
            <a:r>
              <a:rPr lang="ru-RU" sz="1400" dirty="0"/>
              <a:t>» </a:t>
            </a:r>
            <a:r>
              <a:rPr lang="ru-RU" sz="1400" dirty="0" err="1"/>
              <a:t>чи</a:t>
            </a:r>
            <a:r>
              <a:rPr lang="ru-RU" sz="1400" dirty="0"/>
              <a:t> «</a:t>
            </a:r>
            <a:r>
              <a:rPr lang="ru-RU" sz="1400" dirty="0" err="1"/>
              <a:t>вимикання</a:t>
            </a:r>
            <a:r>
              <a:rPr lang="ru-RU" sz="1400" dirty="0"/>
              <a:t>» </a:t>
            </a:r>
            <a:r>
              <a:rPr lang="ru-RU" sz="1400" dirty="0" err="1"/>
              <a:t>відповідної</a:t>
            </a:r>
            <a:r>
              <a:rPr lang="ru-RU" sz="1400" dirty="0"/>
              <a:t> </a:t>
            </a:r>
            <a:r>
              <a:rPr lang="ru-RU" sz="1400" dirty="0" err="1"/>
              <a:t>біохімічної</a:t>
            </a:r>
            <a:r>
              <a:rPr lang="ru-RU" sz="1400" dirty="0"/>
              <a:t> </a:t>
            </a:r>
            <a:r>
              <a:rPr lang="ru-RU" sz="1400" dirty="0" err="1"/>
              <a:t>реакції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/>
              <a:t>Жива </a:t>
            </a:r>
            <a:r>
              <a:rPr lang="ru-RU" sz="1400" dirty="0" err="1"/>
              <a:t>клітина</a:t>
            </a:r>
            <a:r>
              <a:rPr lang="ru-RU" sz="1400" dirty="0"/>
              <a:t> </a:t>
            </a:r>
            <a:r>
              <a:rPr lang="ru-RU" sz="1400" dirty="0" err="1"/>
              <a:t>складається</a:t>
            </a:r>
            <a:r>
              <a:rPr lang="ru-RU" sz="1400" dirty="0"/>
              <a:t> </a:t>
            </a:r>
            <a:r>
              <a:rPr lang="ru-RU" sz="1400" dirty="0" err="1"/>
              <a:t>зі</a:t>
            </a:r>
            <a:r>
              <a:rPr lang="ru-RU" sz="1400" dirty="0"/>
              <a:t> </a:t>
            </a:r>
            <a:r>
              <a:rPr lang="ru-RU" sz="1400" dirty="0" err="1"/>
              <a:t>складних</a:t>
            </a:r>
            <a:r>
              <a:rPr lang="ru-RU" sz="1400" dirty="0"/>
              <a:t> </a:t>
            </a:r>
            <a:r>
              <a:rPr lang="ru-RU" sz="1400" dirty="0" err="1"/>
              <a:t>високомолекулярних</a:t>
            </a:r>
            <a:r>
              <a:rPr lang="ru-RU" sz="1400" dirty="0"/>
              <a:t> </a:t>
            </a:r>
            <a:r>
              <a:rPr lang="ru-RU" sz="1400" dirty="0" err="1"/>
              <a:t>речовин</a:t>
            </a:r>
            <a:r>
              <a:rPr lang="ru-RU" sz="1400" dirty="0"/>
              <a:t> – </a:t>
            </a:r>
            <a:r>
              <a:rPr lang="ru-RU" sz="1400" dirty="0" err="1"/>
              <a:t>біополімерів</a:t>
            </a:r>
            <a:r>
              <a:rPr lang="ru-RU" sz="1400" dirty="0"/>
              <a:t>. </a:t>
            </a:r>
            <a:r>
              <a:rPr lang="ru-RU" sz="1400" dirty="0" err="1"/>
              <a:t>Найважливіші</a:t>
            </a:r>
            <a:r>
              <a:rPr lang="ru-RU" sz="1400" dirty="0"/>
              <a:t> </a:t>
            </a:r>
            <a:r>
              <a:rPr lang="ru-RU" sz="1400" dirty="0" err="1"/>
              <a:t>із</a:t>
            </a:r>
            <a:r>
              <a:rPr lang="ru-RU" sz="1400" dirty="0"/>
              <a:t> них вам </a:t>
            </a:r>
            <a:r>
              <a:rPr lang="ru-RU" sz="1400" dirty="0" err="1"/>
              <a:t>відомі</a:t>
            </a:r>
            <a:r>
              <a:rPr lang="ru-RU" sz="1400" dirty="0"/>
              <a:t>. </a:t>
            </a:r>
            <a:r>
              <a:rPr lang="ru-RU" sz="1400" dirty="0" err="1"/>
              <a:t>Це</a:t>
            </a:r>
            <a:r>
              <a:rPr lang="ru-RU" sz="1400" dirty="0"/>
              <a:t> </a:t>
            </a:r>
            <a:r>
              <a:rPr lang="ru-RU" sz="1400" dirty="0" err="1"/>
              <a:t>білки-ферменти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каталізують</a:t>
            </a:r>
            <a:r>
              <a:rPr lang="ru-RU" sz="1400" dirty="0"/>
              <a:t> </a:t>
            </a:r>
            <a:r>
              <a:rPr lang="ru-RU" sz="1400" dirty="0" err="1"/>
              <a:t>усі</a:t>
            </a:r>
            <a:r>
              <a:rPr lang="ru-RU" sz="1400" dirty="0"/>
              <a:t> </a:t>
            </a:r>
            <a:r>
              <a:rPr lang="ru-RU" sz="1400" dirty="0" err="1"/>
              <a:t>реакції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відбуваються</a:t>
            </a:r>
            <a:r>
              <a:rPr lang="ru-RU" sz="1400" dirty="0"/>
              <a:t> в живому </a:t>
            </a:r>
            <a:r>
              <a:rPr lang="ru-RU" sz="1400" dirty="0" err="1"/>
              <a:t>організмі</a:t>
            </a:r>
            <a:r>
              <a:rPr lang="ru-RU" sz="1400" dirty="0"/>
              <a:t>, </a:t>
            </a:r>
            <a:r>
              <a:rPr lang="ru-RU" sz="1400" dirty="0" err="1"/>
              <a:t>нуклеїнові</a:t>
            </a:r>
            <a:r>
              <a:rPr lang="ru-RU" sz="1400" dirty="0"/>
              <a:t> </a:t>
            </a:r>
            <a:r>
              <a:rPr lang="ru-RU" sz="1400" dirty="0" err="1"/>
              <a:t>кислоти</a:t>
            </a:r>
            <a:r>
              <a:rPr lang="ru-RU" sz="1400" dirty="0"/>
              <a:t>, за </a:t>
            </a:r>
            <a:r>
              <a:rPr lang="ru-RU" sz="1400" dirty="0" err="1"/>
              <a:t>допомогою</a:t>
            </a:r>
            <a:r>
              <a:rPr lang="ru-RU" sz="1400" dirty="0"/>
              <a:t> </a:t>
            </a:r>
            <a:r>
              <a:rPr lang="ru-RU" sz="1400" dirty="0" err="1"/>
              <a:t>яких</a:t>
            </a:r>
            <a:r>
              <a:rPr lang="ru-RU" sz="1400" dirty="0"/>
              <a:t> </a:t>
            </a:r>
            <a:r>
              <a:rPr lang="ru-RU" sz="1400" dirty="0" err="1"/>
              <a:t>передаються</a:t>
            </a:r>
            <a:r>
              <a:rPr lang="ru-RU" sz="1400" dirty="0"/>
              <a:t> </a:t>
            </a:r>
            <a:r>
              <a:rPr lang="ru-RU" sz="1400" dirty="0" err="1"/>
              <a:t>спадкові</a:t>
            </a:r>
            <a:r>
              <a:rPr lang="ru-RU" sz="1400" dirty="0"/>
              <a:t> </a:t>
            </a:r>
            <a:r>
              <a:rPr lang="ru-RU" sz="1400" dirty="0" err="1"/>
              <a:t>ознаки</a:t>
            </a:r>
            <a:r>
              <a:rPr lang="ru-RU" sz="1400" dirty="0"/>
              <a:t> при </a:t>
            </a:r>
            <a:r>
              <a:rPr lang="ru-RU" sz="1400" dirty="0" err="1"/>
              <a:t>відтворенні</a:t>
            </a:r>
            <a:r>
              <a:rPr lang="ru-RU" sz="1400" dirty="0"/>
              <a:t> складного </a:t>
            </a:r>
            <a:r>
              <a:rPr lang="ru-RU" sz="1400" dirty="0" err="1"/>
              <a:t>організму</a:t>
            </a:r>
            <a:r>
              <a:rPr lang="ru-RU" sz="1400" dirty="0"/>
              <a:t> та </a:t>
            </a:r>
            <a:r>
              <a:rPr lang="ru-RU" sz="1400" dirty="0" err="1"/>
              <a:t>забезпечується</a:t>
            </a:r>
            <a:r>
              <a:rPr lang="ru-RU" sz="1400" dirty="0"/>
              <a:t> </a:t>
            </a:r>
            <a:r>
              <a:rPr lang="ru-RU" sz="1400" dirty="0" err="1"/>
              <a:t>біосинтез</a:t>
            </a:r>
            <a:r>
              <a:rPr lang="ru-RU" sz="1400" dirty="0"/>
              <a:t> </a:t>
            </a:r>
            <a:r>
              <a:rPr lang="ru-RU" sz="1400" dirty="0" err="1"/>
              <a:t>усіх</a:t>
            </a:r>
            <a:r>
              <a:rPr lang="ru-RU" sz="1400" dirty="0"/>
              <a:t> </a:t>
            </a:r>
            <a:r>
              <a:rPr lang="ru-RU" sz="1400" dirty="0" err="1"/>
              <a:t>білків</a:t>
            </a:r>
            <a:r>
              <a:rPr lang="ru-RU" sz="1400" dirty="0"/>
              <a:t> і </a:t>
            </a:r>
            <a:r>
              <a:rPr lang="ru-RU" sz="1400" dirty="0" err="1"/>
              <a:t>ферментів</a:t>
            </a:r>
            <a:r>
              <a:rPr lang="ru-RU" sz="1400" dirty="0"/>
              <a:t> </a:t>
            </a:r>
            <a:r>
              <a:rPr lang="ru-RU" sz="1400" dirty="0" err="1"/>
              <a:t>тощо</a:t>
            </a:r>
            <a:r>
              <a:rPr lang="ru-RU" sz="1400" dirty="0"/>
              <a:t>. </a:t>
            </a:r>
            <a:r>
              <a:rPr lang="ru-RU" sz="1400" dirty="0" err="1"/>
              <a:t>Якщо</a:t>
            </a:r>
            <a:r>
              <a:rPr lang="ru-RU" sz="1400" dirty="0"/>
              <a:t> ввести </a:t>
            </a:r>
            <a:r>
              <a:rPr lang="ru-RU" sz="1400" dirty="0" err="1"/>
              <a:t>ліки</a:t>
            </a:r>
            <a:r>
              <a:rPr lang="ru-RU" sz="1400" dirty="0"/>
              <a:t> в </a:t>
            </a:r>
            <a:r>
              <a:rPr lang="ru-RU" sz="1400" dirty="0" err="1"/>
              <a:t>організм</a:t>
            </a:r>
            <a:r>
              <a:rPr lang="ru-RU" sz="1400" dirty="0"/>
              <a:t>, то вони </a:t>
            </a:r>
            <a:r>
              <a:rPr lang="ru-RU" sz="1400" dirty="0" err="1"/>
              <a:t>починають</a:t>
            </a:r>
            <a:r>
              <a:rPr lang="ru-RU" sz="1400" dirty="0"/>
              <a:t> </a:t>
            </a:r>
            <a:r>
              <a:rPr lang="ru-RU" sz="1400" dirty="0" err="1"/>
              <a:t>взаємодіяти</a:t>
            </a:r>
            <a:r>
              <a:rPr lang="ru-RU" sz="1400" dirty="0"/>
              <a:t> з одним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біополімерів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міститься</a:t>
            </a:r>
            <a:r>
              <a:rPr lang="ru-RU" sz="1400" dirty="0"/>
              <a:t> в </a:t>
            </a:r>
            <a:r>
              <a:rPr lang="ru-RU" sz="1400" dirty="0" err="1"/>
              <a:t>організмі</a:t>
            </a:r>
            <a:r>
              <a:rPr lang="ru-RU" sz="1400" dirty="0"/>
              <a:t>, </a:t>
            </a:r>
            <a:r>
              <a:rPr lang="ru-RU" sz="1400" dirty="0" err="1"/>
              <a:t>наприклад</a:t>
            </a:r>
            <a:r>
              <a:rPr lang="ru-RU" sz="1400" dirty="0"/>
              <a:t>, з ферментом </a:t>
            </a:r>
            <a:r>
              <a:rPr lang="ru-RU" sz="1400" dirty="0" err="1"/>
              <a:t>мікроба</a:t>
            </a:r>
            <a:r>
              <a:rPr lang="ru-RU" sz="1400" dirty="0"/>
              <a:t>, </a:t>
            </a:r>
            <a:r>
              <a:rPr lang="ru-RU" sz="1400" dirty="0" err="1"/>
              <a:t>порушуючи</a:t>
            </a:r>
            <a:r>
              <a:rPr lang="ru-RU" sz="1400" dirty="0"/>
              <a:t> </a:t>
            </a:r>
            <a:r>
              <a:rPr lang="ru-RU" sz="1400" dirty="0" err="1"/>
              <a:t>його</a:t>
            </a:r>
            <a:r>
              <a:rPr lang="ru-RU" sz="1400" dirty="0"/>
              <a:t> </a:t>
            </a:r>
            <a:r>
              <a:rPr lang="ru-RU" sz="1400" dirty="0" err="1"/>
              <a:t>функції</a:t>
            </a:r>
            <a:r>
              <a:rPr lang="ru-RU" sz="1400" dirty="0"/>
              <a:t>. </a:t>
            </a:r>
            <a:r>
              <a:rPr lang="ru-RU" sz="1400" dirty="0" err="1"/>
              <a:t>Внаслідок</a:t>
            </a:r>
            <a:r>
              <a:rPr lang="ru-RU" sz="1400" dirty="0"/>
              <a:t> </a:t>
            </a:r>
            <a:r>
              <a:rPr lang="ru-RU" sz="1400" dirty="0" err="1"/>
              <a:t>цього</a:t>
            </a:r>
            <a:r>
              <a:rPr lang="ru-RU" sz="1400" dirty="0"/>
              <a:t> </a:t>
            </a:r>
            <a:r>
              <a:rPr lang="ru-RU" sz="1400" dirty="0" err="1"/>
              <a:t>мікроби</a:t>
            </a:r>
            <a:r>
              <a:rPr lang="ru-RU" sz="1400" dirty="0"/>
              <a:t> гинуть і </a:t>
            </a:r>
            <a:r>
              <a:rPr lang="ru-RU" sz="1400" dirty="0" err="1"/>
              <a:t>людина</a:t>
            </a:r>
            <a:r>
              <a:rPr lang="ru-RU" sz="1400" dirty="0"/>
              <a:t> </a:t>
            </a:r>
            <a:r>
              <a:rPr lang="ru-RU" sz="1400" dirty="0" err="1"/>
              <a:t>виліковується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заразної</a:t>
            </a:r>
            <a:r>
              <a:rPr lang="ru-RU" sz="1400" dirty="0"/>
              <a:t> </a:t>
            </a:r>
            <a:r>
              <a:rPr lang="ru-RU" sz="1400" dirty="0" err="1"/>
              <a:t>хвороби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69" y="857595"/>
            <a:ext cx="4025538" cy="377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69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b="41585"/>
          <a:stretch/>
        </p:blipFill>
        <p:spPr>
          <a:xfrm>
            <a:off x="-1" y="1477383"/>
            <a:ext cx="9000505" cy="4237617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6786" y="170901"/>
            <a:ext cx="8642185" cy="1410685"/>
          </a:xfrm>
        </p:spPr>
        <p:txBody>
          <a:bodyPr>
            <a:noAutofit/>
          </a:bodyPr>
          <a:lstStyle/>
          <a:p>
            <a:pPr algn="ctr"/>
            <a:r>
              <a:rPr lang="ru-RU" sz="1400" dirty="0"/>
              <a:t>При </a:t>
            </a:r>
            <a:r>
              <a:rPr lang="ru-RU" sz="1400" dirty="0" err="1"/>
              <a:t>іншому</a:t>
            </a:r>
            <a:r>
              <a:rPr lang="ru-RU" sz="1400" dirty="0"/>
              <a:t> </a:t>
            </a:r>
            <a:r>
              <a:rPr lang="ru-RU" sz="1400" dirty="0" err="1"/>
              <a:t>захворюванні</a:t>
            </a:r>
            <a:r>
              <a:rPr lang="ru-RU" sz="1400" dirty="0"/>
              <a:t> у </a:t>
            </a:r>
            <a:r>
              <a:rPr lang="ru-RU" sz="1400" dirty="0" err="1"/>
              <a:t>людини</a:t>
            </a:r>
            <a:r>
              <a:rPr lang="ru-RU" sz="1400" dirty="0"/>
              <a:t> </a:t>
            </a:r>
            <a:r>
              <a:rPr lang="ru-RU" sz="1400" dirty="0" err="1"/>
              <a:t>може</a:t>
            </a:r>
            <a:r>
              <a:rPr lang="ru-RU" sz="1400" dirty="0"/>
              <a:t> </a:t>
            </a:r>
            <a:r>
              <a:rPr lang="ru-RU" sz="1400" dirty="0" err="1"/>
              <a:t>порушитись</a:t>
            </a:r>
            <a:r>
              <a:rPr lang="ru-RU" sz="1400" dirty="0"/>
              <a:t> </a:t>
            </a:r>
            <a:r>
              <a:rPr lang="ru-RU" sz="1400" dirty="0" err="1"/>
              <a:t>дія</a:t>
            </a:r>
            <a:r>
              <a:rPr lang="ru-RU" sz="1400" dirty="0"/>
              <a:t> </a:t>
            </a:r>
            <a:r>
              <a:rPr lang="ru-RU" sz="1400" dirty="0" err="1"/>
              <a:t>якогось</a:t>
            </a:r>
            <a:r>
              <a:rPr lang="ru-RU" sz="1400" dirty="0"/>
              <a:t> ферменту. </a:t>
            </a:r>
            <a:r>
              <a:rPr lang="ru-RU" sz="1400" dirty="0" err="1"/>
              <a:t>Вводячи</a:t>
            </a:r>
            <a:r>
              <a:rPr lang="ru-RU" sz="1400" dirty="0"/>
              <a:t> </a:t>
            </a:r>
            <a:r>
              <a:rPr lang="ru-RU" sz="1400" dirty="0" err="1"/>
              <a:t>відповідний</a:t>
            </a:r>
            <a:r>
              <a:rPr lang="ru-RU" sz="1400" dirty="0"/>
              <a:t> </a:t>
            </a:r>
            <a:r>
              <a:rPr lang="ru-RU" sz="1400" dirty="0" err="1"/>
              <a:t>лікарський</a:t>
            </a:r>
            <a:r>
              <a:rPr lang="ru-RU" sz="1400" dirty="0"/>
              <a:t> препарат, </a:t>
            </a:r>
            <a:r>
              <a:rPr lang="ru-RU" sz="1400" dirty="0" err="1"/>
              <a:t>відновлюють</a:t>
            </a:r>
            <a:r>
              <a:rPr lang="ru-RU" sz="1400" dirty="0"/>
              <a:t> </a:t>
            </a:r>
            <a:r>
              <a:rPr lang="ru-RU" sz="1400" dirty="0" err="1"/>
              <a:t>дію</a:t>
            </a:r>
            <a:r>
              <a:rPr lang="ru-RU" sz="1400" dirty="0"/>
              <a:t> </a:t>
            </a:r>
            <a:r>
              <a:rPr lang="ru-RU" sz="1400" dirty="0" err="1"/>
              <a:t>цього</a:t>
            </a:r>
            <a:r>
              <a:rPr lang="ru-RU" sz="1400" dirty="0"/>
              <a:t> </a:t>
            </a:r>
            <a:r>
              <a:rPr lang="ru-RU" sz="1400" dirty="0" err="1"/>
              <a:t>білка</a:t>
            </a:r>
            <a:r>
              <a:rPr lang="ru-RU" sz="1400" dirty="0"/>
              <a:t>-ферменту в </a:t>
            </a:r>
            <a:r>
              <a:rPr lang="ru-RU" sz="1400" dirty="0" err="1"/>
              <a:t>організмі</a:t>
            </a:r>
            <a:r>
              <a:rPr lang="ru-RU" sz="1400" dirty="0"/>
              <a:t> та </a:t>
            </a:r>
            <a:r>
              <a:rPr lang="ru-RU" sz="1400" dirty="0" err="1"/>
              <a:t>нормалізують</a:t>
            </a:r>
            <a:r>
              <a:rPr lang="ru-RU" sz="1400" dirty="0"/>
              <a:t> </a:t>
            </a:r>
            <a:r>
              <a:rPr lang="ru-RU" sz="1400" dirty="0" err="1"/>
              <a:t>порушені</a:t>
            </a:r>
            <a:r>
              <a:rPr lang="ru-RU" sz="1400" dirty="0"/>
              <a:t> </a:t>
            </a:r>
            <a:r>
              <a:rPr lang="ru-RU" sz="1400" dirty="0" err="1"/>
              <a:t>фізіологічні</a:t>
            </a:r>
            <a:r>
              <a:rPr lang="ru-RU" sz="1400" dirty="0"/>
              <a:t> </a:t>
            </a:r>
            <a:r>
              <a:rPr lang="ru-RU" sz="1400" dirty="0" err="1"/>
              <a:t>процеси</a:t>
            </a:r>
            <a:r>
              <a:rPr lang="ru-RU" sz="1400" dirty="0"/>
              <a:t>. </a:t>
            </a:r>
            <a:r>
              <a:rPr lang="ru-RU" sz="1400" dirty="0" err="1"/>
              <a:t>Встановлення</a:t>
            </a:r>
            <a:r>
              <a:rPr lang="ru-RU" sz="1400" dirty="0"/>
              <a:t> </a:t>
            </a:r>
            <a:r>
              <a:rPr lang="ru-RU" sz="1400" dirty="0" err="1"/>
              <a:t>механізмів</a:t>
            </a:r>
            <a:r>
              <a:rPr lang="ru-RU" sz="1400" dirty="0"/>
              <a:t> </a:t>
            </a:r>
            <a:r>
              <a:rPr lang="ru-RU" sz="1400" dirty="0" err="1"/>
              <a:t>дії</a:t>
            </a:r>
            <a:r>
              <a:rPr lang="ru-RU" sz="1400" dirty="0"/>
              <a:t> </a:t>
            </a:r>
            <a:r>
              <a:rPr lang="ru-RU" sz="1400" dirty="0" err="1"/>
              <a:t>ліків</a:t>
            </a:r>
            <a:r>
              <a:rPr lang="ru-RU" sz="1400" dirty="0"/>
              <a:t> при </a:t>
            </a:r>
            <a:r>
              <a:rPr lang="ru-RU" sz="1400" dirty="0" err="1"/>
              <a:t>різних</a:t>
            </a:r>
            <a:r>
              <a:rPr lang="ru-RU" sz="1400" dirty="0"/>
              <a:t> </a:t>
            </a:r>
            <a:r>
              <a:rPr lang="ru-RU" sz="1400" dirty="0" err="1"/>
              <a:t>захворюваннях</a:t>
            </a:r>
            <a:r>
              <a:rPr lang="ru-RU" sz="1400" dirty="0"/>
              <a:t> </a:t>
            </a:r>
            <a:r>
              <a:rPr lang="ru-RU" sz="1400" dirty="0" err="1"/>
              <a:t>триває</a:t>
            </a:r>
            <a:r>
              <a:rPr lang="ru-RU" sz="1400" dirty="0"/>
              <a:t>.</a:t>
            </a:r>
          </a:p>
          <a:p>
            <a:pPr algn="ctr"/>
            <a:r>
              <a:rPr lang="ru-RU" sz="1400" dirty="0" err="1"/>
              <a:t>Учені-хіміки</a:t>
            </a:r>
            <a:r>
              <a:rPr lang="ru-RU" sz="1400" dirty="0"/>
              <a:t> разом з </a:t>
            </a:r>
            <a:r>
              <a:rPr lang="ru-RU" sz="1400" dirty="0" err="1"/>
              <a:t>біохіміками</a:t>
            </a:r>
            <a:r>
              <a:rPr lang="ru-RU" sz="1400" dirty="0"/>
              <a:t>, </a:t>
            </a:r>
            <a:r>
              <a:rPr lang="ru-RU" sz="1400" dirty="0" err="1"/>
              <a:t>фізіологами</a:t>
            </a:r>
            <a:r>
              <a:rPr lang="ru-RU" sz="1400" dirty="0"/>
              <a:t>, медиками </a:t>
            </a:r>
            <a:r>
              <a:rPr lang="ru-RU" sz="1400" dirty="0" err="1"/>
              <a:t>працюють</a:t>
            </a:r>
            <a:r>
              <a:rPr lang="ru-RU" sz="1400" dirty="0"/>
              <a:t> над </a:t>
            </a:r>
            <a:r>
              <a:rPr lang="ru-RU" sz="1400" dirty="0" err="1"/>
              <a:t>тим</a:t>
            </a:r>
            <a:r>
              <a:rPr lang="ru-RU" sz="1400" dirty="0"/>
              <a:t>, </a:t>
            </a:r>
            <a:r>
              <a:rPr lang="ru-RU" sz="1400" dirty="0" err="1"/>
              <a:t>щоб</a:t>
            </a:r>
            <a:r>
              <a:rPr lang="ru-RU" sz="1400" dirty="0"/>
              <a:t> </a:t>
            </a:r>
            <a:r>
              <a:rPr lang="ru-RU" sz="1400" dirty="0" err="1"/>
              <a:t>встановити</a:t>
            </a:r>
            <a:r>
              <a:rPr lang="ru-RU" sz="1400" dirty="0"/>
              <a:t> </a:t>
            </a:r>
            <a:r>
              <a:rPr lang="ru-RU" sz="1400" dirty="0" err="1"/>
              <a:t>механізм</a:t>
            </a:r>
            <a:r>
              <a:rPr lang="ru-RU" sz="1400" dirty="0"/>
              <a:t> </a:t>
            </a:r>
            <a:r>
              <a:rPr lang="ru-RU" sz="1400" dirty="0" err="1"/>
              <a:t>лікувальної</a:t>
            </a:r>
            <a:r>
              <a:rPr lang="ru-RU" sz="1400" dirty="0"/>
              <a:t> </a:t>
            </a:r>
            <a:r>
              <a:rPr lang="ru-RU" sz="1400" dirty="0" err="1"/>
              <a:t>дії</a:t>
            </a:r>
            <a:r>
              <a:rPr lang="ru-RU" sz="1400" dirty="0"/>
              <a:t> тих </a:t>
            </a:r>
            <a:r>
              <a:rPr lang="ru-RU" sz="1400" dirty="0" err="1"/>
              <a:t>чи</a:t>
            </a:r>
            <a:r>
              <a:rPr lang="ru-RU" sz="1400" dirty="0"/>
              <a:t> </a:t>
            </a:r>
            <a:r>
              <a:rPr lang="ru-RU" sz="1400" dirty="0" err="1"/>
              <a:t>інших</a:t>
            </a:r>
            <a:r>
              <a:rPr lang="ru-RU" sz="1400" dirty="0"/>
              <a:t> </a:t>
            </a:r>
            <a:r>
              <a:rPr lang="ru-RU" sz="1400" dirty="0" err="1"/>
              <a:t>функціональних</a:t>
            </a:r>
            <a:r>
              <a:rPr lang="ru-RU" sz="1400" dirty="0"/>
              <a:t> </a:t>
            </a:r>
            <a:r>
              <a:rPr lang="ru-RU" sz="1400" dirty="0" err="1"/>
              <a:t>груп</a:t>
            </a:r>
            <a:r>
              <a:rPr lang="ru-RU" sz="1400" dirty="0"/>
              <a:t> </a:t>
            </a:r>
            <a:r>
              <a:rPr lang="ru-RU" sz="1400" dirty="0" err="1"/>
              <a:t>лікувального</a:t>
            </a:r>
            <a:r>
              <a:rPr lang="ru-RU" sz="1400" dirty="0"/>
              <a:t> </a:t>
            </a:r>
            <a:r>
              <a:rPr lang="ru-RU" sz="1400" dirty="0" err="1"/>
              <a:t>засобу</a:t>
            </a:r>
            <a:r>
              <a:rPr lang="ru-RU" sz="1400" dirty="0"/>
              <a:t>, а </a:t>
            </a:r>
            <a:r>
              <a:rPr lang="ru-RU" sz="1400" dirty="0" err="1"/>
              <a:t>потім</a:t>
            </a:r>
            <a:r>
              <a:rPr lang="ru-RU" sz="1400" dirty="0"/>
              <a:t> на </a:t>
            </a:r>
            <a:r>
              <a:rPr lang="ru-RU" sz="1400" dirty="0" err="1"/>
              <a:t>основі</a:t>
            </a:r>
            <a:r>
              <a:rPr lang="ru-RU" sz="1400" dirty="0"/>
              <a:t> </a:t>
            </a:r>
            <a:r>
              <a:rPr lang="ru-RU" sz="1400" dirty="0" err="1"/>
              <a:t>цих</a:t>
            </a:r>
            <a:r>
              <a:rPr lang="ru-RU" sz="1400" dirty="0"/>
              <a:t> </a:t>
            </a:r>
            <a:r>
              <a:rPr lang="ru-RU" sz="1400" dirty="0" err="1"/>
              <a:t>знань</a:t>
            </a:r>
            <a:r>
              <a:rPr lang="ru-RU" sz="1400" dirty="0"/>
              <a:t> </a:t>
            </a:r>
            <a:r>
              <a:rPr lang="ru-RU" sz="1400" dirty="0" err="1"/>
              <a:t>навчитись</a:t>
            </a:r>
            <a:r>
              <a:rPr lang="ru-RU" sz="1400" dirty="0"/>
              <a:t> </a:t>
            </a:r>
            <a:r>
              <a:rPr lang="ru-RU" sz="1400" dirty="0" err="1"/>
              <a:t>комбінувати</a:t>
            </a:r>
            <a:r>
              <a:rPr lang="ru-RU" sz="1400" dirty="0"/>
              <a:t> </a:t>
            </a:r>
            <a:r>
              <a:rPr lang="ru-RU" sz="1400" dirty="0" err="1"/>
              <a:t>ці</a:t>
            </a:r>
            <a:r>
              <a:rPr lang="ru-RU" sz="1400" dirty="0"/>
              <a:t> </a:t>
            </a:r>
            <a:r>
              <a:rPr lang="ru-RU" sz="1400" dirty="0" err="1"/>
              <a:t>групи</a:t>
            </a:r>
            <a:r>
              <a:rPr lang="ru-RU" sz="1400" dirty="0"/>
              <a:t>, </a:t>
            </a:r>
            <a:r>
              <a:rPr lang="ru-RU" sz="1400" dirty="0" err="1"/>
              <a:t>створюючи</a:t>
            </a:r>
            <a:r>
              <a:rPr lang="ru-RU" sz="1400" dirty="0"/>
              <a:t> </a:t>
            </a:r>
            <a:r>
              <a:rPr lang="ru-RU" sz="1400" dirty="0" err="1"/>
              <a:t>нові</a:t>
            </a:r>
            <a:r>
              <a:rPr lang="ru-RU" sz="1400" dirty="0"/>
              <a:t> </a:t>
            </a:r>
            <a:r>
              <a:rPr lang="ru-RU" sz="1400" dirty="0" err="1"/>
              <a:t>медичні</a:t>
            </a:r>
            <a:r>
              <a:rPr lang="ru-RU" sz="1400" dirty="0"/>
              <a:t> </a:t>
            </a:r>
            <a:r>
              <a:rPr lang="ru-RU" sz="1400" dirty="0" err="1"/>
              <a:t>препарати</a:t>
            </a:r>
            <a:r>
              <a:rPr lang="ru-RU" sz="1400" dirty="0"/>
              <a:t> з наперед </a:t>
            </a:r>
            <a:r>
              <a:rPr lang="ru-RU" sz="1400" dirty="0" err="1"/>
              <a:t>заданими</a:t>
            </a:r>
            <a:r>
              <a:rPr lang="ru-RU" sz="1400" dirty="0"/>
              <a:t> </a:t>
            </a:r>
            <a:r>
              <a:rPr lang="ru-RU" sz="1400" dirty="0" err="1"/>
              <a:t>лікувальними</a:t>
            </a:r>
            <a:r>
              <a:rPr lang="ru-RU" sz="1400" dirty="0"/>
              <a:t> </a:t>
            </a:r>
            <a:r>
              <a:rPr lang="ru-RU" sz="1400" dirty="0" err="1"/>
              <a:t>властивостями</a:t>
            </a:r>
            <a:r>
              <a:rPr lang="ru-RU" sz="1400" dirty="0"/>
              <a:t>.</a:t>
            </a:r>
          </a:p>
          <a:p>
            <a:pPr algn="ctr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5676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9000" l="10000" r="100000">
                        <a14:foregroundMark x1="69333" y1="50667" x2="69000" y2="82333"/>
                        <a14:foregroundMark x1="32667" y1="51667" x2="3200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87138" y="3206985"/>
            <a:ext cx="2393474" cy="2393474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3880" y="3004038"/>
            <a:ext cx="2029741" cy="1737458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71716" y="-499216"/>
            <a:ext cx="6652164" cy="1143000"/>
          </a:xfrm>
        </p:spPr>
        <p:txBody>
          <a:bodyPr>
            <a:normAutofit/>
          </a:bodyPr>
          <a:lstStyle/>
          <a:p>
            <a:r>
              <a:rPr lang="ru-RU" sz="3200" b="1" dirty="0" err="1"/>
              <a:t>Ліки</a:t>
            </a:r>
            <a:r>
              <a:rPr lang="ru-RU" sz="3200" b="1" dirty="0"/>
              <a:t> </a:t>
            </a:r>
            <a:r>
              <a:rPr lang="ru-RU" sz="3200" b="1" dirty="0" err="1"/>
              <a:t>домашньої</a:t>
            </a:r>
            <a:r>
              <a:rPr lang="ru-RU" sz="3200" b="1" dirty="0"/>
              <a:t> аптечки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05660"/>
            <a:ext cx="8976080" cy="3644636"/>
          </a:xfrm>
        </p:spPr>
        <p:txBody>
          <a:bodyPr>
            <a:noAutofit/>
          </a:bodyPr>
          <a:lstStyle/>
          <a:p>
            <a:r>
              <a:rPr lang="ru-RU" sz="1400" dirty="0" err="1"/>
              <a:t>Жодна</a:t>
            </a:r>
            <a:r>
              <a:rPr lang="ru-RU" sz="1400" dirty="0"/>
              <a:t> з </a:t>
            </a:r>
            <a:r>
              <a:rPr lang="ru-RU" sz="1400" dirty="0" err="1"/>
              <a:t>аптечок</a:t>
            </a:r>
            <a:r>
              <a:rPr lang="ru-RU" sz="1400" dirty="0"/>
              <a:t> не обходиться, </a:t>
            </a:r>
            <a:r>
              <a:rPr lang="ru-RU" sz="1400" dirty="0" err="1"/>
              <a:t>мабуть</a:t>
            </a:r>
            <a:r>
              <a:rPr lang="ru-RU" sz="1400" dirty="0"/>
              <a:t>, без йоду, </a:t>
            </a:r>
            <a:r>
              <a:rPr lang="ru-RU" sz="1400" dirty="0" err="1"/>
              <a:t>калій</a:t>
            </a:r>
            <a:r>
              <a:rPr lang="ru-RU" sz="1400" dirty="0"/>
              <a:t> перманганату, </a:t>
            </a:r>
            <a:r>
              <a:rPr lang="ru-RU" sz="1400" dirty="0" err="1"/>
              <a:t>розчину</a:t>
            </a:r>
            <a:r>
              <a:rPr lang="ru-RU" sz="1400" dirty="0"/>
              <a:t> брильянтового зеленого (зеленки) для </a:t>
            </a:r>
            <a:r>
              <a:rPr lang="ru-RU" sz="1400" dirty="0" err="1"/>
              <a:t>лікування</a:t>
            </a:r>
            <a:r>
              <a:rPr lang="ru-RU" sz="1400" dirty="0"/>
              <a:t> </a:t>
            </a:r>
            <a:r>
              <a:rPr lang="ru-RU" sz="1400" dirty="0" err="1"/>
              <a:t>порізів</a:t>
            </a:r>
            <a:r>
              <a:rPr lang="ru-RU" sz="1400" dirty="0"/>
              <a:t> і травм, </a:t>
            </a:r>
            <a:r>
              <a:rPr lang="ru-RU" sz="1400" dirty="0" err="1"/>
              <a:t>гідроген</a:t>
            </a:r>
            <a:r>
              <a:rPr lang="ru-RU" sz="1400" dirty="0"/>
              <a:t> пероксиду (</a:t>
            </a:r>
            <a:r>
              <a:rPr lang="ru-RU" sz="1400" dirty="0" err="1"/>
              <a:t>перекису</a:t>
            </a:r>
            <a:r>
              <a:rPr lang="ru-RU" sz="1400" dirty="0"/>
              <a:t> </a:t>
            </a:r>
            <a:r>
              <a:rPr lang="ru-RU" sz="1400" dirty="0" err="1"/>
              <a:t>водню</a:t>
            </a:r>
            <a:r>
              <a:rPr lang="ru-RU" sz="1400" dirty="0"/>
              <a:t>) для </a:t>
            </a:r>
            <a:r>
              <a:rPr lang="ru-RU" sz="1400" dirty="0" err="1"/>
              <a:t>первинної</a:t>
            </a:r>
            <a:r>
              <a:rPr lang="ru-RU" sz="1400" dirty="0"/>
              <a:t> </a:t>
            </a:r>
            <a:r>
              <a:rPr lang="ru-RU" sz="1400" dirty="0" err="1"/>
              <a:t>обробки</a:t>
            </a:r>
            <a:r>
              <a:rPr lang="ru-RU" sz="1400" dirty="0"/>
              <a:t> ран, </a:t>
            </a:r>
            <a:r>
              <a:rPr lang="ru-RU" sz="1400" dirty="0" err="1"/>
              <a:t>активованого</a:t>
            </a:r>
            <a:r>
              <a:rPr lang="ru-RU" sz="1400" dirty="0"/>
              <a:t> </a:t>
            </a:r>
            <a:r>
              <a:rPr lang="ru-RU" sz="1400" dirty="0" err="1"/>
              <a:t>вугілля</a:t>
            </a:r>
            <a:r>
              <a:rPr lang="ru-RU" sz="1400" dirty="0"/>
              <a:t> для </a:t>
            </a:r>
            <a:r>
              <a:rPr lang="ru-RU" sz="1400" dirty="0" err="1"/>
              <a:t>допомоги</a:t>
            </a:r>
            <a:r>
              <a:rPr lang="ru-RU" sz="1400" dirty="0"/>
              <a:t> при </a:t>
            </a:r>
            <a:r>
              <a:rPr lang="ru-RU" sz="1400" dirty="0" err="1"/>
              <a:t>отруєнні</a:t>
            </a:r>
            <a:r>
              <a:rPr lang="ru-RU" sz="1400" dirty="0"/>
              <a:t>, </a:t>
            </a:r>
            <a:r>
              <a:rPr lang="ru-RU" sz="1400" dirty="0" err="1"/>
              <a:t>гірчичників</a:t>
            </a:r>
            <a:r>
              <a:rPr lang="ru-RU" sz="1400" dirty="0"/>
              <a:t> для </a:t>
            </a:r>
            <a:r>
              <a:rPr lang="ru-RU" sz="1400" dirty="0" err="1"/>
              <a:t>лікування</a:t>
            </a:r>
            <a:r>
              <a:rPr lang="ru-RU" sz="1400" dirty="0"/>
              <a:t> </a:t>
            </a:r>
            <a:r>
              <a:rPr lang="ru-RU" sz="1400" dirty="0" err="1"/>
              <a:t>запальних</a:t>
            </a:r>
            <a:r>
              <a:rPr lang="ru-RU" sz="1400" dirty="0"/>
              <a:t> </a:t>
            </a:r>
            <a:r>
              <a:rPr lang="ru-RU" sz="1400" dirty="0" err="1"/>
              <a:t>процесів</a:t>
            </a:r>
            <a:r>
              <a:rPr lang="ru-RU" sz="1400" dirty="0"/>
              <a:t>, а </a:t>
            </a:r>
            <a:r>
              <a:rPr lang="ru-RU" sz="1400" dirty="0" err="1"/>
              <a:t>також</a:t>
            </a:r>
            <a:r>
              <a:rPr lang="ru-RU" sz="1400" dirty="0"/>
              <a:t> без </a:t>
            </a:r>
            <a:r>
              <a:rPr lang="ru-RU" sz="1400" dirty="0" err="1"/>
              <a:t>знеболювальних</a:t>
            </a:r>
            <a:r>
              <a:rPr lang="ru-RU" sz="1400" dirty="0"/>
              <a:t>, </a:t>
            </a:r>
            <a:r>
              <a:rPr lang="ru-RU" sz="1400" dirty="0" err="1"/>
              <a:t>жарознижуючих</a:t>
            </a:r>
            <a:r>
              <a:rPr lang="ru-RU" sz="1400" dirty="0"/>
              <a:t>, </a:t>
            </a:r>
            <a:r>
              <a:rPr lang="ru-RU" sz="1400" dirty="0" err="1"/>
              <a:t>заспокійливих</a:t>
            </a:r>
            <a:r>
              <a:rPr lang="ru-RU" sz="1400" dirty="0"/>
              <a:t>, </a:t>
            </a:r>
            <a:r>
              <a:rPr lang="ru-RU" sz="1400" dirty="0" err="1"/>
              <a:t>відхаркувальних</a:t>
            </a:r>
            <a:r>
              <a:rPr lang="ru-RU" sz="1400" dirty="0"/>
              <a:t> </a:t>
            </a:r>
            <a:r>
              <a:rPr lang="ru-RU" sz="1400" dirty="0" err="1"/>
              <a:t>засобів</a:t>
            </a:r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dirty="0"/>
              <a:t>До </a:t>
            </a:r>
            <a:r>
              <a:rPr lang="ru-RU" sz="1400" i="1" dirty="0" err="1"/>
              <a:t>жарознижуючих</a:t>
            </a:r>
            <a:r>
              <a:rPr lang="ru-RU" sz="1400" i="1" dirty="0"/>
              <a:t> </a:t>
            </a:r>
            <a:r>
              <a:rPr lang="ru-RU" sz="1400" dirty="0" err="1"/>
              <a:t>засобів</a:t>
            </a:r>
            <a:r>
              <a:rPr lang="ru-RU" sz="1400" dirty="0"/>
              <a:t> належать </a:t>
            </a:r>
            <a:r>
              <a:rPr lang="ru-RU" sz="1400" dirty="0" err="1"/>
              <a:t>ацетилсаліцилова</a:t>
            </a:r>
            <a:r>
              <a:rPr lang="ru-RU" sz="1400" dirty="0"/>
              <a:t> кислота (</a:t>
            </a:r>
            <a:r>
              <a:rPr lang="ru-RU" sz="1400" dirty="0" err="1"/>
              <a:t>аспірин</a:t>
            </a:r>
            <a:r>
              <a:rPr lang="ru-RU" sz="1400" dirty="0"/>
              <a:t>), </a:t>
            </a:r>
            <a:r>
              <a:rPr lang="ru-RU" sz="1400" dirty="0" err="1"/>
              <a:t>амідопірин</a:t>
            </a:r>
            <a:r>
              <a:rPr lang="ru-RU" sz="1400" dirty="0"/>
              <a:t>, парацетамол та </a:t>
            </a:r>
            <a:r>
              <a:rPr lang="ru-RU" sz="1400" dirty="0" err="1"/>
              <a:t>ін</a:t>
            </a:r>
            <a:r>
              <a:rPr lang="ru-RU" sz="1400" dirty="0"/>
              <a:t>. </a:t>
            </a:r>
            <a:r>
              <a:rPr lang="ru-RU" sz="1400" dirty="0" err="1"/>
              <a:t>Врахуйте</a:t>
            </a:r>
            <a:r>
              <a:rPr lang="ru-RU" sz="1400" dirty="0"/>
              <a:t> </a:t>
            </a:r>
            <a:r>
              <a:rPr lang="ru-RU" sz="1400" dirty="0" err="1"/>
              <a:t>однак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ці</a:t>
            </a:r>
            <a:r>
              <a:rPr lang="ru-RU" sz="1400" dirty="0"/>
              <a:t> </a:t>
            </a:r>
            <a:r>
              <a:rPr lang="ru-RU" sz="1400" dirty="0" err="1"/>
              <a:t>ліки</a:t>
            </a:r>
            <a:r>
              <a:rPr lang="ru-RU" sz="1400" dirty="0"/>
              <a:t> не </a:t>
            </a:r>
            <a:r>
              <a:rPr lang="ru-RU" sz="1400" dirty="0" err="1"/>
              <a:t>усувають</a:t>
            </a:r>
            <a:r>
              <a:rPr lang="ru-RU" sz="1400" dirty="0"/>
              <a:t> причин </a:t>
            </a:r>
            <a:r>
              <a:rPr lang="ru-RU" sz="1400" dirty="0" err="1"/>
              <a:t>хвороби</a:t>
            </a:r>
            <a:r>
              <a:rPr lang="ru-RU" sz="1400" dirty="0"/>
              <a:t>, тому при </a:t>
            </a:r>
            <a:r>
              <a:rPr lang="ru-RU" sz="1400" dirty="0" err="1"/>
              <a:t>підвищеній</a:t>
            </a:r>
            <a:r>
              <a:rPr lang="ru-RU" sz="1400" dirty="0"/>
              <a:t> </a:t>
            </a:r>
            <a:r>
              <a:rPr lang="ru-RU" sz="1400" dirty="0" err="1"/>
              <a:t>температурі</a:t>
            </a:r>
            <a:r>
              <a:rPr lang="ru-RU" sz="1400" dirty="0"/>
              <a:t> </a:t>
            </a:r>
            <a:r>
              <a:rPr lang="ru-RU" sz="1400" dirty="0" err="1"/>
              <a:t>тіла</a:t>
            </a:r>
            <a:r>
              <a:rPr lang="ru-RU" sz="1400" dirty="0"/>
              <a:t> </a:t>
            </a:r>
            <a:r>
              <a:rPr lang="ru-RU" sz="1400" dirty="0" err="1"/>
              <a:t>слід</a:t>
            </a:r>
            <a:r>
              <a:rPr lang="ru-RU" sz="1400" dirty="0"/>
              <a:t> </a:t>
            </a:r>
            <a:r>
              <a:rPr lang="ru-RU" sz="1400" dirty="0" err="1"/>
              <a:t>звертатися</a:t>
            </a:r>
            <a:r>
              <a:rPr lang="ru-RU" sz="1400" dirty="0"/>
              <a:t> до </a:t>
            </a:r>
            <a:r>
              <a:rPr lang="ru-RU" sz="1400" dirty="0" err="1"/>
              <a:t>лікаря</a:t>
            </a:r>
            <a:r>
              <a:rPr lang="ru-RU" sz="1400" dirty="0"/>
              <a:t>. </a:t>
            </a:r>
            <a:r>
              <a:rPr lang="ru-RU" sz="1400" dirty="0" err="1"/>
              <a:t>Жарознижуючу</a:t>
            </a:r>
            <a:r>
              <a:rPr lang="ru-RU" sz="1400" dirty="0"/>
              <a:t> </a:t>
            </a:r>
            <a:r>
              <a:rPr lang="ru-RU" sz="1400" dirty="0" err="1"/>
              <a:t>дію</a:t>
            </a:r>
            <a:r>
              <a:rPr lang="ru-RU" sz="1400" dirty="0"/>
              <a:t> </a:t>
            </a:r>
            <a:r>
              <a:rPr lang="ru-RU" sz="1400" dirty="0" err="1"/>
              <a:t>виявляють</a:t>
            </a:r>
            <a:r>
              <a:rPr lang="ru-RU" sz="1400" dirty="0"/>
              <a:t> </a:t>
            </a:r>
            <a:r>
              <a:rPr lang="ru-RU" sz="1400" dirty="0" err="1"/>
              <a:t>також</a:t>
            </a:r>
            <a:r>
              <a:rPr lang="ru-RU" sz="1400" dirty="0"/>
              <a:t> мед та малина, </a:t>
            </a:r>
            <a:r>
              <a:rPr lang="ru-RU" sz="1400" dirty="0" err="1"/>
              <a:t>дія</a:t>
            </a:r>
            <a:r>
              <a:rPr lang="ru-RU" sz="1400" dirty="0"/>
              <a:t> </a:t>
            </a:r>
            <a:r>
              <a:rPr lang="ru-RU" sz="1400" dirty="0" err="1"/>
              <a:t>яких</a:t>
            </a:r>
            <a:r>
              <a:rPr lang="ru-RU" sz="1400" dirty="0"/>
              <a:t> </a:t>
            </a:r>
            <a:r>
              <a:rPr lang="ru-RU" sz="1400" dirty="0" err="1"/>
              <a:t>посилюється</a:t>
            </a:r>
            <a:r>
              <a:rPr lang="ru-RU" sz="1400" dirty="0"/>
              <a:t>, </a:t>
            </a:r>
            <a:r>
              <a:rPr lang="ru-RU" sz="1400" dirty="0" err="1"/>
              <a:t>якщо</a:t>
            </a:r>
            <a:r>
              <a:rPr lang="ru-RU" sz="1400" dirty="0"/>
              <a:t> </a:t>
            </a:r>
            <a:r>
              <a:rPr lang="ru-RU" sz="1400" dirty="0" err="1"/>
              <a:t>вжити</a:t>
            </a:r>
            <a:r>
              <a:rPr lang="ru-RU" sz="1400" dirty="0"/>
              <a:t> </a:t>
            </a:r>
            <a:r>
              <a:rPr lang="ru-RU" sz="1400" dirty="0" err="1"/>
              <a:t>їх</a:t>
            </a:r>
            <a:r>
              <a:rPr lang="ru-RU" sz="1400" dirty="0"/>
              <a:t> з великою </a:t>
            </a:r>
            <a:r>
              <a:rPr lang="ru-RU" sz="1400" dirty="0" err="1"/>
              <a:t>кількістю</a:t>
            </a:r>
            <a:r>
              <a:rPr lang="ru-RU" sz="1400" dirty="0"/>
              <a:t> </a:t>
            </a:r>
            <a:r>
              <a:rPr lang="ru-RU" sz="1400" dirty="0" err="1"/>
              <a:t>рідини</a:t>
            </a:r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i="1" dirty="0" err="1" smtClean="0"/>
              <a:t>Знеболювальні</a:t>
            </a:r>
            <a:r>
              <a:rPr lang="ru-RU" sz="1400" i="1" dirty="0" smtClean="0"/>
              <a:t> </a:t>
            </a:r>
            <a:r>
              <a:rPr lang="ru-RU" sz="1400" i="1" dirty="0" err="1"/>
              <a:t>засоби</a:t>
            </a:r>
            <a:r>
              <a:rPr lang="ru-RU" sz="1400" dirty="0"/>
              <a:t>. Для </a:t>
            </a:r>
            <a:r>
              <a:rPr lang="ru-RU" sz="1400" dirty="0" err="1"/>
              <a:t>вгамування</a:t>
            </a:r>
            <a:r>
              <a:rPr lang="ru-RU" sz="1400" dirty="0"/>
              <a:t> болю </a:t>
            </a:r>
            <a:r>
              <a:rPr lang="ru-RU" sz="1400" dirty="0" err="1"/>
              <a:t>найчастіше</a:t>
            </a:r>
            <a:r>
              <a:rPr lang="ru-RU" sz="1400" dirty="0"/>
              <a:t> </a:t>
            </a:r>
            <a:r>
              <a:rPr lang="ru-RU" sz="1400" dirty="0" err="1"/>
              <a:t>використовують</a:t>
            </a:r>
            <a:r>
              <a:rPr lang="ru-RU" sz="1400" dirty="0"/>
              <a:t> </a:t>
            </a:r>
            <a:r>
              <a:rPr lang="ru-RU" sz="1400" i="1" dirty="0"/>
              <a:t>анальгетики</a:t>
            </a:r>
            <a:r>
              <a:rPr lang="ru-RU" sz="1400" dirty="0"/>
              <a:t> – </a:t>
            </a:r>
            <a:r>
              <a:rPr lang="ru-RU" sz="1400" dirty="0" err="1"/>
              <a:t>амідопірин</a:t>
            </a:r>
            <a:r>
              <a:rPr lang="ru-RU" sz="1400" dirty="0"/>
              <a:t>, </a:t>
            </a:r>
            <a:r>
              <a:rPr lang="ru-RU" sz="1400" dirty="0" err="1"/>
              <a:t>анальгін</a:t>
            </a:r>
            <a:r>
              <a:rPr lang="ru-RU" sz="1400" dirty="0"/>
              <a:t>, </a:t>
            </a:r>
            <a:r>
              <a:rPr lang="ru-RU" sz="1400" dirty="0" err="1"/>
              <a:t>аспірин</a:t>
            </a:r>
            <a:r>
              <a:rPr lang="ru-RU" sz="1400" dirty="0"/>
              <a:t>, парацетамол </a:t>
            </a:r>
            <a:r>
              <a:rPr lang="ru-RU" sz="1400" dirty="0" err="1"/>
              <a:t>тощо</a:t>
            </a:r>
            <a:r>
              <a:rPr lang="ru-RU" sz="1400" dirty="0"/>
              <a:t>.</a:t>
            </a:r>
          </a:p>
          <a:p>
            <a:endParaRPr lang="ru-RU" sz="14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89691" l="50250" r="95000">
                        <a14:foregroundMark x1="65000" y1="63918" x2="65000" y2="63918"/>
                        <a14:foregroundMark x1="58500" y1="70103" x2="66750" y2="78694"/>
                        <a14:foregroundMark x1="60500" y1="78694" x2="54500" y2="61856"/>
                        <a14:foregroundMark x1="68500" y1="40206" x2="70250" y2="45704"/>
                        <a14:foregroundMark x1="63500" y1="57388" x2="63500" y2="57388"/>
                        <a14:foregroundMark x1="65250" y1="59794" x2="69250" y2="62887"/>
                        <a14:foregroundMark x1="65500" y1="55326" x2="68500" y2="55326"/>
                        <a14:foregroundMark x1="70500" y1="54639" x2="69500" y2="72509"/>
                        <a14:foregroundMark x1="71250" y1="71134" x2="71250" y2="71134"/>
                        <a14:foregroundMark x1="70750" y1="67010" x2="70750" y2="67010"/>
                        <a14:foregroundMark x1="55750" y1="76289" x2="53750" y2="67354"/>
                        <a14:foregroundMark x1="75000" y1="64605" x2="75000" y2="64605"/>
                        <a14:foregroundMark x1="59750" y1="53952" x2="56000" y2="56014"/>
                      </a14:backgroundRemoval>
                    </a14:imgEffect>
                  </a14:imgLayer>
                </a14:imgProps>
              </a:ext>
            </a:extLst>
          </a:blip>
          <a:srcRect l="51112"/>
          <a:stretch/>
        </p:blipFill>
        <p:spPr>
          <a:xfrm>
            <a:off x="2232310" y="3004038"/>
            <a:ext cx="1944966" cy="2894286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0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420" y="3955854"/>
            <a:ext cx="1635895" cy="163589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2941" y="4250296"/>
            <a:ext cx="2468639" cy="1609982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68325" y1="25000" x2="68325" y2="25000"/>
                        <a14:foregroundMark x1="17016" y1="32143" x2="90576" y2="19196"/>
                        <a14:foregroundMark x1="13613" y1="16518" x2="89791" y2="4464"/>
                        <a14:foregroundMark x1="92932" y1="34821" x2="92932" y2="16071"/>
                        <a14:foregroundMark x1="10995" y1="15179" x2="10995" y2="15179"/>
                        <a14:foregroundMark x1="8639" y1="14286" x2="8639" y2="14286"/>
                        <a14:backgroundMark x1="26963" y1="5804" x2="26963" y2="5804"/>
                        <a14:backgroundMark x1="30628" y1="6696" x2="55759" y2="4464"/>
                        <a14:backgroundMark x1="59686" y1="3125" x2="77749" y2="893"/>
                        <a14:backgroundMark x1="97906" y1="14732" x2="98429" y2="26786"/>
                        <a14:backgroundMark x1="97644" y1="6696" x2="96859" y2="1786"/>
                        <a14:backgroundMark x1="92932" y1="2232" x2="92932" y2="22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1426" y="3221401"/>
            <a:ext cx="2280589" cy="1337309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200" b="93200" l="3100" r="100000">
                        <a14:foregroundMark x1="90500" y1="19600" x2="92300" y2="22667"/>
                        <a14:foregroundMark x1="67400" y1="24800" x2="36800" y2="29467"/>
                        <a14:foregroundMark x1="33100" y1="29333" x2="21300" y2="34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1051" y="3578270"/>
            <a:ext cx="2918660" cy="218899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333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8851" y="3955854"/>
            <a:ext cx="1649238" cy="16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1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212" y="-219816"/>
            <a:ext cx="4420874" cy="3644636"/>
          </a:xfrm>
        </p:spPr>
        <p:txBody>
          <a:bodyPr>
            <a:noAutofit/>
          </a:bodyPr>
          <a:lstStyle/>
          <a:p>
            <a:endParaRPr lang="ru-RU" sz="1400" dirty="0"/>
          </a:p>
          <a:p>
            <a:r>
              <a:rPr lang="ru-RU" sz="1400" i="1" dirty="0" err="1"/>
              <a:t>Відхаркувальні</a:t>
            </a:r>
            <a:r>
              <a:rPr lang="ru-RU" sz="1400" i="1" dirty="0"/>
              <a:t> </a:t>
            </a:r>
            <a:r>
              <a:rPr lang="ru-RU" sz="1400" i="1" dirty="0" err="1"/>
              <a:t>засоби</a:t>
            </a:r>
            <a:r>
              <a:rPr lang="ru-RU" sz="1400" dirty="0"/>
              <a:t> – </a:t>
            </a:r>
            <a:r>
              <a:rPr lang="ru-RU" sz="1400" dirty="0" err="1"/>
              <a:t>речовини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полегшують</a:t>
            </a:r>
            <a:r>
              <a:rPr lang="ru-RU" sz="1400" dirty="0"/>
              <a:t> </a:t>
            </a:r>
            <a:r>
              <a:rPr lang="ru-RU" sz="1400" dirty="0" err="1"/>
              <a:t>виділення</a:t>
            </a:r>
            <a:r>
              <a:rPr lang="ru-RU" sz="1400" dirty="0"/>
              <a:t> </a:t>
            </a:r>
            <a:r>
              <a:rPr lang="ru-RU" sz="1400" dirty="0" err="1"/>
              <a:t>мокротиння</a:t>
            </a:r>
            <a:r>
              <a:rPr lang="ru-RU" sz="1400" dirty="0"/>
              <a:t> при </a:t>
            </a:r>
            <a:r>
              <a:rPr lang="ru-RU" sz="1400" dirty="0" err="1"/>
              <a:t>кашлі</a:t>
            </a:r>
            <a:r>
              <a:rPr lang="ru-RU" sz="1400" dirty="0"/>
              <a:t>. До них належать </a:t>
            </a:r>
            <a:r>
              <a:rPr lang="ru-RU" sz="1400" dirty="0" err="1"/>
              <a:t>ефірні</a:t>
            </a:r>
            <a:r>
              <a:rPr lang="ru-RU" sz="1400" dirty="0"/>
              <a:t> </a:t>
            </a:r>
            <a:r>
              <a:rPr lang="ru-RU" sz="1400" dirty="0" err="1"/>
              <a:t>олії</a:t>
            </a:r>
            <a:r>
              <a:rPr lang="ru-RU" sz="1400" dirty="0"/>
              <a:t>, </a:t>
            </a:r>
            <a:r>
              <a:rPr lang="ru-RU" sz="1400" dirty="0" err="1"/>
              <a:t>питна</a:t>
            </a:r>
            <a:r>
              <a:rPr lang="ru-RU" sz="1400" dirty="0"/>
              <a:t> сода, </a:t>
            </a:r>
            <a:r>
              <a:rPr lang="ru-RU" sz="1400" dirty="0" err="1"/>
              <a:t>препарати</a:t>
            </a:r>
            <a:r>
              <a:rPr lang="ru-RU" sz="1400" dirty="0"/>
              <a:t> йоду (</a:t>
            </a:r>
            <a:r>
              <a:rPr lang="ru-RU" sz="1400" dirty="0" err="1"/>
              <a:t>натрій</a:t>
            </a:r>
            <a:r>
              <a:rPr lang="ru-RU" sz="1400" dirty="0"/>
              <a:t> йодид </a:t>
            </a:r>
            <a:r>
              <a:rPr lang="ru-RU" sz="1400" dirty="0" err="1"/>
              <a:t>чи</a:t>
            </a:r>
            <a:r>
              <a:rPr lang="ru-RU" sz="1400" dirty="0"/>
              <a:t> </a:t>
            </a:r>
            <a:r>
              <a:rPr lang="ru-RU" sz="1400" dirty="0" err="1"/>
              <a:t>калій</a:t>
            </a:r>
            <a:r>
              <a:rPr lang="ru-RU" sz="1400" dirty="0"/>
              <a:t> йодид). Особливо </a:t>
            </a:r>
            <a:r>
              <a:rPr lang="ru-RU" sz="1400" dirty="0" err="1"/>
              <a:t>відчутний</a:t>
            </a:r>
            <a:r>
              <a:rPr lang="ru-RU" sz="1400" dirty="0"/>
              <a:t> </a:t>
            </a:r>
            <a:r>
              <a:rPr lang="ru-RU" sz="1400" dirty="0" err="1"/>
              <a:t>лікувальний</a:t>
            </a:r>
            <a:r>
              <a:rPr lang="ru-RU" sz="1400" dirty="0"/>
              <a:t> </a:t>
            </a:r>
            <a:r>
              <a:rPr lang="ru-RU" sz="1400" dirty="0" err="1"/>
              <a:t>ефект</a:t>
            </a:r>
            <a:r>
              <a:rPr lang="ru-RU" sz="1400" dirty="0"/>
              <a:t> вони </a:t>
            </a:r>
            <a:r>
              <a:rPr lang="ru-RU" sz="1400" dirty="0" err="1"/>
              <a:t>дають</a:t>
            </a:r>
            <a:r>
              <a:rPr lang="ru-RU" sz="1400" dirty="0"/>
              <a:t> </a:t>
            </a:r>
            <a:r>
              <a:rPr lang="ru-RU" sz="1400" dirty="0" err="1"/>
              <a:t>під</a:t>
            </a:r>
            <a:r>
              <a:rPr lang="ru-RU" sz="1400" dirty="0"/>
              <a:t> час </a:t>
            </a:r>
            <a:r>
              <a:rPr lang="ru-RU" sz="1400" dirty="0" err="1"/>
              <a:t>інгаляцій</a:t>
            </a:r>
            <a:r>
              <a:rPr lang="ru-RU" sz="1400" dirty="0"/>
              <a:t> – </a:t>
            </a:r>
            <a:r>
              <a:rPr lang="ru-RU" sz="1400" dirty="0" err="1"/>
              <a:t>вдихання</a:t>
            </a:r>
            <a:r>
              <a:rPr lang="ru-RU" sz="1400" dirty="0"/>
              <a:t> з водяною парою</a:t>
            </a:r>
            <a:r>
              <a:rPr lang="ru-RU" sz="1400" dirty="0" smtClean="0"/>
              <a:t>.</a:t>
            </a:r>
          </a:p>
          <a:p>
            <a:r>
              <a:rPr lang="ru-RU" sz="1400" i="1" dirty="0" err="1" smtClean="0"/>
              <a:t>Заспокійливі</a:t>
            </a:r>
            <a:r>
              <a:rPr lang="ru-RU" sz="1400" i="1" dirty="0" smtClean="0"/>
              <a:t> </a:t>
            </a:r>
            <a:r>
              <a:rPr lang="ru-RU" sz="1400" i="1" dirty="0" err="1"/>
              <a:t>засоби</a:t>
            </a:r>
            <a:r>
              <a:rPr lang="ru-RU" sz="1400" dirty="0"/>
              <a:t> (</a:t>
            </a:r>
            <a:r>
              <a:rPr lang="ru-RU" sz="1400" dirty="0" err="1"/>
              <a:t>сполуки</a:t>
            </a:r>
            <a:r>
              <a:rPr lang="ru-RU" sz="1400" dirty="0"/>
              <a:t> брому – </a:t>
            </a:r>
            <a:r>
              <a:rPr lang="ru-RU" sz="1400" dirty="0" err="1"/>
              <a:t>броміди</a:t>
            </a:r>
            <a:r>
              <a:rPr lang="ru-RU" sz="1400" dirty="0"/>
              <a:t>, </a:t>
            </a:r>
            <a:r>
              <a:rPr lang="ru-RU" sz="1400" dirty="0" err="1"/>
              <a:t>препарати</a:t>
            </a:r>
            <a:r>
              <a:rPr lang="ru-RU" sz="1400" dirty="0"/>
              <a:t> </a:t>
            </a:r>
            <a:r>
              <a:rPr lang="ru-RU" sz="1400" dirty="0" err="1"/>
              <a:t>валеріани</a:t>
            </a:r>
            <a:r>
              <a:rPr lang="ru-RU" sz="1400" dirty="0"/>
              <a:t> та </a:t>
            </a:r>
            <a:r>
              <a:rPr lang="ru-RU" sz="1400" dirty="0" err="1"/>
              <a:t>ін</a:t>
            </a:r>
            <a:r>
              <a:rPr lang="ru-RU" sz="1400" dirty="0"/>
              <a:t>.) </a:t>
            </a:r>
            <a:r>
              <a:rPr lang="ru-RU" sz="1400" dirty="0" err="1"/>
              <a:t>діють</a:t>
            </a:r>
            <a:r>
              <a:rPr lang="ru-RU" sz="1400" dirty="0"/>
              <a:t>, </a:t>
            </a:r>
            <a:r>
              <a:rPr lang="ru-RU" sz="1400" dirty="0" err="1"/>
              <a:t>передусім</a:t>
            </a:r>
            <a:r>
              <a:rPr lang="ru-RU" sz="1400" dirty="0"/>
              <a:t>, на </a:t>
            </a:r>
            <a:r>
              <a:rPr lang="ru-RU" sz="1400" dirty="0" err="1"/>
              <a:t>вищу</a:t>
            </a:r>
            <a:r>
              <a:rPr lang="ru-RU" sz="1400" dirty="0"/>
              <a:t> </a:t>
            </a:r>
            <a:r>
              <a:rPr lang="ru-RU" sz="1400" dirty="0" err="1"/>
              <a:t>нервову</a:t>
            </a:r>
            <a:r>
              <a:rPr lang="ru-RU" sz="1400" dirty="0"/>
              <a:t> систему. </a:t>
            </a:r>
            <a:r>
              <a:rPr lang="ru-RU" sz="1400" dirty="0" err="1"/>
              <a:t>Їх</a:t>
            </a:r>
            <a:r>
              <a:rPr lang="ru-RU" sz="1400" dirty="0"/>
              <a:t> </a:t>
            </a:r>
            <a:r>
              <a:rPr lang="ru-RU" sz="1400" dirty="0" err="1"/>
              <a:t>лікувальна</a:t>
            </a:r>
            <a:r>
              <a:rPr lang="ru-RU" sz="1400" dirty="0"/>
              <a:t> </a:t>
            </a:r>
            <a:r>
              <a:rPr lang="ru-RU" sz="1400" dirty="0" err="1"/>
              <a:t>дія</a:t>
            </a:r>
            <a:r>
              <a:rPr lang="ru-RU" sz="1400" dirty="0"/>
              <a:t> </a:t>
            </a:r>
            <a:r>
              <a:rPr lang="ru-RU" sz="1400" dirty="0" err="1"/>
              <a:t>виявляється</a:t>
            </a:r>
            <a:r>
              <a:rPr lang="ru-RU" sz="1400" dirty="0"/>
              <a:t> у </a:t>
            </a:r>
            <a:r>
              <a:rPr lang="ru-RU" sz="1400" dirty="0" err="1"/>
              <a:t>зменшенні</a:t>
            </a:r>
            <a:r>
              <a:rPr lang="ru-RU" sz="1400" dirty="0"/>
              <a:t> </a:t>
            </a:r>
            <a:r>
              <a:rPr lang="ru-RU" sz="1400" dirty="0" err="1"/>
              <a:t>дратівливості</a:t>
            </a:r>
            <a:r>
              <a:rPr lang="ru-RU" sz="1400" dirty="0"/>
              <a:t>, </a:t>
            </a:r>
            <a:r>
              <a:rPr lang="ru-RU" sz="1400" dirty="0" err="1"/>
              <a:t>поліпшенні</a:t>
            </a:r>
            <a:r>
              <a:rPr lang="ru-RU" sz="1400" dirty="0"/>
              <a:t> настрою, </a:t>
            </a:r>
            <a:r>
              <a:rPr lang="ru-RU" sz="1400" dirty="0" err="1"/>
              <a:t>нормалізації</a:t>
            </a:r>
            <a:r>
              <a:rPr lang="ru-RU" sz="1400" dirty="0"/>
              <a:t> сну. </a:t>
            </a:r>
            <a:r>
              <a:rPr lang="ru-RU" sz="1400" dirty="0" err="1"/>
              <a:t>Їх</a:t>
            </a:r>
            <a:r>
              <a:rPr lang="ru-RU" sz="1400" dirty="0"/>
              <a:t> </a:t>
            </a:r>
            <a:r>
              <a:rPr lang="ru-RU" sz="1400" dirty="0" err="1"/>
              <a:t>застосовують</a:t>
            </a:r>
            <a:r>
              <a:rPr lang="ru-RU" sz="1400" dirty="0"/>
              <a:t> при </a:t>
            </a:r>
            <a:r>
              <a:rPr lang="ru-RU" sz="1400" dirty="0" err="1"/>
              <a:t>лікуванні</a:t>
            </a:r>
            <a:r>
              <a:rPr lang="ru-RU" sz="1400" dirty="0"/>
              <a:t> </a:t>
            </a:r>
            <a:r>
              <a:rPr lang="ru-RU" sz="1400" dirty="0" err="1"/>
              <a:t>різних</a:t>
            </a:r>
            <a:r>
              <a:rPr lang="ru-RU" sz="1400" dirty="0"/>
              <a:t> </a:t>
            </a:r>
            <a:r>
              <a:rPr lang="ru-RU" sz="1400" dirty="0" err="1"/>
              <a:t>невротичних</a:t>
            </a:r>
            <a:r>
              <a:rPr lang="ru-RU" sz="1400" dirty="0"/>
              <a:t> </a:t>
            </a:r>
            <a:r>
              <a:rPr lang="ru-RU" sz="1400" dirty="0" err="1"/>
              <a:t>станів</a:t>
            </a:r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dirty="0" err="1"/>
              <a:t>Усі</a:t>
            </a:r>
            <a:r>
              <a:rPr lang="ru-RU" sz="1400" dirty="0"/>
              <a:t> </a:t>
            </a:r>
            <a:r>
              <a:rPr lang="ru-RU" sz="1400" dirty="0" err="1"/>
              <a:t>ліки</a:t>
            </a:r>
            <a:r>
              <a:rPr lang="ru-RU" sz="1400" dirty="0"/>
              <a:t> </a:t>
            </a:r>
            <a:r>
              <a:rPr lang="ru-RU" sz="1400" dirty="0" err="1"/>
              <a:t>мають</a:t>
            </a:r>
            <a:r>
              <a:rPr lang="ru-RU" sz="1400" dirty="0"/>
              <a:t> </a:t>
            </a:r>
            <a:r>
              <a:rPr lang="ru-RU" sz="1400" dirty="0" err="1"/>
              <a:t>свій</a:t>
            </a:r>
            <a:r>
              <a:rPr lang="ru-RU" sz="1400" dirty="0"/>
              <a:t> </a:t>
            </a:r>
            <a:r>
              <a:rPr lang="ru-RU" sz="1400" dirty="0" err="1"/>
              <a:t>термін</a:t>
            </a:r>
            <a:r>
              <a:rPr lang="ru-RU" sz="1400" dirty="0"/>
              <a:t> </a:t>
            </a:r>
            <a:r>
              <a:rPr lang="ru-RU" sz="1400" dirty="0" err="1"/>
              <a:t>зберігання</a:t>
            </a:r>
            <a:r>
              <a:rPr lang="ru-RU" sz="1400" dirty="0"/>
              <a:t>, </a:t>
            </a:r>
            <a:r>
              <a:rPr lang="ru-RU" sz="1400" dirty="0" err="1"/>
              <a:t>який</a:t>
            </a:r>
            <a:r>
              <a:rPr lang="ru-RU" sz="1400" dirty="0"/>
              <a:t> </a:t>
            </a:r>
            <a:r>
              <a:rPr lang="ru-RU" sz="1400" dirty="0" err="1"/>
              <a:t>обов’язково</a:t>
            </a:r>
            <a:r>
              <a:rPr lang="ru-RU" sz="1400" dirty="0"/>
              <a:t> </a:t>
            </a:r>
            <a:r>
              <a:rPr lang="ru-RU" sz="1400" dirty="0" err="1"/>
              <a:t>вказується</a:t>
            </a:r>
            <a:r>
              <a:rPr lang="ru-RU" sz="1400" dirty="0"/>
              <a:t> на </a:t>
            </a:r>
            <a:r>
              <a:rPr lang="ru-RU" sz="1400" dirty="0" err="1"/>
              <a:t>упаковці</a:t>
            </a:r>
            <a:r>
              <a:rPr lang="ru-RU" sz="1400" dirty="0"/>
              <a:t>. Тому </a:t>
            </a:r>
            <a:r>
              <a:rPr lang="ru-RU" sz="1400" dirty="0" err="1"/>
              <a:t>потрібно</a:t>
            </a:r>
            <a:r>
              <a:rPr lang="ru-RU" sz="1400" dirty="0"/>
              <a:t> </a:t>
            </a:r>
            <a:r>
              <a:rPr lang="ru-RU" sz="1400" dirty="0" err="1"/>
              <a:t>постійно</a:t>
            </a:r>
            <a:r>
              <a:rPr lang="ru-RU" sz="1400" dirty="0"/>
              <a:t> </a:t>
            </a:r>
            <a:r>
              <a:rPr lang="ru-RU" sz="1400" dirty="0" err="1"/>
              <a:t>контролювати</a:t>
            </a:r>
            <a:r>
              <a:rPr lang="ru-RU" sz="1400" dirty="0"/>
              <a:t> </a:t>
            </a:r>
            <a:r>
              <a:rPr lang="ru-RU" sz="1400" dirty="0" err="1"/>
              <a:t>термін</a:t>
            </a:r>
            <a:r>
              <a:rPr lang="ru-RU" sz="1400" dirty="0"/>
              <a:t> </a:t>
            </a:r>
            <a:r>
              <a:rPr lang="ru-RU" sz="1400" dirty="0" err="1"/>
              <a:t>придатності</a:t>
            </a:r>
            <a:r>
              <a:rPr lang="ru-RU" sz="1400" dirty="0"/>
              <a:t> </a:t>
            </a:r>
            <a:r>
              <a:rPr lang="ru-RU" sz="1400" dirty="0" err="1"/>
              <a:t>ліків</a:t>
            </a:r>
            <a:r>
              <a:rPr lang="ru-RU" sz="1400" dirty="0"/>
              <a:t> і </a:t>
            </a:r>
            <a:r>
              <a:rPr lang="ru-RU" sz="1400" dirty="0" err="1"/>
              <a:t>вилучати</a:t>
            </a:r>
            <a:r>
              <a:rPr lang="ru-RU" sz="1400" dirty="0"/>
              <a:t> </a:t>
            </a:r>
            <a:r>
              <a:rPr lang="ru-RU" sz="1400" dirty="0" err="1"/>
              <a:t>прострочені</a:t>
            </a:r>
            <a:r>
              <a:rPr lang="ru-RU" sz="1400" dirty="0"/>
              <a:t>. </a:t>
            </a:r>
            <a:r>
              <a:rPr lang="ru-RU" sz="1400" dirty="0" err="1"/>
              <a:t>Важливо</a:t>
            </a:r>
            <a:r>
              <a:rPr lang="ru-RU" sz="1400" dirty="0"/>
              <a:t> </a:t>
            </a:r>
            <a:r>
              <a:rPr lang="ru-RU" sz="1400" dirty="0" err="1"/>
              <a:t>також</a:t>
            </a:r>
            <a:r>
              <a:rPr lang="ru-RU" sz="1400" dirty="0"/>
              <a:t> правильно </a:t>
            </a:r>
            <a:r>
              <a:rPr lang="ru-RU" sz="1400" dirty="0" err="1"/>
              <a:t>зберігати</a:t>
            </a:r>
            <a:r>
              <a:rPr lang="ru-RU" sz="1400" dirty="0"/>
              <a:t> </a:t>
            </a:r>
            <a:r>
              <a:rPr lang="ru-RU" sz="1400" dirty="0" err="1"/>
              <a:t>лікарські</a:t>
            </a:r>
            <a:r>
              <a:rPr lang="ru-RU" sz="1400" dirty="0"/>
              <a:t> </a:t>
            </a:r>
            <a:r>
              <a:rPr lang="ru-RU" sz="1400" dirty="0" err="1"/>
              <a:t>препарати</a:t>
            </a:r>
            <a:r>
              <a:rPr lang="ru-RU" sz="1400" dirty="0"/>
              <a:t>: </a:t>
            </a:r>
            <a:r>
              <a:rPr lang="ru-RU" sz="1400" dirty="0" err="1"/>
              <a:t>це</a:t>
            </a:r>
            <a:r>
              <a:rPr lang="ru-RU" sz="1400" dirty="0"/>
              <a:t> повинна бути </a:t>
            </a:r>
            <a:r>
              <a:rPr lang="ru-RU" sz="1400" dirty="0" err="1"/>
              <a:t>настінна</a:t>
            </a:r>
            <a:r>
              <a:rPr lang="ru-RU" sz="1400" dirty="0"/>
              <a:t> </a:t>
            </a:r>
            <a:r>
              <a:rPr lang="ru-RU" sz="1400" dirty="0" err="1"/>
              <a:t>шафа</a:t>
            </a:r>
            <a:r>
              <a:rPr lang="ru-RU" sz="1400" dirty="0"/>
              <a:t>, </a:t>
            </a:r>
            <a:r>
              <a:rPr lang="ru-RU" sz="1400" dirty="0" err="1"/>
              <a:t>краще</a:t>
            </a:r>
            <a:r>
              <a:rPr lang="ru-RU" sz="1400" dirty="0"/>
              <a:t> з замком. </a:t>
            </a:r>
            <a:r>
              <a:rPr lang="ru-RU" sz="1400" dirty="0" err="1"/>
              <a:t>Ліки</a:t>
            </a:r>
            <a:r>
              <a:rPr lang="ru-RU" sz="1400" dirty="0"/>
              <a:t> </a:t>
            </a:r>
            <a:r>
              <a:rPr lang="ru-RU" sz="1400" dirty="0" err="1"/>
              <a:t>повинні</a:t>
            </a:r>
            <a:r>
              <a:rPr lang="ru-RU" sz="1400" dirty="0"/>
              <a:t> бути </a:t>
            </a:r>
            <a:r>
              <a:rPr lang="ru-RU" sz="1400" dirty="0" err="1"/>
              <a:t>класифіковані</a:t>
            </a:r>
            <a:r>
              <a:rPr lang="ru-RU" sz="1400" dirty="0"/>
              <a:t> за </a:t>
            </a:r>
            <a:r>
              <a:rPr lang="ru-RU" sz="1400" dirty="0" err="1"/>
              <a:t>призначенням</a:t>
            </a:r>
            <a:r>
              <a:rPr lang="ru-RU" sz="1400" dirty="0"/>
              <a:t>. </a:t>
            </a:r>
            <a:r>
              <a:rPr lang="ru-RU" sz="1400" dirty="0" err="1"/>
              <a:t>Ліки</a:t>
            </a:r>
            <a:r>
              <a:rPr lang="ru-RU" sz="1400" dirty="0"/>
              <a:t> для </a:t>
            </a:r>
            <a:r>
              <a:rPr lang="ru-RU" sz="1400" dirty="0" err="1"/>
              <a:t>дітей</a:t>
            </a:r>
            <a:r>
              <a:rPr lang="ru-RU" sz="1400" dirty="0"/>
              <a:t> </a:t>
            </a:r>
            <a:r>
              <a:rPr lang="ru-RU" sz="1400" dirty="0" err="1"/>
              <a:t>слід</a:t>
            </a:r>
            <a:r>
              <a:rPr lang="ru-RU" sz="1400" dirty="0"/>
              <a:t> </a:t>
            </a:r>
            <a:r>
              <a:rPr lang="ru-RU" sz="1400" dirty="0" err="1"/>
              <a:t>тримати</a:t>
            </a:r>
            <a:r>
              <a:rPr lang="ru-RU" sz="1400" dirty="0"/>
              <a:t> </a:t>
            </a:r>
            <a:r>
              <a:rPr lang="ru-RU" sz="1400" dirty="0" err="1"/>
              <a:t>окремо</a:t>
            </a:r>
            <a:r>
              <a:rPr lang="ru-RU" sz="1400" dirty="0"/>
              <a:t>.</a:t>
            </a:r>
          </a:p>
          <a:p>
            <a:endParaRPr lang="ru-RU" sz="14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/>
          <a:srcRect l="18692" r="13709"/>
          <a:stretch/>
        </p:blipFill>
        <p:spPr>
          <a:xfrm>
            <a:off x="4445296" y="378558"/>
            <a:ext cx="4488282" cy="482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27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2"/>
          <a:srcRect r="3668"/>
          <a:stretch/>
        </p:blipFill>
        <p:spPr>
          <a:xfrm>
            <a:off x="1803556" y="0"/>
            <a:ext cx="7340444" cy="5715000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61808" y="-495547"/>
            <a:ext cx="5791200" cy="1143000"/>
          </a:xfrm>
        </p:spPr>
        <p:txBody>
          <a:bodyPr>
            <a:normAutofit/>
          </a:bodyPr>
          <a:lstStyle/>
          <a:p>
            <a:r>
              <a:rPr lang="ru-RU" sz="2400" b="1" dirty="0"/>
              <a:t>Як </a:t>
            </a:r>
            <a:r>
              <a:rPr lang="ru-RU" sz="2400" b="1" dirty="0" err="1"/>
              <a:t>діють</a:t>
            </a:r>
            <a:r>
              <a:rPr lang="ru-RU" sz="2400" b="1" dirty="0"/>
              <a:t> </a:t>
            </a:r>
            <a:r>
              <a:rPr lang="ru-RU" sz="2400" b="1" dirty="0" err="1"/>
              <a:t>антибіотики</a:t>
            </a:r>
            <a:r>
              <a:rPr lang="ru-RU" sz="2400" b="1" dirty="0"/>
              <a:t>?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2211" y="647453"/>
            <a:ext cx="4872728" cy="5067547"/>
          </a:xfrm>
          <a:noFill/>
        </p:spPr>
        <p:txBody>
          <a:bodyPr>
            <a:normAutofit/>
          </a:bodyPr>
          <a:lstStyle/>
          <a:p>
            <a:r>
              <a:rPr lang="ru-RU" sz="1400" dirty="0" err="1"/>
              <a:t>Вчені-біохіміки</a:t>
            </a:r>
            <a:r>
              <a:rPr lang="ru-RU" sz="1400" dirty="0"/>
              <a:t> </a:t>
            </a:r>
            <a:r>
              <a:rPr lang="ru-RU" sz="1400" dirty="0" err="1"/>
              <a:t>вважають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антибіотики</a:t>
            </a:r>
            <a:r>
              <a:rPr lang="ru-RU" sz="1400" dirty="0"/>
              <a:t> </a:t>
            </a:r>
            <a:r>
              <a:rPr lang="ru-RU" sz="1400" dirty="0" err="1"/>
              <a:t>є</a:t>
            </a:r>
            <a:r>
              <a:rPr lang="ru-RU" sz="1400" dirty="0"/>
              <a:t> </a:t>
            </a:r>
            <a:r>
              <a:rPr lang="ru-RU" sz="1400" dirty="0" err="1"/>
              <a:t>інгібіторами</a:t>
            </a:r>
            <a:r>
              <a:rPr lang="ru-RU" sz="1400" dirty="0"/>
              <a:t> </a:t>
            </a:r>
            <a:r>
              <a:rPr lang="ru-RU" sz="1400" dirty="0" err="1"/>
              <a:t>ферментативних</a:t>
            </a:r>
            <a:r>
              <a:rPr lang="ru-RU" sz="1400" dirty="0"/>
              <a:t> </a:t>
            </a:r>
            <a:r>
              <a:rPr lang="ru-RU" sz="1400" dirty="0" err="1"/>
              <a:t>процесів</a:t>
            </a:r>
            <a:r>
              <a:rPr lang="ru-RU" sz="1400" dirty="0"/>
              <a:t>, </a:t>
            </a:r>
            <a:r>
              <a:rPr lang="ru-RU" sz="1400" dirty="0" err="1"/>
              <a:t>які</a:t>
            </a:r>
            <a:r>
              <a:rPr lang="ru-RU" sz="1400" dirty="0"/>
              <a:t> </a:t>
            </a:r>
            <a:r>
              <a:rPr lang="ru-RU" sz="1400" dirty="0" err="1"/>
              <a:t>відбуваються</a:t>
            </a:r>
            <a:r>
              <a:rPr lang="ru-RU" sz="1400" dirty="0"/>
              <a:t> в </a:t>
            </a:r>
            <a:r>
              <a:rPr lang="ru-RU" sz="1400" dirty="0" err="1"/>
              <a:t>мікроорганізмах</a:t>
            </a:r>
            <a:r>
              <a:rPr lang="ru-RU" sz="1400" dirty="0"/>
              <a:t>, </a:t>
            </a:r>
            <a:r>
              <a:rPr lang="ru-RU" sz="1400" dirty="0" err="1"/>
              <a:t>тобто</a:t>
            </a:r>
            <a:r>
              <a:rPr lang="ru-RU" sz="1400" dirty="0"/>
              <a:t> </a:t>
            </a:r>
            <a:r>
              <a:rPr lang="ru-RU" sz="1400" dirty="0" err="1"/>
              <a:t>речовинами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перешкоджають</a:t>
            </a:r>
            <a:r>
              <a:rPr lang="ru-RU" sz="1400" dirty="0"/>
              <a:t> ферментам </a:t>
            </a:r>
            <a:r>
              <a:rPr lang="ru-RU" sz="1400" dirty="0" err="1"/>
              <a:t>різних</a:t>
            </a:r>
            <a:r>
              <a:rPr lang="ru-RU" sz="1400" dirty="0"/>
              <a:t> </a:t>
            </a:r>
            <a:r>
              <a:rPr lang="ru-RU" sz="1400" dirty="0" err="1"/>
              <a:t>бактерій</a:t>
            </a:r>
            <a:r>
              <a:rPr lang="ru-RU" sz="1400" dirty="0"/>
              <a:t> </a:t>
            </a:r>
            <a:r>
              <a:rPr lang="ru-RU" sz="1400" dirty="0" err="1"/>
              <a:t>виконувати</a:t>
            </a:r>
            <a:r>
              <a:rPr lang="ru-RU" sz="1400" dirty="0"/>
              <a:t> </a:t>
            </a:r>
            <a:r>
              <a:rPr lang="ru-RU" sz="1400" dirty="0" err="1"/>
              <a:t>властиві</a:t>
            </a:r>
            <a:r>
              <a:rPr lang="ru-RU" sz="1400" dirty="0"/>
              <a:t> </a:t>
            </a:r>
            <a:r>
              <a:rPr lang="ru-RU" sz="1400" dirty="0" err="1"/>
              <a:t>їм</a:t>
            </a:r>
            <a:r>
              <a:rPr lang="ru-RU" sz="1400" dirty="0"/>
              <a:t> </a:t>
            </a:r>
            <a:r>
              <a:rPr lang="ru-RU" sz="1400" dirty="0" err="1"/>
              <a:t>функції</a:t>
            </a:r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dirty="0" err="1"/>
              <a:t>Пеніцилін</a:t>
            </a:r>
            <a:r>
              <a:rPr lang="ru-RU" sz="1400" dirty="0"/>
              <a:t>, </a:t>
            </a:r>
            <a:r>
              <a:rPr lang="ru-RU" sz="1400" dirty="0" err="1"/>
              <a:t>наприклад</a:t>
            </a:r>
            <a:r>
              <a:rPr lang="ru-RU" sz="1400" dirty="0"/>
              <a:t>, </a:t>
            </a:r>
            <a:r>
              <a:rPr lang="ru-RU" sz="1400" dirty="0" err="1"/>
              <a:t>перешкоджає</a:t>
            </a:r>
            <a:r>
              <a:rPr lang="ru-RU" sz="1400" dirty="0"/>
              <a:t> </a:t>
            </a:r>
            <a:r>
              <a:rPr lang="ru-RU" sz="1400" dirty="0" err="1"/>
              <a:t>бактеріям</a:t>
            </a:r>
            <a:r>
              <a:rPr lang="ru-RU" sz="1400" dirty="0"/>
              <a:t> </a:t>
            </a:r>
            <a:r>
              <a:rPr lang="ru-RU" sz="1400" dirty="0" err="1"/>
              <a:t>виробляти</a:t>
            </a:r>
            <a:r>
              <a:rPr lang="ru-RU" sz="1400" dirty="0"/>
              <a:t> </a:t>
            </a:r>
            <a:r>
              <a:rPr lang="ru-RU" sz="1400" dirty="0" err="1"/>
              <a:t>сполуки</a:t>
            </a:r>
            <a:r>
              <a:rPr lang="ru-RU" sz="1400" dirty="0"/>
              <a:t>, </a:t>
            </a:r>
            <a:r>
              <a:rPr lang="ru-RU" sz="1400" dirty="0" err="1"/>
              <a:t>із</a:t>
            </a:r>
            <a:r>
              <a:rPr lang="ru-RU" sz="1400" dirty="0"/>
              <a:t> </a:t>
            </a:r>
            <a:r>
              <a:rPr lang="ru-RU" sz="1400" dirty="0" err="1"/>
              <a:t>яких</a:t>
            </a:r>
            <a:r>
              <a:rPr lang="ru-RU" sz="1400" dirty="0"/>
              <a:t> вони </a:t>
            </a:r>
            <a:r>
              <a:rPr lang="ru-RU" sz="1400" dirty="0" err="1"/>
              <a:t>будують</a:t>
            </a:r>
            <a:r>
              <a:rPr lang="ru-RU" sz="1400" dirty="0"/>
              <a:t> свою </a:t>
            </a:r>
            <a:r>
              <a:rPr lang="ru-RU" sz="1400" dirty="0" err="1"/>
              <a:t>клітинну</a:t>
            </a:r>
            <a:r>
              <a:rPr lang="ru-RU" sz="1400" dirty="0"/>
              <a:t> </a:t>
            </a:r>
            <a:r>
              <a:rPr lang="ru-RU" sz="1400" dirty="0" err="1"/>
              <a:t>оболонку</a:t>
            </a:r>
            <a:r>
              <a:rPr lang="ru-RU" sz="1400" dirty="0"/>
              <a:t>. </a:t>
            </a:r>
            <a:r>
              <a:rPr lang="ru-RU" sz="1400" dirty="0" err="1"/>
              <a:t>Тетрациклін</a:t>
            </a:r>
            <a:r>
              <a:rPr lang="ru-RU" sz="1400" dirty="0"/>
              <a:t> і </a:t>
            </a:r>
            <a:r>
              <a:rPr lang="ru-RU" sz="1400" dirty="0" err="1"/>
              <a:t>стрептоміцин</a:t>
            </a:r>
            <a:r>
              <a:rPr lang="ru-RU" sz="1400" dirty="0"/>
              <a:t> </a:t>
            </a:r>
            <a:r>
              <a:rPr lang="ru-RU" sz="1400" dirty="0" err="1"/>
              <a:t>порушують</a:t>
            </a:r>
            <a:r>
              <a:rPr lang="ru-RU" sz="1400" dirty="0"/>
              <a:t> </a:t>
            </a:r>
            <a:r>
              <a:rPr lang="ru-RU" sz="1400" dirty="0" err="1"/>
              <a:t>життєвий</a:t>
            </a:r>
            <a:r>
              <a:rPr lang="ru-RU" sz="1400" dirty="0"/>
              <a:t> цикл </a:t>
            </a:r>
            <a:r>
              <a:rPr lang="ru-RU" sz="1400" dirty="0" err="1"/>
              <a:t>бактерії</a:t>
            </a:r>
            <a:r>
              <a:rPr lang="ru-RU" sz="1400" dirty="0"/>
              <a:t>, </a:t>
            </a:r>
            <a:r>
              <a:rPr lang="ru-RU" sz="1400" dirty="0" err="1"/>
              <a:t>подавляючи</a:t>
            </a:r>
            <a:r>
              <a:rPr lang="ru-RU" sz="1400" dirty="0"/>
              <a:t> синтез </a:t>
            </a:r>
            <a:r>
              <a:rPr lang="ru-RU" sz="1400" dirty="0" err="1"/>
              <a:t>необхідних</a:t>
            </a:r>
            <a:r>
              <a:rPr lang="ru-RU" sz="1400" dirty="0"/>
              <a:t> </a:t>
            </a:r>
            <a:r>
              <a:rPr lang="ru-RU" sz="1400" dirty="0" err="1"/>
              <a:t>їй</a:t>
            </a:r>
            <a:r>
              <a:rPr lang="ru-RU" sz="1400" dirty="0"/>
              <a:t> </a:t>
            </a:r>
            <a:r>
              <a:rPr lang="ru-RU" sz="1400" dirty="0" err="1"/>
              <a:t>білків</a:t>
            </a:r>
            <a:r>
              <a:rPr lang="ru-RU" sz="1400" dirty="0"/>
              <a:t>. За схожим принципом </a:t>
            </a:r>
            <a:r>
              <a:rPr lang="ru-RU" sz="1400" dirty="0" err="1"/>
              <a:t>діють</a:t>
            </a:r>
            <a:r>
              <a:rPr lang="ru-RU" sz="1400" dirty="0"/>
              <a:t> і </a:t>
            </a:r>
            <a:r>
              <a:rPr lang="ru-RU" sz="1400" dirty="0" err="1"/>
              <a:t>сульфамідні</a:t>
            </a:r>
            <a:r>
              <a:rPr lang="ru-RU" sz="1400" dirty="0"/>
              <a:t> </a:t>
            </a:r>
            <a:r>
              <a:rPr lang="ru-RU" sz="1400" dirty="0" err="1"/>
              <a:t>препарати</a:t>
            </a:r>
            <a:r>
              <a:rPr lang="ru-RU" sz="1400" dirty="0"/>
              <a:t> ( стрептоцид, норсульфазол, </a:t>
            </a:r>
            <a:r>
              <a:rPr lang="ru-RU" sz="1400" dirty="0" err="1"/>
              <a:t>сульфадимезин</a:t>
            </a:r>
            <a:r>
              <a:rPr lang="ru-RU" sz="1400" dirty="0"/>
              <a:t>, </a:t>
            </a:r>
            <a:r>
              <a:rPr lang="ru-RU" sz="1400" dirty="0" err="1"/>
              <a:t>етазол</a:t>
            </a:r>
            <a:r>
              <a:rPr lang="ru-RU" sz="1400" dirty="0"/>
              <a:t>). Вони структурно </a:t>
            </a:r>
            <a:r>
              <a:rPr lang="ru-RU" sz="1400" dirty="0" err="1"/>
              <a:t>схожі</a:t>
            </a:r>
            <a:r>
              <a:rPr lang="ru-RU" sz="1400" dirty="0"/>
              <a:t> з </a:t>
            </a:r>
            <a:r>
              <a:rPr lang="ru-RU" sz="1400" dirty="0" err="1"/>
              <a:t>деякими</a:t>
            </a:r>
            <a:r>
              <a:rPr lang="ru-RU" sz="1400" dirty="0"/>
              <a:t> </a:t>
            </a:r>
            <a:r>
              <a:rPr lang="ru-RU" sz="1400" dirty="0" err="1"/>
              <a:t>органічними</a:t>
            </a:r>
            <a:r>
              <a:rPr lang="ru-RU" sz="1400" dirty="0"/>
              <a:t> кислотами, </a:t>
            </a:r>
            <a:r>
              <a:rPr lang="ru-RU" sz="1400" dirty="0" err="1"/>
              <a:t>необхідними</a:t>
            </a:r>
            <a:r>
              <a:rPr lang="ru-RU" sz="1400" dirty="0"/>
              <a:t> для </a:t>
            </a:r>
            <a:r>
              <a:rPr lang="ru-RU" sz="1400" dirty="0" err="1"/>
              <a:t>розмноження</a:t>
            </a:r>
            <a:r>
              <a:rPr lang="ru-RU" sz="1400" dirty="0"/>
              <a:t> </a:t>
            </a:r>
            <a:r>
              <a:rPr lang="ru-RU" sz="1400" dirty="0" err="1"/>
              <a:t>бактерій</a:t>
            </a:r>
            <a:r>
              <a:rPr lang="ru-RU" sz="1400" dirty="0"/>
              <a:t>. </a:t>
            </a:r>
            <a:r>
              <a:rPr lang="ru-RU" sz="1400" dirty="0" err="1"/>
              <a:t>Заміщуючи</a:t>
            </a:r>
            <a:r>
              <a:rPr lang="ru-RU" sz="1400" dirty="0"/>
              <a:t> </a:t>
            </a:r>
            <a:r>
              <a:rPr lang="ru-RU" sz="1400" dirty="0" err="1"/>
              <a:t>ці</a:t>
            </a:r>
            <a:r>
              <a:rPr lang="ru-RU" sz="1400" dirty="0"/>
              <a:t> </a:t>
            </a:r>
            <a:r>
              <a:rPr lang="ru-RU" sz="1400" dirty="0" err="1"/>
              <a:t>кислоти</a:t>
            </a:r>
            <a:r>
              <a:rPr lang="ru-RU" sz="1400" dirty="0"/>
              <a:t> у ферментах, </a:t>
            </a:r>
            <a:r>
              <a:rPr lang="ru-RU" sz="1400" dirty="0" err="1"/>
              <a:t>сульфаміди</a:t>
            </a:r>
            <a:r>
              <a:rPr lang="ru-RU" sz="1400" dirty="0"/>
              <a:t> </a:t>
            </a:r>
            <a:r>
              <a:rPr lang="ru-RU" sz="1400" dirty="0" err="1"/>
              <a:t>припиняють</a:t>
            </a:r>
            <a:r>
              <a:rPr lang="ru-RU" sz="1400" dirty="0"/>
              <a:t> </a:t>
            </a:r>
            <a:r>
              <a:rPr lang="ru-RU" sz="1400" dirty="0" err="1"/>
              <a:t>ріст</a:t>
            </a:r>
            <a:r>
              <a:rPr lang="ru-RU" sz="1400" dirty="0"/>
              <a:t> </a:t>
            </a:r>
            <a:r>
              <a:rPr lang="ru-RU" sz="1400" dirty="0" err="1"/>
              <a:t>бактерії</a:t>
            </a:r>
            <a:r>
              <a:rPr lang="ru-RU" sz="1400" dirty="0" smtClean="0"/>
              <a:t>.</a:t>
            </a:r>
            <a:endParaRPr lang="ru-RU" sz="1400" dirty="0"/>
          </a:p>
          <a:p>
            <a:r>
              <a:rPr lang="ru-RU" sz="1400" dirty="0"/>
              <a:t>А от при </a:t>
            </a:r>
            <a:r>
              <a:rPr lang="ru-RU" sz="1400" dirty="0" err="1"/>
              <a:t>вірусних</a:t>
            </a:r>
            <a:r>
              <a:rPr lang="ru-RU" sz="1400" dirty="0"/>
              <a:t> </a:t>
            </a:r>
            <a:r>
              <a:rPr lang="ru-RU" sz="1400" dirty="0" err="1"/>
              <a:t>захворюваннях</a:t>
            </a:r>
            <a:r>
              <a:rPr lang="ru-RU" sz="1400" dirty="0"/>
              <a:t> (</a:t>
            </a:r>
            <a:r>
              <a:rPr lang="ru-RU" sz="1400" dirty="0" err="1"/>
              <a:t>грип</a:t>
            </a:r>
            <a:r>
              <a:rPr lang="ru-RU" sz="1400" dirty="0"/>
              <a:t>, </a:t>
            </a:r>
            <a:r>
              <a:rPr lang="ru-RU" sz="1400" dirty="0" err="1"/>
              <a:t>кір</a:t>
            </a:r>
            <a:r>
              <a:rPr lang="ru-RU" sz="1400" dirty="0"/>
              <a:t>, </a:t>
            </a:r>
            <a:r>
              <a:rPr lang="ru-RU" sz="1400" dirty="0" err="1"/>
              <a:t>вітрова</a:t>
            </a:r>
            <a:r>
              <a:rPr lang="ru-RU" sz="1400" dirty="0"/>
              <a:t> </a:t>
            </a:r>
            <a:r>
              <a:rPr lang="ru-RU" sz="1400" dirty="0" err="1"/>
              <a:t>віспа</a:t>
            </a:r>
            <a:r>
              <a:rPr lang="ru-RU" sz="1400" dirty="0"/>
              <a:t>) </a:t>
            </a:r>
            <a:r>
              <a:rPr lang="ru-RU" sz="1400" dirty="0" err="1"/>
              <a:t>антибіотики</a:t>
            </a:r>
            <a:r>
              <a:rPr lang="ru-RU" sz="1400" dirty="0"/>
              <a:t> </a:t>
            </a:r>
            <a:r>
              <a:rPr lang="ru-RU" sz="1400" dirty="0" err="1"/>
              <a:t>втрачають</a:t>
            </a:r>
            <a:r>
              <a:rPr lang="ru-RU" sz="1400" dirty="0"/>
              <a:t> </a:t>
            </a:r>
            <a:r>
              <a:rPr lang="ru-RU" sz="1400" dirty="0" err="1"/>
              <a:t>ефективність</a:t>
            </a:r>
            <a:r>
              <a:rPr lang="ru-RU" sz="1400" dirty="0"/>
              <a:t>. </a:t>
            </a:r>
            <a:r>
              <a:rPr lang="ru-RU" sz="1400" dirty="0" err="1"/>
              <a:t>Це</a:t>
            </a:r>
            <a:r>
              <a:rPr lang="ru-RU" sz="1400" dirty="0"/>
              <a:t> </a:t>
            </a:r>
            <a:r>
              <a:rPr lang="ru-RU" sz="1400" dirty="0" err="1"/>
              <a:t>пояснюється</a:t>
            </a:r>
            <a:r>
              <a:rPr lang="ru-RU" sz="1400" dirty="0"/>
              <a:t> </a:t>
            </a:r>
            <a:r>
              <a:rPr lang="ru-RU" sz="1400" dirty="0" err="1"/>
              <a:t>тим</a:t>
            </a:r>
            <a:r>
              <a:rPr lang="ru-RU" sz="1400" dirty="0"/>
              <a:t>, </a:t>
            </a:r>
            <a:r>
              <a:rPr lang="ru-RU" sz="1400" dirty="0" err="1"/>
              <a:t>що</a:t>
            </a:r>
            <a:r>
              <a:rPr lang="ru-RU" sz="1400" dirty="0"/>
              <a:t> </a:t>
            </a:r>
            <a:r>
              <a:rPr lang="ru-RU" sz="1400" dirty="0" err="1"/>
              <a:t>віруси</a:t>
            </a:r>
            <a:r>
              <a:rPr lang="ru-RU" sz="1400" dirty="0"/>
              <a:t> на </a:t>
            </a:r>
            <a:r>
              <a:rPr lang="ru-RU" sz="1400" dirty="0" err="1"/>
              <a:t>відміну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бактерій</a:t>
            </a:r>
            <a:r>
              <a:rPr lang="ru-RU" sz="1400" dirty="0"/>
              <a:t> не </a:t>
            </a:r>
            <a:r>
              <a:rPr lang="ru-RU" sz="1400" dirty="0" err="1"/>
              <a:t>мають</a:t>
            </a:r>
            <a:r>
              <a:rPr lang="ru-RU" sz="1400" dirty="0"/>
              <a:t> </a:t>
            </a:r>
            <a:r>
              <a:rPr lang="ru-RU" sz="1400" dirty="0" err="1"/>
              <a:t>власних</a:t>
            </a:r>
            <a:r>
              <a:rPr lang="ru-RU" sz="1400" dirty="0"/>
              <a:t> </a:t>
            </a:r>
            <a:r>
              <a:rPr lang="ru-RU" sz="1400" dirty="0" err="1"/>
              <a:t>ферментів</a:t>
            </a:r>
            <a:r>
              <a:rPr lang="ru-RU" sz="1400" dirty="0"/>
              <a:t>, а </a:t>
            </a:r>
            <a:r>
              <a:rPr lang="ru-RU" sz="1400" dirty="0" err="1"/>
              <a:t>використовують</a:t>
            </a:r>
            <a:r>
              <a:rPr lang="ru-RU" sz="1400" dirty="0"/>
              <a:t> </a:t>
            </a:r>
            <a:r>
              <a:rPr lang="ru-RU" sz="1400" dirty="0" err="1"/>
              <a:t>ферменти</a:t>
            </a:r>
            <a:r>
              <a:rPr lang="ru-RU" sz="1400" dirty="0"/>
              <a:t> </a:t>
            </a:r>
            <a:r>
              <a:rPr lang="ru-RU" sz="1400" dirty="0" err="1"/>
              <a:t>організмів</a:t>
            </a:r>
            <a:r>
              <a:rPr lang="ru-RU" sz="1400" dirty="0"/>
              <a:t>, у </a:t>
            </a:r>
            <a:r>
              <a:rPr lang="ru-RU" sz="1400" dirty="0" err="1"/>
              <a:t>яких</a:t>
            </a:r>
            <a:r>
              <a:rPr lang="ru-RU" sz="1400" dirty="0"/>
              <a:t> вони </a:t>
            </a:r>
            <a:r>
              <a:rPr lang="ru-RU" sz="1400" dirty="0" err="1"/>
              <a:t>живуть</a:t>
            </a:r>
            <a:r>
              <a:rPr lang="ru-RU" sz="1400" dirty="0"/>
              <a:t>, </a:t>
            </a:r>
            <a:r>
              <a:rPr lang="ru-RU" sz="1400" dirty="0" err="1"/>
              <a:t>порушуючи</a:t>
            </a:r>
            <a:r>
              <a:rPr lang="ru-RU" sz="1400" dirty="0"/>
              <a:t> </a:t>
            </a:r>
            <a:r>
              <a:rPr lang="ru-RU" sz="1400" dirty="0" err="1"/>
              <a:t>цим</a:t>
            </a:r>
            <a:r>
              <a:rPr lang="ru-RU" sz="1400" dirty="0"/>
              <a:t> </a:t>
            </a:r>
            <a:r>
              <a:rPr lang="ru-RU" sz="1400" dirty="0" err="1"/>
              <a:t>їхню</a:t>
            </a:r>
            <a:r>
              <a:rPr lang="ru-RU" sz="1400" dirty="0"/>
              <a:t> </a:t>
            </a:r>
            <a:r>
              <a:rPr lang="ru-RU" sz="1400" dirty="0" err="1"/>
              <a:t>життєдіяльність</a:t>
            </a:r>
            <a:r>
              <a:rPr lang="ru-RU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351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ажная">
  <a:themeElements>
    <a:clrScheme name="Важ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Важ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аж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Важная.thmx</Template>
  <TotalTime>89</TotalTime>
  <Words>1163</Words>
  <Application>Microsoft Macintosh PowerPoint</Application>
  <PresentationFormat>Экран (16:10)</PresentationFormat>
  <Paragraphs>45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Важная</vt:lpstr>
      <vt:lpstr>Поняття про  лікарські препарати</vt:lpstr>
      <vt:lpstr>Ліки природної аптеки</vt:lpstr>
      <vt:lpstr>Синтетичні лікарські засоби</vt:lpstr>
      <vt:lpstr>Презентация PowerPoint</vt:lpstr>
      <vt:lpstr>Як діють ліки</vt:lpstr>
      <vt:lpstr>Презентация PowerPoint</vt:lpstr>
      <vt:lpstr>Ліки домашньої аптечки</vt:lpstr>
      <vt:lpstr>Презентация PowerPoint</vt:lpstr>
      <vt:lpstr>Як діють антибіотики?</vt:lpstr>
      <vt:lpstr>Що являє собою аспірин?</vt:lpstr>
      <vt:lpstr>Презентация PowerPoint</vt:lpstr>
      <vt:lpstr>Презентация PowerPoint</vt:lpstr>
      <vt:lpstr>Лікування хвороб із застосуванням синтетичних хімічних препаратів</vt:lpstr>
      <vt:lpstr>Презентация PowerPoint</vt:lpstr>
      <vt:lpstr>Недоліки синтетичних лікарських засобів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Поняття про синтетичні лікарські препарати</dc:title>
  <dc:creator>Мария Стебко</dc:creator>
  <cp:lastModifiedBy>Мария Стебко</cp:lastModifiedBy>
  <cp:revision>10</cp:revision>
  <dcterms:created xsi:type="dcterms:W3CDTF">2014-04-10T18:01:01Z</dcterms:created>
  <dcterms:modified xsi:type="dcterms:W3CDTF">2014-04-10T20:51:32Z</dcterms:modified>
</cp:coreProperties>
</file>