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xls" ContentType="application/vnd.ms-exce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20" r:id="rId3"/>
    <p:sldMasterId id="2147483732" r:id="rId4"/>
    <p:sldMasterId id="2147483744" r:id="rId5"/>
    <p:sldMasterId id="2147483756" r:id="rId6"/>
    <p:sldMasterId id="2147483780" r:id="rId7"/>
    <p:sldMasterId id="2147483792" r:id="rId8"/>
    <p:sldMasterId id="2147483804" r:id="rId9"/>
    <p:sldMasterId id="2147483816" r:id="rId10"/>
  </p:sldMasterIdLst>
  <p:sldIdLst>
    <p:sldId id="256" r:id="rId11"/>
    <p:sldId id="257" r:id="rId12"/>
    <p:sldId id="261" r:id="rId13"/>
    <p:sldId id="262" r:id="rId14"/>
    <p:sldId id="259" r:id="rId15"/>
    <p:sldId id="264" r:id="rId16"/>
    <p:sldId id="266" r:id="rId17"/>
    <p:sldId id="265" r:id="rId18"/>
    <p:sldId id="260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NUL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C54D6B2-5CDD-47A6-B4AA-E1DCB1E6AA1D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D8BD5E60-D20A-475A-9BEA-B9412A5F2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0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772400" cy="1470025"/>
          </a:xfr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Презентація на тему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Крохмаль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”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3143248"/>
            <a:ext cx="3352745" cy="17686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75000"/>
              </a:schemeClr>
            </a:solidFill>
            <a:miter lim="800000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6314" y="2500306"/>
            <a:ext cx="3786450" cy="2913792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90065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115" y="28146"/>
            <a:ext cx="7520940" cy="548640"/>
          </a:xfrm>
        </p:spPr>
        <p:txBody>
          <a:bodyPr/>
          <a:lstStyle/>
          <a:p>
            <a:r>
              <a:rPr lang="ru-RU" b="1" cap="none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Вживання</a:t>
            </a:r>
            <a:r>
              <a:rPr lang="ru-RU" b="1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в </a:t>
            </a:r>
            <a:r>
              <a:rPr lang="ru-RU" b="1" cap="none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побуті</a:t>
            </a:r>
            <a:endParaRPr lang="ru-RU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2066" y="836712"/>
            <a:ext cx="3748406" cy="573556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Крохмаль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застосовується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накрохмалювання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білизни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   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гарячою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праскою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відбувається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частковий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гідроліз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крохмалю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і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перетворення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декстрин. 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Останні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утворюють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тканині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щільну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плівку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 яка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додає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блиск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тканини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і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оберігає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забруднення</a:t>
            </a: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pic>
        <p:nvPicPr>
          <p:cNvPr id="4" name="Picture 6" descr="Povar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357298"/>
            <a:ext cx="4893014" cy="35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0337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6752"/>
            <a:ext cx="6480720" cy="5661248"/>
          </a:xfrm>
        </p:spPr>
        <p:txBody>
          <a:bodyPr>
            <a:normAutofit fontScale="62500" lnSpcReduction="20000"/>
          </a:bodyPr>
          <a:lstStyle/>
          <a:p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Найпростіша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формула крохмалю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й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молекулярна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формула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— (С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 У даній формулі значення </a:t>
            </a:r>
            <a:r>
              <a:rPr lang="en-US" sz="2900" b="1" i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900" b="1" i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— від декількох сотень до декількох тисяч. Крохмаль — природний полімер, що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складається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з багаторазово повторюваних структурних ланок С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2900" baseline="-250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 На відміну від раніше розглянутих полімерів (поліетилену, каучуку),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крохмалю неоднакова. З цієї причини його вважають навіть сумішшю двох речовин — амілози й амілопектину. Амілоза (її в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крохмалі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20 %) має лінійні молекули й більш розчинна. Молекули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амілопектину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(його 80 %) розгалужені, і він менш розчинний у воді.</a:t>
            </a:r>
            <a:endParaRPr lang="ru-RU" sz="29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Молекули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крохмалю відрізняються за відносною молекулярною масою: для лінійних молекул (амілози) вона становить близько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сотень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тисяч, для розгалужених молекул (амілопектину) — близько декількох мільйонів.</a:t>
            </a:r>
            <a:endParaRPr lang="ru-RU" sz="29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Найпростіша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й молекулярна формули целюлози аналогічні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формулам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крохмалю. </a:t>
            </a:r>
            <a:endParaRPr lang="uk-UA" sz="2900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Порівняно </a:t>
            </a:r>
            <a:r>
              <a:rPr lang="uk-UA" sz="29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з крохмалем, у целюлози відносна молекулярна маса є </a:t>
            </a: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вищою.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ru-RU" sz="5800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297229"/>
            <a:ext cx="524827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dirty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ФІЗИЧНІ ВЛАСТИВОСТІ </a:t>
            </a:r>
            <a:r>
              <a:rPr lang="uk-UA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КРОХМАЛЮ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99654" y="1124744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7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060848"/>
            <a:ext cx="7408333" cy="3450696"/>
          </a:xfrm>
        </p:spPr>
        <p:txBody>
          <a:bodyPr>
            <a:normAutofit fontScale="92500"/>
          </a:bodyPr>
          <a:lstStyle/>
          <a:p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Позбавлений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смаку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білий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порошок  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Нерозчинний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холодній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воді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 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гарячій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воді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набухає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утворюючи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клейстер </a:t>
            </a: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Молекули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неоднорідні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   по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розмірах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404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tmp_Ua2Bz_html_3b5506f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040" y="2636912"/>
            <a:ext cx="19145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252728"/>
          </a:xfrm>
        </p:spPr>
        <p:txBody>
          <a:bodyPr/>
          <a:lstStyle/>
          <a:p>
            <a:r>
              <a:rPr lang="ru-RU" dirty="0"/>
              <a:t>Будова молекули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26420" y="2776178"/>
            <a:ext cx="1955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Структурна ланка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4303631"/>
            <a:ext cx="3438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Структурна  </a:t>
            </a:r>
            <a:r>
              <a:rPr lang="ru-RU" b="1" dirty="0"/>
              <a:t>будова   молекули</a:t>
            </a:r>
          </a:p>
        </p:txBody>
      </p:sp>
      <p:pic>
        <p:nvPicPr>
          <p:cNvPr id="7" name="Picture 12" descr="tmp_Ua2Bz_html_60bdfe0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4575" y="2960844"/>
            <a:ext cx="4795838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трелка влево 7"/>
          <p:cNvSpPr/>
          <p:nvPr/>
        </p:nvSpPr>
        <p:spPr>
          <a:xfrm rot="19449813">
            <a:off x="1863424" y="2935397"/>
            <a:ext cx="360040" cy="24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 rot="8843366">
            <a:off x="3598979" y="4265260"/>
            <a:ext cx="360040" cy="24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6535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>
                <a:ln/>
                <a:solidFill>
                  <a:schemeClr val="accent3"/>
                </a:solidFill>
                <a:effectLst/>
              </a:rPr>
              <a:t>ХІМІЧНІ ВЛАСТИВОСТІ </a:t>
            </a:r>
            <a:r>
              <a:rPr lang="uk-UA" b="1" dirty="0" smtClean="0">
                <a:ln/>
                <a:solidFill>
                  <a:schemeClr val="accent3"/>
                </a:solidFill>
                <a:effectLst/>
              </a:rPr>
              <a:t>КРОХМАЛЮ</a:t>
            </a: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дії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ферментів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нагріванні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з кислотами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піддається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гідролізу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Крохмаль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дає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реакції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срібного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дзеркала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відновлює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гідроксид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міді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(II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Взаємодія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з йодом -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фарбування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синій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колір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2420888"/>
            <a:ext cx="4932548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0995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Крохмаль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застосовується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28736"/>
            <a:ext cx="7498080" cy="5144680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харчовій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lvl="1"/>
            <a:r>
              <a:rPr lang="ru-RU" sz="4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текстильній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lvl="2"/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паперовій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pPr lvl="3"/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хімічній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гумовій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			</a:t>
            </a:r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фармацевтичній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парфумерній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промисловості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06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399032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Діаграма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Вміст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крохмалю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6709630"/>
              </p:ext>
            </p:extLst>
          </p:nvPr>
        </p:nvGraphicFramePr>
        <p:xfrm>
          <a:off x="79375" y="1435100"/>
          <a:ext cx="5572125" cy="2786063"/>
        </p:xfrm>
        <a:graphic>
          <a:graphicData uri="http://schemas.openxmlformats.org/presentationml/2006/ole">
            <p:oleObj spid="_x0000_s1045" r:id="rId3" imgW="5572227" imgH="2786113" progId="Excel.Sheet.8">
              <p:embed/>
            </p:oleObj>
          </a:graphicData>
        </a:graphic>
      </p:graphicFrame>
      <p:pic>
        <p:nvPicPr>
          <p:cNvPr id="6" name="Picture 6" descr="grains-main_Fu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72816"/>
            <a:ext cx="2985665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15214558954ac06b9e31aa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714024"/>
            <a:ext cx="2664296" cy="211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0_2779_735ce82a_X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3581400" cy="2400300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3588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Знаходження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природі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Зерна </a:t>
            </a:r>
            <a:r>
              <a:rPr lang="ru-RU" sz="3200" dirty="0" err="1"/>
              <a:t>злаків</a:t>
            </a:r>
            <a:r>
              <a:rPr lang="ru-RU" sz="3200" dirty="0" smtClean="0"/>
              <a:t>: </a:t>
            </a:r>
          </a:p>
          <a:p>
            <a:r>
              <a:rPr lang="ru-RU" sz="3200" dirty="0" smtClean="0"/>
              <a:t>Рис </a:t>
            </a:r>
            <a:r>
              <a:rPr lang="ru-RU" sz="3200" dirty="0"/>
              <a:t>(до 86%)            </a:t>
            </a:r>
            <a:endParaRPr lang="ru-RU" sz="3200" dirty="0" smtClean="0"/>
          </a:p>
          <a:p>
            <a:r>
              <a:rPr lang="ru-RU" sz="3200" dirty="0" smtClean="0"/>
              <a:t> </a:t>
            </a:r>
            <a:r>
              <a:rPr lang="ru-RU" sz="3200" dirty="0" err="1"/>
              <a:t>Пшениця</a:t>
            </a:r>
            <a:r>
              <a:rPr lang="ru-RU" sz="3200" dirty="0"/>
              <a:t> (до 75%)            </a:t>
            </a:r>
            <a:endParaRPr lang="ru-RU" sz="3200" dirty="0" smtClean="0"/>
          </a:p>
          <a:p>
            <a:r>
              <a:rPr lang="ru-RU" sz="3200" dirty="0" smtClean="0"/>
              <a:t> </a:t>
            </a:r>
            <a:r>
              <a:rPr lang="ru-RU" sz="3200" dirty="0" err="1"/>
              <a:t>Кукурудза</a:t>
            </a:r>
            <a:r>
              <a:rPr lang="ru-RU" sz="3200" dirty="0"/>
              <a:t> (до 72%)                </a:t>
            </a:r>
            <a:endParaRPr lang="ru-RU" sz="3200" dirty="0" smtClean="0"/>
          </a:p>
          <a:p>
            <a:r>
              <a:rPr lang="ru-RU" sz="3200" dirty="0" err="1" smtClean="0"/>
              <a:t>Бульби</a:t>
            </a:r>
            <a:r>
              <a:rPr lang="ru-RU" sz="3200" dirty="0" smtClean="0"/>
              <a:t> </a:t>
            </a:r>
            <a:r>
              <a:rPr lang="ru-RU" sz="3200" dirty="0" err="1"/>
              <a:t>картоплі</a:t>
            </a:r>
            <a:r>
              <a:rPr lang="ru-RU" sz="3200" dirty="0"/>
              <a:t> (до 24%)</a:t>
            </a:r>
          </a:p>
        </p:txBody>
      </p:sp>
      <p:pic>
        <p:nvPicPr>
          <p:cNvPr id="4" name="Picture 6" descr="ри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1795462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пшениц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65838"/>
            <a:ext cx="1857375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кукуруз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3096"/>
            <a:ext cx="2381250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картофель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94151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971900"/>
            <a:ext cx="20764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картофель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044" y="5013176"/>
            <a:ext cx="194151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6404" y="4971900"/>
            <a:ext cx="20764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615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49808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7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700" b="1" cap="none" dirty="0">
                <a:ln w="11430"/>
                <a:solidFill>
                  <a:srgbClr val="33CC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ПОШИРЕННЯ В ПРИРОДІ Й ЗАСТОСУВАННЯ </a:t>
            </a:r>
            <a:r>
              <a:rPr lang="uk-UA" sz="2700" b="1" cap="none" dirty="0" smtClean="0">
                <a:ln w="11430"/>
                <a:solidFill>
                  <a:srgbClr val="33CC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КРОХМАЛЮ</a:t>
            </a:r>
            <a:r>
              <a:rPr lang="ru-RU" b="1" cap="none" dirty="0">
                <a:ln w="11430"/>
                <a:solidFill>
                  <a:srgbClr val="33CC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>
                <a:ln w="11430"/>
                <a:solidFill>
                  <a:srgbClr val="33CC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cap="none" dirty="0">
              <a:ln w="11430"/>
              <a:solidFill>
                <a:srgbClr val="33CC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520940" cy="5928772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rgbClr val="33CCFF"/>
                </a:solidFill>
              </a:rPr>
              <a:t>У </a:t>
            </a:r>
            <a:r>
              <a:rPr lang="ru-RU" sz="2000" dirty="0" err="1">
                <a:solidFill>
                  <a:srgbClr val="33CCFF"/>
                </a:solidFill>
              </a:rPr>
              <a:t>промисловості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крохмаль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виробляють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переважно</a:t>
            </a:r>
            <a:r>
              <a:rPr lang="ru-RU" sz="2000" dirty="0">
                <a:solidFill>
                  <a:srgbClr val="33CCFF"/>
                </a:solidFill>
              </a:rPr>
              <a:t> з </a:t>
            </a:r>
            <a:r>
              <a:rPr lang="ru-RU" sz="2000" dirty="0" err="1">
                <a:solidFill>
                  <a:srgbClr val="33CCFF"/>
                </a:solidFill>
              </a:rPr>
              <a:t>бульб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картоплі</a:t>
            </a:r>
            <a:r>
              <a:rPr lang="ru-RU" sz="2000" dirty="0">
                <a:solidFill>
                  <a:srgbClr val="33CCFF"/>
                </a:solidFill>
              </a:rPr>
              <a:t>, а </a:t>
            </a:r>
            <a:r>
              <a:rPr lang="ru-RU" sz="2000" dirty="0" err="1">
                <a:solidFill>
                  <a:srgbClr val="33CCFF"/>
                </a:solidFill>
              </a:rPr>
              <a:t>також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кукурудзи</a:t>
            </a:r>
            <a:r>
              <a:rPr lang="ru-RU" sz="2000" dirty="0">
                <a:solidFill>
                  <a:srgbClr val="33CCFF"/>
                </a:solidFill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rgbClr val="33CCFF"/>
                </a:solidFill>
              </a:rPr>
              <a:t>Застосування</a:t>
            </a:r>
            <a:r>
              <a:rPr lang="ru-RU" sz="2000" dirty="0" smtClean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крохмалю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різноманітне</a:t>
            </a:r>
            <a:r>
              <a:rPr lang="ru-RU" sz="2000" dirty="0">
                <a:solidFill>
                  <a:srgbClr val="33CCFF"/>
                </a:solidFill>
              </a:rPr>
              <a:t>. </a:t>
            </a:r>
            <a:r>
              <a:rPr lang="ru-RU" sz="2000" dirty="0" err="1">
                <a:solidFill>
                  <a:srgbClr val="33CCFF"/>
                </a:solidFill>
              </a:rPr>
              <a:t>Він</a:t>
            </a:r>
            <a:r>
              <a:rPr lang="ru-RU" sz="2000" dirty="0">
                <a:solidFill>
                  <a:srgbClr val="33CCFF"/>
                </a:solidFill>
              </a:rPr>
              <a:t> є </a:t>
            </a:r>
            <a:r>
              <a:rPr lang="ru-RU" sz="2000" dirty="0" err="1">
                <a:solidFill>
                  <a:srgbClr val="33CCFF"/>
                </a:solidFill>
              </a:rPr>
              <a:t>основним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вуглеводом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продуктів</a:t>
            </a:r>
            <a:r>
              <a:rPr lang="ru-RU" sz="2000" dirty="0">
                <a:solidFill>
                  <a:srgbClr val="33CCFF"/>
                </a:solidFill>
              </a:rPr>
              <a:t> харчу-</a:t>
            </a:r>
            <a:r>
              <a:rPr lang="ru-RU" sz="2000" dirty="0" err="1">
                <a:solidFill>
                  <a:srgbClr val="33CCFF"/>
                </a:solidFill>
              </a:rPr>
              <a:t>вання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людини</a:t>
            </a:r>
            <a:r>
              <a:rPr lang="ru-RU" sz="2000" dirty="0">
                <a:solidFill>
                  <a:srgbClr val="33CCFF"/>
                </a:solidFill>
              </a:rPr>
              <a:t> — </a:t>
            </a:r>
            <a:r>
              <a:rPr lang="ru-RU" sz="2000" dirty="0" err="1">
                <a:solidFill>
                  <a:srgbClr val="33CCFF"/>
                </a:solidFill>
              </a:rPr>
              <a:t>хліба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крупів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картоплі</a:t>
            </a:r>
            <a:r>
              <a:rPr lang="ru-RU" sz="2000" dirty="0">
                <a:solidFill>
                  <a:srgbClr val="33CCFF"/>
                </a:solidFill>
              </a:rPr>
              <a:t>. </a:t>
            </a:r>
            <a:r>
              <a:rPr lang="ru-RU" sz="2000" dirty="0" err="1">
                <a:solidFill>
                  <a:srgbClr val="33CCFF"/>
                </a:solidFill>
              </a:rPr>
              <a:t>Значні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кількості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його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переробляють</a:t>
            </a:r>
            <a:r>
              <a:rPr lang="ru-RU" sz="2000" dirty="0">
                <a:solidFill>
                  <a:srgbClr val="33CCFF"/>
                </a:solidFill>
              </a:rPr>
              <a:t> на </a:t>
            </a:r>
            <a:r>
              <a:rPr lang="ru-RU" sz="2000" dirty="0" err="1">
                <a:solidFill>
                  <a:srgbClr val="33CCFF"/>
                </a:solidFill>
              </a:rPr>
              <a:t>декстрини</a:t>
            </a:r>
            <a:r>
              <a:rPr lang="ru-RU" sz="2000" dirty="0">
                <a:solidFill>
                  <a:srgbClr val="33CCFF"/>
                </a:solidFill>
              </a:rPr>
              <a:t>, патоку і глюкозу, </a:t>
            </a:r>
            <a:r>
              <a:rPr lang="ru-RU" sz="2000" dirty="0" err="1">
                <a:solidFill>
                  <a:srgbClr val="33CCFF"/>
                </a:solidFill>
              </a:rPr>
              <a:t>які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використовують</a:t>
            </a:r>
            <a:r>
              <a:rPr lang="ru-RU" sz="2000" dirty="0">
                <a:solidFill>
                  <a:srgbClr val="33CCFF"/>
                </a:solidFill>
              </a:rPr>
              <a:t> у </a:t>
            </a:r>
            <a:r>
              <a:rPr lang="ru-RU" sz="2000" dirty="0" err="1">
                <a:solidFill>
                  <a:srgbClr val="33CCFF"/>
                </a:solidFill>
              </a:rPr>
              <a:t>кондитерському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виробництві</a:t>
            </a:r>
            <a:r>
              <a:rPr lang="ru-RU" sz="2000" dirty="0">
                <a:solidFill>
                  <a:srgbClr val="33CCFF"/>
                </a:solidFill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33CCFF"/>
                </a:solidFill>
              </a:rPr>
              <a:t>З </a:t>
            </a:r>
            <a:r>
              <a:rPr lang="ru-RU" sz="2000" dirty="0" err="1" smtClean="0">
                <a:solidFill>
                  <a:srgbClr val="33CCFF"/>
                </a:solidFill>
              </a:rPr>
              <a:t>крохмалю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який</a:t>
            </a:r>
            <a:r>
              <a:rPr lang="ru-RU" sz="2000" dirty="0">
                <a:solidFill>
                  <a:srgbClr val="33CCFF"/>
                </a:solidFill>
              </a:rPr>
              <a:t> є в </a:t>
            </a:r>
            <a:r>
              <a:rPr lang="ru-RU" sz="2000" dirty="0" err="1">
                <a:solidFill>
                  <a:srgbClr val="33CCFF"/>
                </a:solidFill>
              </a:rPr>
              <a:t>картоплі</a:t>
            </a:r>
            <a:r>
              <a:rPr lang="ru-RU" sz="2000" dirty="0">
                <a:solidFill>
                  <a:srgbClr val="33CCFF"/>
                </a:solidFill>
              </a:rPr>
              <a:t> і зернах </a:t>
            </a:r>
            <a:r>
              <a:rPr lang="ru-RU" sz="2000" dirty="0" err="1">
                <a:solidFill>
                  <a:srgbClr val="33CCFF"/>
                </a:solidFill>
              </a:rPr>
              <a:t>злаків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добувають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етиловий</a:t>
            </a:r>
            <a:r>
              <a:rPr lang="ru-RU" sz="2000" dirty="0">
                <a:solidFill>
                  <a:srgbClr val="33CCFF"/>
                </a:solidFill>
              </a:rPr>
              <a:t> спирт. Для </a:t>
            </a:r>
            <a:r>
              <a:rPr lang="ru-RU" sz="2000" dirty="0" err="1">
                <a:solidFill>
                  <a:srgbClr val="33CCFF"/>
                </a:solidFill>
              </a:rPr>
              <a:t>цього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крохмаль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спочатку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перетворюють</a:t>
            </a:r>
            <a:r>
              <a:rPr lang="ru-RU" sz="2000" dirty="0">
                <a:solidFill>
                  <a:srgbClr val="33CCFF"/>
                </a:solidFill>
              </a:rPr>
              <a:t> на глюкозу </a:t>
            </a:r>
            <a:r>
              <a:rPr lang="ru-RU" sz="2000" dirty="0" err="1">
                <a:solidFill>
                  <a:srgbClr val="33CCFF"/>
                </a:solidFill>
              </a:rPr>
              <a:t>під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дією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ферментів</a:t>
            </a:r>
            <a:r>
              <a:rPr lang="ru-RU" sz="2000" dirty="0">
                <a:solidFill>
                  <a:srgbClr val="33CCFF"/>
                </a:solidFill>
              </a:rPr>
              <a:t>, а </a:t>
            </a:r>
            <a:r>
              <a:rPr lang="ru-RU" sz="2000" dirty="0" err="1">
                <a:solidFill>
                  <a:srgbClr val="33CCFF"/>
                </a:solidFill>
              </a:rPr>
              <a:t>потім</a:t>
            </a:r>
            <a:r>
              <a:rPr lang="ru-RU" sz="2000" dirty="0">
                <a:solidFill>
                  <a:srgbClr val="33CCFF"/>
                </a:solidFill>
              </a:rPr>
              <a:t> глюкозу </a:t>
            </a:r>
            <a:r>
              <a:rPr lang="ru-RU" sz="2000" dirty="0" err="1">
                <a:solidFill>
                  <a:srgbClr val="33CCFF"/>
                </a:solidFill>
              </a:rPr>
              <a:t>піддають</a:t>
            </a:r>
            <a:r>
              <a:rPr lang="ru-RU" sz="2000" dirty="0">
                <a:solidFill>
                  <a:srgbClr val="33CCFF"/>
                </a:solidFill>
              </a:rPr>
              <a:t> спиртовому </a:t>
            </a:r>
            <a:r>
              <a:rPr lang="ru-RU" sz="2000" dirty="0" err="1">
                <a:solidFill>
                  <a:srgbClr val="33CCFF"/>
                </a:solidFill>
              </a:rPr>
              <a:t>бродінню</a:t>
            </a:r>
            <a:r>
              <a:rPr lang="ru-RU" sz="2000" dirty="0">
                <a:solidFill>
                  <a:srgbClr val="33CCFF"/>
                </a:solidFill>
              </a:rPr>
              <a:t> в </a:t>
            </a:r>
            <a:r>
              <a:rPr lang="ru-RU" sz="2000" dirty="0" err="1">
                <a:solidFill>
                  <a:srgbClr val="33CCFF"/>
                </a:solidFill>
              </a:rPr>
              <a:t>присутності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дріжджів</a:t>
            </a:r>
            <a:r>
              <a:rPr lang="ru-RU" sz="2000" dirty="0">
                <a:solidFill>
                  <a:srgbClr val="33CCFF"/>
                </a:solidFill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rgbClr val="33CCFF"/>
                </a:solidFill>
              </a:rPr>
              <a:t>Крохмаль</a:t>
            </a:r>
            <a:r>
              <a:rPr lang="ru-RU" sz="2000" dirty="0" smtClean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використовують</a:t>
            </a:r>
            <a:r>
              <a:rPr lang="ru-RU" sz="2000" dirty="0">
                <a:solidFill>
                  <a:srgbClr val="33CCFF"/>
                </a:solidFill>
              </a:rPr>
              <a:t> як </a:t>
            </a:r>
            <a:r>
              <a:rPr lang="ru-RU" sz="2000" dirty="0" err="1">
                <a:solidFill>
                  <a:srgbClr val="33CCFF"/>
                </a:solidFill>
              </a:rPr>
              <a:t>засіб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клеєння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обробки</a:t>
            </a:r>
            <a:r>
              <a:rPr lang="ru-RU" sz="2000" dirty="0">
                <a:solidFill>
                  <a:srgbClr val="33CCFF"/>
                </a:solidFill>
              </a:rPr>
              <a:t> тканин, </a:t>
            </a:r>
            <a:r>
              <a:rPr lang="ru-RU" sz="2000" dirty="0" err="1">
                <a:solidFill>
                  <a:srgbClr val="33CCFF"/>
                </a:solidFill>
              </a:rPr>
              <a:t>крохмалення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білизни</a:t>
            </a:r>
            <a:r>
              <a:rPr lang="ru-RU" sz="2000" dirty="0">
                <a:solidFill>
                  <a:srgbClr val="33CCFF"/>
                </a:solidFill>
              </a:rPr>
              <a:t>. У </a:t>
            </a:r>
            <a:r>
              <a:rPr lang="ru-RU" sz="2000" dirty="0" err="1">
                <a:solidFill>
                  <a:srgbClr val="33CCFF"/>
                </a:solidFill>
              </a:rPr>
              <a:t>медицині</a:t>
            </a:r>
            <a:r>
              <a:rPr lang="ru-RU" sz="2000" dirty="0">
                <a:solidFill>
                  <a:srgbClr val="33CCFF"/>
                </a:solidFill>
              </a:rPr>
              <a:t> на </a:t>
            </a:r>
            <a:r>
              <a:rPr lang="ru-RU" sz="2000" dirty="0" err="1">
                <a:solidFill>
                  <a:srgbClr val="33CCFF"/>
                </a:solidFill>
              </a:rPr>
              <a:t>основі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крохмалю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виготовляють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мазі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присипки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тощо</a:t>
            </a:r>
            <a:r>
              <a:rPr lang="ru-RU" sz="2000" dirty="0">
                <a:solidFill>
                  <a:srgbClr val="33CCFF"/>
                </a:solidFill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rgbClr val="33CCFF"/>
                </a:solidFill>
              </a:rPr>
              <a:t>Целюлоза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або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клітковина</a:t>
            </a:r>
            <a:r>
              <a:rPr lang="ru-RU" sz="2000" dirty="0">
                <a:solidFill>
                  <a:srgbClr val="33CCFF"/>
                </a:solidFill>
              </a:rPr>
              <a:t>, — </a:t>
            </a:r>
            <a:r>
              <a:rPr lang="ru-RU" sz="2000" dirty="0" err="1">
                <a:solidFill>
                  <a:srgbClr val="33CCFF"/>
                </a:solidFill>
              </a:rPr>
              <a:t>ще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більш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поширений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вуглевод</a:t>
            </a:r>
            <a:r>
              <a:rPr lang="ru-RU" sz="2000" dirty="0">
                <a:solidFill>
                  <a:srgbClr val="33CCFF"/>
                </a:solidFill>
              </a:rPr>
              <a:t>, </a:t>
            </a:r>
            <a:r>
              <a:rPr lang="ru-RU" sz="2000" dirty="0" err="1">
                <a:solidFill>
                  <a:srgbClr val="33CCFF"/>
                </a:solidFill>
              </a:rPr>
              <a:t>ніж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крохмаль</a:t>
            </a:r>
            <a:r>
              <a:rPr lang="ru-RU" sz="2000" dirty="0">
                <a:solidFill>
                  <a:srgbClr val="33CCFF"/>
                </a:solidFill>
              </a:rPr>
              <a:t>. З </a:t>
            </a:r>
            <a:r>
              <a:rPr lang="ru-RU" sz="2000" dirty="0" err="1">
                <a:solidFill>
                  <a:srgbClr val="33CCFF"/>
                </a:solidFill>
              </a:rPr>
              <a:t>неї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складаються</a:t>
            </a:r>
            <a:r>
              <a:rPr lang="ru-RU" sz="2000" dirty="0">
                <a:solidFill>
                  <a:srgbClr val="33CCFF"/>
                </a:solidFill>
              </a:rPr>
              <a:t> в основному </a:t>
            </a:r>
            <a:r>
              <a:rPr lang="ru-RU" sz="2000" dirty="0" err="1">
                <a:solidFill>
                  <a:srgbClr val="33CCFF"/>
                </a:solidFill>
              </a:rPr>
              <a:t>стінки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рослинних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клітин</a:t>
            </a:r>
            <a:r>
              <a:rPr lang="ru-RU" sz="2000" dirty="0">
                <a:solidFill>
                  <a:srgbClr val="33CCFF"/>
                </a:solidFill>
              </a:rPr>
              <a:t>. У </a:t>
            </a:r>
            <a:r>
              <a:rPr lang="ru-RU" sz="2000" dirty="0" err="1">
                <a:solidFill>
                  <a:srgbClr val="33CCFF"/>
                </a:solidFill>
              </a:rPr>
              <a:t>дереві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міститься</a:t>
            </a:r>
            <a:r>
              <a:rPr lang="ru-RU" sz="2000" dirty="0">
                <a:solidFill>
                  <a:srgbClr val="33CCFF"/>
                </a:solidFill>
              </a:rPr>
              <a:t> до 60% </a:t>
            </a:r>
            <a:r>
              <a:rPr lang="ru-RU" sz="2000" dirty="0" err="1">
                <a:solidFill>
                  <a:srgbClr val="33CCFF"/>
                </a:solidFill>
              </a:rPr>
              <a:t>целюлози</a:t>
            </a:r>
            <a:r>
              <a:rPr lang="ru-RU" sz="2000" dirty="0">
                <a:solidFill>
                  <a:srgbClr val="33CCFF"/>
                </a:solidFill>
              </a:rPr>
              <a:t>, у </a:t>
            </a:r>
            <a:r>
              <a:rPr lang="ru-RU" sz="2000" dirty="0" err="1">
                <a:solidFill>
                  <a:srgbClr val="33CCFF"/>
                </a:solidFill>
              </a:rPr>
              <a:t>ваті</a:t>
            </a:r>
            <a:r>
              <a:rPr lang="ru-RU" sz="2000" dirty="0">
                <a:solidFill>
                  <a:srgbClr val="33CCFF"/>
                </a:solidFill>
              </a:rPr>
              <a:t> і </a:t>
            </a:r>
            <a:r>
              <a:rPr lang="ru-RU" sz="2000" dirty="0" err="1">
                <a:solidFill>
                  <a:srgbClr val="33CCFF"/>
                </a:solidFill>
              </a:rPr>
              <a:t>фільтрувальному</a:t>
            </a:r>
            <a:r>
              <a:rPr lang="ru-RU" sz="2000" dirty="0">
                <a:solidFill>
                  <a:srgbClr val="33CCFF"/>
                </a:solidFill>
              </a:rPr>
              <a:t> </a:t>
            </a:r>
            <a:r>
              <a:rPr lang="ru-RU" sz="2000" dirty="0" err="1">
                <a:solidFill>
                  <a:srgbClr val="33CCFF"/>
                </a:solidFill>
              </a:rPr>
              <a:t>папері</a:t>
            </a:r>
            <a:r>
              <a:rPr lang="ru-RU" sz="2000" dirty="0">
                <a:solidFill>
                  <a:srgbClr val="33CCFF"/>
                </a:solidFill>
              </a:rPr>
              <a:t> — до 90%.</a:t>
            </a:r>
          </a:p>
        </p:txBody>
      </p:sp>
    </p:spTree>
    <p:extLst>
      <p:ext uri="{BB962C8B-B14F-4D97-AF65-F5344CB8AC3E}">
        <p14:creationId xmlns:p14="http://schemas.microsoft.com/office/powerpoint/2010/main" xmlns="" val="2265462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10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Поток</vt:lpstr>
      <vt:lpstr>Лист Microsoft Office Excel 97-2003</vt:lpstr>
      <vt:lpstr>Презентація на тему “Крохмаль”</vt:lpstr>
      <vt:lpstr>Слайд 2</vt:lpstr>
      <vt:lpstr>Слайд 3</vt:lpstr>
      <vt:lpstr>Будова молекули</vt:lpstr>
      <vt:lpstr>ХІМІЧНІ ВЛАСТИВОСТІ КРОХМАЛЮ</vt:lpstr>
      <vt:lpstr>Крохмаль застосовується в</vt:lpstr>
      <vt:lpstr>Діаграма  Вміст крохмалю</vt:lpstr>
      <vt:lpstr>Знаходження в природі</vt:lpstr>
      <vt:lpstr> ПОШИРЕННЯ В ПРИРОДІ Й ЗАСТОСУВАННЯ КРОХМАЛЮ </vt:lpstr>
      <vt:lpstr>Вживання в побуті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“Крохмаль”</dc:title>
  <dc:creator>киця</dc:creator>
  <cp:lastModifiedBy>киця</cp:lastModifiedBy>
  <cp:revision>1</cp:revision>
  <dcterms:modified xsi:type="dcterms:W3CDTF">2014-02-26T18:54:22Z</dcterms:modified>
</cp:coreProperties>
</file>