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7" r:id="rId2"/>
    <p:sldId id="261" r:id="rId3"/>
    <p:sldId id="262" r:id="rId4"/>
    <p:sldId id="263" r:id="rId5"/>
    <p:sldId id="280" r:id="rId6"/>
    <p:sldId id="281" r:id="rId7"/>
    <p:sldId id="282" r:id="rId8"/>
    <p:sldId id="286" r:id="rId9"/>
    <p:sldId id="264" r:id="rId10"/>
    <p:sldId id="276" r:id="rId11"/>
    <p:sldId id="278" r:id="rId12"/>
    <p:sldId id="266" r:id="rId13"/>
    <p:sldId id="267" r:id="rId14"/>
    <p:sldId id="284" r:id="rId15"/>
    <p:sldId id="269" r:id="rId16"/>
    <p:sldId id="285" r:id="rId17"/>
    <p:sldId id="274" r:id="rId18"/>
    <p:sldId id="270" r:id="rId19"/>
    <p:sldId id="271" r:id="rId20"/>
    <p:sldId id="272" r:id="rId21"/>
    <p:sldId id="283" r:id="rId22"/>
    <p:sldId id="279" r:id="rId23"/>
    <p:sldId id="268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5F8"/>
    <a:srgbClr val="DAC99E"/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C28DF0-6BD1-4019-A4F1-B237F189B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A720-E935-404F-81A0-CBFDDF7A2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D1C77-3DAF-42B2-B11F-E65B98137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D235-708D-4785-BB8F-5640A4746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5904-FC61-4552-A0A8-622850F1B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FEF0C-51DF-4549-9363-7D19D7DA3B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802EA-713D-4030-9DB6-AB97F064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78B35-25D6-4C0B-8150-14428A70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9C8BA-D55A-4959-9558-EADA0EF4A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6634A-97E4-46E8-9456-11DC21141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5FC42-6194-4E50-BE82-C26CC164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5537BB-BF7A-4A08-8336-425E4C400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0F8328-A26A-49FF-B852-2B6669DB9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p=14&amp;text=%D0%BA%D0%BE%D0%BB%D0%B1%D0%B0%20%D1%81%20%D1%81%D0%B5%D1%80%D0%BD%D0%BE%D0%B9%20%D0%BA%D0%B8%D1%81%D0%BB%D0%BE%D1%82%D0%BE%D0%B9&amp;spsite=vosopttorg.ru&amp;img_url=vosopttorg.ru/kolba.jpg&amp;rpt=simag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5720" y="1214423"/>
            <a:ext cx="8172480" cy="335758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96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Алюміній</a:t>
            </a:r>
            <a:endParaRPr lang="ru-RU" sz="96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60560"/>
            <a:ext cx="4104570" cy="32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05" y="3108534"/>
            <a:ext cx="4625588" cy="34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30" y="692620"/>
            <a:ext cx="38850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i="1" dirty="0" smtClean="0">
                <a:latin typeface="Cambria" pitchFamily="18" charset="0"/>
              </a:rPr>
              <a:t>Каолініт</a:t>
            </a:r>
            <a:endParaRPr lang="ru-RU" sz="6600" b="1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00" y="4908649"/>
            <a:ext cx="32541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i="1" dirty="0" smtClean="0">
                <a:latin typeface="Cambria" pitchFamily="18" charset="0"/>
              </a:rPr>
              <a:t>Боксит</a:t>
            </a:r>
            <a:endParaRPr lang="ru-RU" sz="66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77536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188549"/>
            <a:ext cx="4176580" cy="374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60" y="2777859"/>
            <a:ext cx="3974010" cy="36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0921" y="404580"/>
            <a:ext cx="399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Cambria" pitchFamily="18" charset="0"/>
              </a:rPr>
              <a:t>Польовий </a:t>
            </a:r>
          </a:p>
          <a:p>
            <a:r>
              <a:rPr lang="uk-UA" sz="6000" b="1" dirty="0" smtClean="0">
                <a:latin typeface="Cambria" pitchFamily="18" charset="0"/>
              </a:rPr>
              <a:t>шпат</a:t>
            </a:r>
            <a:endParaRPr lang="ru-RU" sz="60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490" y="5013220"/>
            <a:ext cx="3781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err="1" smtClean="0">
                <a:latin typeface="Cambria" pitchFamily="18" charset="0"/>
              </a:rPr>
              <a:t>Нефелін</a:t>
            </a:r>
            <a:endParaRPr lang="ru-RU" sz="6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65391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0825" y="333375"/>
            <a:ext cx="78120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latin typeface="Arial Black" pitchFamily="34" charset="0"/>
              </a:rPr>
              <a:t>Алюміній</a:t>
            </a:r>
            <a:r>
              <a:rPr lang="ru-RU" sz="1800">
                <a:latin typeface="Arial Black" pitchFamily="34" charset="0"/>
              </a:rPr>
              <a:t> — метал III групи другого періоду в Періодичній системі системе хімічних елементів Д.І.Менделєєва. Алюміній у сполуках виявляє ступінь окиснення  +3, так як має на зовнішньому енергетичному рівні  3 валентних електрони.</a:t>
            </a:r>
          </a:p>
          <a:p>
            <a:pPr algn="ctr"/>
            <a:r>
              <a:rPr lang="ru-RU" sz="9600"/>
              <a:t/>
            </a:r>
            <a:br>
              <a:rPr lang="ru-RU" sz="9600"/>
            </a:br>
            <a:endParaRPr lang="ru-RU" sz="9600"/>
          </a:p>
        </p:txBody>
      </p:sp>
      <p:pic>
        <p:nvPicPr>
          <p:cNvPr id="24582" name="Picture 6" descr="mot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62138"/>
            <a:ext cx="7993063" cy="4995862"/>
          </a:xfrm>
          <a:prstGeom prst="rect">
            <a:avLst/>
          </a:prstGeom>
          <a:noFill/>
        </p:spPr>
      </p:pic>
      <p:pic>
        <p:nvPicPr>
          <p:cNvPr id="24581" name="Picture 5" descr="aluminium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28775"/>
            <a:ext cx="2946400" cy="1968500"/>
          </a:xfrm>
          <a:prstGeom prst="rect">
            <a:avLst/>
          </a:prstGeom>
          <a:noFill/>
        </p:spPr>
      </p:pic>
      <p:pic>
        <p:nvPicPr>
          <p:cNvPr id="24583" name="Picture 7" descr="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644900"/>
            <a:ext cx="3529013" cy="28892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16013" y="333375"/>
            <a:ext cx="71310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/>
              <a:t>Фізичні властивості Алюмінію:</a:t>
            </a:r>
            <a:br>
              <a:rPr lang="ru-RU" sz="1800"/>
            </a:br>
            <a:r>
              <a:rPr lang="ru-RU" sz="1800"/>
              <a:t>Алюміній – сріблясто-білий метал, легкий і пластичний, густина його = 2,7 г/см3, температура плавлення = 660 0С. Легко витягується в дріт, прокочується у фольгу. За електропровідністю поступається лише сріблу й міді. Входить до складу легких сплавів.</a:t>
            </a:r>
          </a:p>
          <a:p>
            <a:pPr algn="ctr"/>
            <a:r>
              <a:rPr lang="ru-RU" sz="9600"/>
              <a:t/>
            </a:r>
            <a:br>
              <a:rPr lang="ru-RU" sz="9600"/>
            </a:br>
            <a:endParaRPr lang="ru-RU" sz="9600"/>
          </a:p>
        </p:txBody>
      </p:sp>
      <p:pic>
        <p:nvPicPr>
          <p:cNvPr id="27651" name="Picture 3" descr="i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4048125" cy="3036888"/>
          </a:xfrm>
          <a:prstGeom prst="rect">
            <a:avLst/>
          </a:prstGeom>
          <a:noFill/>
        </p:spPr>
      </p:pic>
      <p:pic>
        <p:nvPicPr>
          <p:cNvPr id="27652" name="Picture 4" descr="i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4048125" cy="3036887"/>
          </a:xfrm>
          <a:prstGeom prst="rect">
            <a:avLst/>
          </a:prstGeom>
          <a:noFill/>
        </p:spPr>
      </p:pic>
      <p:pic>
        <p:nvPicPr>
          <p:cNvPr id="27653" name="Picture 5" descr="i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92600"/>
            <a:ext cx="2881313" cy="2162175"/>
          </a:xfrm>
          <a:prstGeom prst="rect">
            <a:avLst/>
          </a:prstGeom>
          <a:noFill/>
        </p:spPr>
      </p:pic>
      <p:pic>
        <p:nvPicPr>
          <p:cNvPr id="27654" name="Picture 6" descr="i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65625"/>
            <a:ext cx="2881313" cy="2162175"/>
          </a:xfrm>
          <a:prstGeom prst="rect">
            <a:avLst/>
          </a:prstGeom>
          <a:noFill/>
        </p:spPr>
      </p:pic>
      <p:pic>
        <p:nvPicPr>
          <p:cNvPr id="27655" name="Picture 7" descr="i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33600"/>
            <a:ext cx="3960812" cy="1582738"/>
          </a:xfrm>
          <a:prstGeom prst="rect">
            <a:avLst/>
          </a:prstGeom>
          <a:noFill/>
        </p:spPr>
      </p:pic>
      <p:pic>
        <p:nvPicPr>
          <p:cNvPr id="27656" name="Picture 8" descr="i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24175"/>
            <a:ext cx="3298825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dirty="0" smtClean="0"/>
              <a:t>сріблясто – білий метал;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dirty="0" smtClean="0"/>
              <a:t>ковкий;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dirty="0" smtClean="0"/>
              <a:t>легко витягується;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 smtClean="0"/>
              <a:t>t</a:t>
            </a:r>
            <a:r>
              <a:rPr lang="uk-UA" sz="2800" baseline="-25000" dirty="0" err="1" smtClean="0"/>
              <a:t>пл</a:t>
            </a:r>
            <a:r>
              <a:rPr lang="uk-UA" sz="2800" dirty="0" smtClean="0"/>
              <a:t> = 660 </a:t>
            </a:r>
            <a:r>
              <a:rPr lang="uk-UA" sz="2800" baseline="30000" dirty="0" smtClean="0"/>
              <a:t>0</a:t>
            </a:r>
            <a:r>
              <a:rPr lang="uk-UA" sz="2800" dirty="0" smtClean="0"/>
              <a:t>С;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 smtClean="0"/>
              <a:t>t</a:t>
            </a:r>
            <a:r>
              <a:rPr lang="uk-UA" sz="2800" baseline="-25000" dirty="0" smtClean="0"/>
              <a:t>кип </a:t>
            </a:r>
            <a:r>
              <a:rPr lang="uk-UA" sz="2800" dirty="0" smtClean="0"/>
              <a:t>= 2520 </a:t>
            </a:r>
            <a:r>
              <a:rPr lang="uk-UA" sz="2800" baseline="30000" dirty="0" smtClean="0"/>
              <a:t>0</a:t>
            </a:r>
            <a:r>
              <a:rPr lang="uk-UA" sz="2800" dirty="0" smtClean="0"/>
              <a:t>С;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2800" dirty="0" smtClean="0">
                <a:cs typeface="Arial" charset="0"/>
              </a:rPr>
              <a:t>ρ</a:t>
            </a:r>
            <a:r>
              <a:rPr lang="en-US" sz="2800" dirty="0" smtClean="0">
                <a:cs typeface="Arial" charset="0"/>
              </a:rPr>
              <a:t> =</a:t>
            </a:r>
            <a:r>
              <a:rPr lang="uk-UA" sz="2800" dirty="0" smtClean="0">
                <a:cs typeface="Arial" charset="0"/>
              </a:rPr>
              <a:t> 22,7 г/см</a:t>
            </a:r>
            <a:r>
              <a:rPr lang="uk-UA" sz="2800" baseline="30000" dirty="0" smtClean="0">
                <a:cs typeface="Arial" charset="0"/>
              </a:rPr>
              <a:t>3</a:t>
            </a:r>
            <a:r>
              <a:rPr lang="uk-UA" sz="2800" dirty="0" smtClean="0">
                <a:cs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dirty="0" smtClean="0">
                <a:cs typeface="Arial" charset="0"/>
              </a:rPr>
              <a:t>   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800" dirty="0" smtClean="0">
                <a:cs typeface="Arial" charset="0"/>
              </a:rPr>
              <a:t>       За кімнатної температури </a:t>
            </a:r>
            <a:r>
              <a:rPr lang="en-US" sz="2800" dirty="0" smtClean="0">
                <a:cs typeface="Arial" charset="0"/>
              </a:rPr>
              <a:t>Al</a:t>
            </a:r>
            <a:r>
              <a:rPr lang="uk-UA" sz="2800" dirty="0" smtClean="0">
                <a:cs typeface="Arial" charset="0"/>
              </a:rPr>
              <a:t> не змінюється, його поверхня вкрита тонкою оксидною плівкою.</a:t>
            </a:r>
            <a:endParaRPr lang="el-GR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uk-UA" sz="280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9286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1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Фізичні</a:t>
            </a:r>
            <a:r>
              <a:rPr lang="ru-RU" sz="44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b="1" kern="1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властивості</a:t>
            </a:r>
            <a:r>
              <a:rPr lang="ru-RU" sz="44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b="1" kern="1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Алюмінію</a:t>
            </a:r>
            <a:r>
              <a:rPr lang="ru-RU" sz="44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6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Хімічні</a:t>
            </a: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властивості</a:t>
            </a: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лужних</a:t>
            </a: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металів</a:t>
            </a: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5720" y="642918"/>
            <a:ext cx="75311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 dirty="0" err="1"/>
              <a:t>Взаємодія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неметалами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/>
              <a:t>1)    З киснем:</a:t>
            </a:r>
          </a:p>
          <a:p>
            <a:r>
              <a:rPr lang="ru-RU" dirty="0"/>
              <a:t>4Аl + 3О2 = 2Аl2О3</a:t>
            </a:r>
          </a:p>
          <a:p>
            <a:r>
              <a:rPr lang="ru-RU" dirty="0"/>
              <a:t>2)    З галогенами:</a:t>
            </a:r>
            <a:br>
              <a:rPr lang="ru-RU" dirty="0"/>
            </a:br>
            <a:r>
              <a:rPr lang="ru-RU" dirty="0"/>
              <a:t>2Аl + ЗВr2 = 2АlВr3</a:t>
            </a:r>
          </a:p>
          <a:p>
            <a:r>
              <a:rPr lang="ru-RU" dirty="0"/>
              <a:t>3)    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неметалами</a:t>
            </a:r>
            <a:r>
              <a:rPr lang="ru-RU" dirty="0"/>
              <a:t> при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:</a:t>
            </a:r>
          </a:p>
          <a:p>
            <a:r>
              <a:rPr lang="ru-RU" dirty="0"/>
              <a:t>2Аl + 3S = Аl2S3 (</a:t>
            </a:r>
            <a:r>
              <a:rPr lang="ru-RU" dirty="0" err="1"/>
              <a:t>сульфід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2Аl + N2 = 2АlN (</a:t>
            </a:r>
            <a:r>
              <a:rPr lang="ru-RU" dirty="0" err="1"/>
              <a:t>нітрид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4Аl + 3С = А14С3 (</a:t>
            </a:r>
            <a:r>
              <a:rPr lang="ru-RU" dirty="0" err="1"/>
              <a:t>карбід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42976" y="3643314"/>
            <a:ext cx="75723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err="1"/>
              <a:t>Алюмотермія</a:t>
            </a:r>
            <a:r>
              <a:rPr lang="ru-RU" b="1" i="1" dirty="0"/>
              <a:t>:</a:t>
            </a:r>
            <a:r>
              <a:rPr lang="ru-RU" dirty="0"/>
              <a:t> 2Аl + 3W3 = 3W + А12О3</a:t>
            </a:r>
          </a:p>
          <a:p>
            <a:pPr algn="ctr"/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Взаємодія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водою</a:t>
            </a:r>
            <a:r>
              <a:rPr lang="ru-RU" dirty="0"/>
              <a:t> 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оксидної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2Аl + 6Н2О = 2Аl(ОН)3 + ЗН2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Алюміній</a:t>
            </a:r>
            <a:r>
              <a:rPr lang="ru-RU" dirty="0"/>
              <a:t> </a:t>
            </a:r>
            <a:r>
              <a:rPr lang="ru-RU" dirty="0" err="1"/>
              <a:t>пасивується</a:t>
            </a:r>
            <a:r>
              <a:rPr lang="ru-RU" dirty="0"/>
              <a:t> при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концентрованою</a:t>
            </a:r>
            <a:r>
              <a:rPr lang="ru-RU" dirty="0"/>
              <a:t> </a:t>
            </a:r>
            <a:r>
              <a:rPr lang="ru-RU" dirty="0" err="1"/>
              <a:t>нітратною</a:t>
            </a:r>
            <a:r>
              <a:rPr lang="ru-RU" dirty="0"/>
              <a:t> кислотою, тому </a:t>
            </a:r>
            <a:r>
              <a:rPr lang="ru-RU" dirty="0" err="1"/>
              <a:t>з</a:t>
            </a:r>
            <a:r>
              <a:rPr lang="ru-RU" dirty="0"/>
              <a:t> нею </a:t>
            </a:r>
            <a:r>
              <a:rPr lang="ru-RU" dirty="0" err="1"/>
              <a:t>Алюміній</a:t>
            </a:r>
            <a:r>
              <a:rPr lang="ru-RU" dirty="0"/>
              <a:t> </a:t>
            </a:r>
            <a:r>
              <a:rPr lang="ru-RU" dirty="0" err="1"/>
              <a:t>взаємодіє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нагріванні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Аl</a:t>
            </a:r>
            <a:r>
              <a:rPr lang="ru-RU" dirty="0"/>
              <a:t> + 6НNO3(</a:t>
            </a:r>
            <a:r>
              <a:rPr lang="ru-RU" dirty="0" err="1"/>
              <a:t>конц</a:t>
            </a:r>
            <a:r>
              <a:rPr lang="ru-RU" dirty="0"/>
              <a:t>.) = </a:t>
            </a:r>
            <a:r>
              <a:rPr lang="ru-RU" dirty="0" err="1"/>
              <a:t>Аl</a:t>
            </a:r>
            <a:r>
              <a:rPr lang="ru-RU" dirty="0"/>
              <a:t>(NО3)3 + 3NО2 + 3Н2О</a:t>
            </a:r>
          </a:p>
        </p:txBody>
      </p:sp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8893175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</a:rPr>
              <a:t>                  Алюміній є амфотерним елементом: </a:t>
            </a:r>
          </a:p>
          <a:p>
            <a:pPr>
              <a:spcBef>
                <a:spcPct val="50000"/>
              </a:spcBef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            взаємодіє с кислотами  та лугами.</a:t>
            </a:r>
          </a:p>
          <a:p>
            <a:pPr>
              <a:spcBef>
                <a:spcPct val="50000"/>
              </a:spcBef>
            </a:pP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2Al + 6HCl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</a:t>
            </a:r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розбавлена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)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= 2AlCl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+ 3H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endParaRPr lang="uk-UA" sz="2400" b="1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8Al + 15H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SO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4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</a:t>
            </a:r>
            <a:r>
              <a:rPr lang="uk-UA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конц</a:t>
            </a:r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.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)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 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4Al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(SO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4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)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+ 3H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S  + 12H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 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Al + 6HNO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</a:t>
            </a:r>
            <a:r>
              <a:rPr lang="uk-UA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конц</a:t>
            </a:r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.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)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  Al(NO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)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+ 3NO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+ 3H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Al + 6NaOH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 2Na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AlO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+ 3H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 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2Al + 2NaOH + 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6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 = 2Na[Al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Н)</a:t>
            </a:r>
            <a:r>
              <a:rPr lang="uk-UA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4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] + 3H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endParaRPr lang="uk-UA" sz="2400" b="1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Al + 6NaOH(</a:t>
            </a:r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надлишок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) + 6H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 = 2 Na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[Al(OH)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6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] + 3H</a:t>
            </a:r>
            <a:r>
              <a:rPr lang="en-US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algn="l">
              <a:spcBef>
                <a:spcPct val="50000"/>
              </a:spcBef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3419475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8"/>
          <p:cNvSpPr>
            <a:spLocks noChangeShapeType="1"/>
          </p:cNvSpPr>
          <p:nvPr/>
        </p:nvSpPr>
        <p:spPr bwMode="auto">
          <a:xfrm flipV="1">
            <a:off x="3203575" y="41497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10"/>
          <p:cNvSpPr>
            <a:spLocks noChangeShapeType="1"/>
          </p:cNvSpPr>
          <p:nvPr/>
        </p:nvSpPr>
        <p:spPr bwMode="auto">
          <a:xfrm flipV="1">
            <a:off x="6516688" y="50847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 flipV="1">
            <a:off x="6084888" y="4005263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 flipH="1" flipV="1">
            <a:off x="5508625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V="1">
            <a:off x="6156325" y="3429000"/>
            <a:ext cx="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V="1">
            <a:off x="5292725" y="4508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15"/>
          <p:cNvSpPr>
            <a:spLocks noChangeShapeType="1"/>
          </p:cNvSpPr>
          <p:nvPr/>
        </p:nvSpPr>
        <p:spPr bwMode="auto">
          <a:xfrm flipV="1">
            <a:off x="7885113" y="55895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304" name="Picture 16" descr="i?id=19797983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WordArt 20"/>
          <p:cNvSpPr>
            <a:spLocks noChangeArrowheads="1" noChangeShapeType="1" noTextEdit="1"/>
          </p:cNvSpPr>
          <p:nvPr/>
        </p:nvSpPr>
        <p:spPr bwMode="auto">
          <a:xfrm>
            <a:off x="3563938" y="3357563"/>
            <a:ext cx="7143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t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8445" name="WordArt 21"/>
          <p:cNvSpPr>
            <a:spLocks noChangeArrowheads="1" noChangeShapeType="1" noTextEdit="1"/>
          </p:cNvSpPr>
          <p:nvPr/>
        </p:nvSpPr>
        <p:spPr bwMode="auto">
          <a:xfrm>
            <a:off x="3419475" y="3860800"/>
            <a:ext cx="7143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t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8446" name="WordArt 22"/>
          <p:cNvSpPr>
            <a:spLocks noChangeArrowheads="1" noChangeShapeType="1" noTextEdit="1"/>
          </p:cNvSpPr>
          <p:nvPr/>
        </p:nvSpPr>
        <p:spPr bwMode="auto">
          <a:xfrm>
            <a:off x="2700338" y="4437063"/>
            <a:ext cx="7143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t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8447" name="Line 24"/>
          <p:cNvSpPr>
            <a:spLocks noChangeShapeType="1"/>
          </p:cNvSpPr>
          <p:nvPr/>
        </p:nvSpPr>
        <p:spPr bwMode="auto">
          <a:xfrm flipV="1">
            <a:off x="2555875" y="4724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люминий и йод.mpg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306" y="3006843"/>
            <a:ext cx="4094854" cy="3071289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23850" y="1341438"/>
            <a:ext cx="39608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взаємодія з йодом</a:t>
            </a:r>
          </a:p>
        </p:txBody>
      </p:sp>
      <p:pic>
        <p:nvPicPr>
          <p:cNvPr id="2" name="алюминий и бром.mpg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21608" y="774031"/>
            <a:ext cx="4239218" cy="3179946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4716463" y="4652963"/>
            <a:ext cx="4257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взаємодія з бромом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47813" y="476250"/>
            <a:ext cx="56911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 Алюміній оксид Аl 2O3</a:t>
            </a:r>
            <a:endParaRPr lang="ru-RU"/>
          </a:p>
          <a:p>
            <a:pPr algn="ctr"/>
            <a:r>
              <a:rPr lang="ru-RU"/>
              <a:t>Проявляє амфотерні властивості:</a:t>
            </a:r>
          </a:p>
          <a:p>
            <a:pPr algn="ctr"/>
            <a:r>
              <a:rPr lang="ru-RU"/>
              <a:t>Аl2O3 +6 НС1 = 2АlСl3 + 3Н2О</a:t>
            </a:r>
          </a:p>
          <a:p>
            <a:pPr algn="ctr"/>
            <a:r>
              <a:rPr lang="ru-RU"/>
              <a:t>Аl 2O3 + 2NаОН + 3Н2О = 2 Na[Al(OH)4] – у розчинах</a:t>
            </a:r>
          </a:p>
          <a:p>
            <a:pPr algn="ctr"/>
            <a:r>
              <a:rPr lang="ru-RU"/>
              <a:t>Аl 2O3 + 2NаОН = 2NaAlO2 + Н2О – у процесі сплавлення</a:t>
            </a:r>
          </a:p>
        </p:txBody>
      </p:sp>
      <p:pic>
        <p:nvPicPr>
          <p:cNvPr id="30723" name="Picture 3" descr="i 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1944687" cy="1944688"/>
          </a:xfrm>
          <a:prstGeom prst="rect">
            <a:avLst/>
          </a:prstGeom>
          <a:noFill/>
        </p:spPr>
      </p:pic>
      <p:pic>
        <p:nvPicPr>
          <p:cNvPr id="30724" name="Picture 4" descr="i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2060575"/>
            <a:ext cx="2160587" cy="2160588"/>
          </a:xfrm>
          <a:prstGeom prst="rect">
            <a:avLst/>
          </a:prstGeom>
          <a:noFill/>
        </p:spPr>
      </p:pic>
      <p:pic>
        <p:nvPicPr>
          <p:cNvPr id="30725" name="Picture 5" descr="i (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716338"/>
            <a:ext cx="4356100" cy="274478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24075" y="476250"/>
            <a:ext cx="50403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Алюміній гідроксид Al(OH)3</a:t>
            </a:r>
            <a:endParaRPr lang="ru-RU"/>
          </a:p>
          <a:p>
            <a:pPr algn="ctr"/>
            <a:r>
              <a:rPr lang="ru-RU"/>
              <a:t/>
            </a:r>
            <a:br>
              <a:rPr lang="ru-RU"/>
            </a:br>
            <a:r>
              <a:rPr lang="ru-RU"/>
              <a:t>Проявляє амфотерні властивості:</a:t>
            </a:r>
          </a:p>
          <a:p>
            <a:pPr algn="ctr"/>
            <a:r>
              <a:rPr lang="ru-RU"/>
              <a:t>Аl (OH)3 + 3НС1 = АlСl3 + 3Н2О</a:t>
            </a:r>
          </a:p>
          <a:p>
            <a:pPr algn="ctr"/>
            <a:r>
              <a:rPr lang="ru-RU"/>
              <a:t>Аl (OH)3 + NаОН = Na[Al(OH)4] – у розчинах</a:t>
            </a:r>
          </a:p>
          <a:p>
            <a:pPr algn="ctr"/>
            <a:r>
              <a:rPr lang="ru-RU"/>
              <a:t>2Аl (OH)3  +  Nа2О = 2NaAlO2 + 3 Н2О – у розплаві</a:t>
            </a:r>
          </a:p>
        </p:txBody>
      </p:sp>
      <p:pic>
        <p:nvPicPr>
          <p:cNvPr id="31747" name="Picture 3" descr="i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573463"/>
            <a:ext cx="2714625" cy="2808287"/>
          </a:xfrm>
          <a:prstGeom prst="rect">
            <a:avLst/>
          </a:prstGeom>
          <a:noFill/>
        </p:spPr>
      </p:pic>
      <p:pic>
        <p:nvPicPr>
          <p:cNvPr id="31748" name="Picture 4" descr="i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3598863" cy="2632075"/>
          </a:xfrm>
          <a:prstGeom prst="rect">
            <a:avLst/>
          </a:prstGeom>
          <a:noFill/>
        </p:spPr>
      </p:pic>
      <p:pic>
        <p:nvPicPr>
          <p:cNvPr id="31749" name="Picture 5" descr="i (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276475"/>
            <a:ext cx="5040312" cy="1223963"/>
          </a:xfrm>
          <a:prstGeom prst="rect">
            <a:avLst/>
          </a:prstGeom>
          <a:noFill/>
        </p:spPr>
      </p:pic>
      <p:pic>
        <p:nvPicPr>
          <p:cNvPr id="31750" name="Picture 6" descr="i (9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500438"/>
            <a:ext cx="2916237" cy="21875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7158" y="285728"/>
            <a:ext cx="50006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>
                <a:latin typeface="Arial Unicode MS" pitchFamily="34" charset="-128"/>
              </a:rPr>
              <a:t>Одна легенда говорить, </a:t>
            </a:r>
            <a:r>
              <a:rPr lang="ru-RU" sz="1800" b="1" dirty="0" err="1">
                <a:latin typeface="Arial Unicode MS" pitchFamily="34" charset="-128"/>
              </a:rPr>
              <a:t>що</a:t>
            </a:r>
            <a:r>
              <a:rPr lang="ru-RU" sz="1800" b="1" dirty="0">
                <a:latin typeface="Arial Unicode MS" pitchFamily="34" charset="-128"/>
              </a:rPr>
              <a:t> одного разу до </a:t>
            </a:r>
            <a:r>
              <a:rPr lang="ru-RU" sz="1800" b="1" dirty="0" err="1">
                <a:latin typeface="Arial Unicode MS" pitchFamily="34" charset="-128"/>
              </a:rPr>
              <a:t>римського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імператора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Тиберія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прийшов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ювелір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із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металевою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обідньою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тарілкою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що</a:t>
            </a:r>
            <a:r>
              <a:rPr lang="ru-RU" sz="1800" b="1" dirty="0">
                <a:latin typeface="Arial Unicode MS" pitchFamily="34" charset="-128"/>
              </a:rPr>
              <a:t> не </a:t>
            </a:r>
            <a:r>
              <a:rPr lang="ru-RU" sz="1800" b="1" dirty="0" err="1">
                <a:latin typeface="Arial Unicode MS" pitchFamily="34" charset="-128"/>
              </a:rPr>
              <a:t>розбивається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виготовленою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нібито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з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глини</a:t>
            </a:r>
            <a:r>
              <a:rPr lang="ru-RU" sz="1800" b="1" dirty="0">
                <a:latin typeface="Arial Unicode MS" pitchFamily="34" charset="-128"/>
              </a:rPr>
              <a:t>. </a:t>
            </a:r>
            <a:r>
              <a:rPr lang="ru-RU" sz="1800" b="1" dirty="0" err="1">
                <a:latin typeface="Arial Unicode MS" pitchFamily="34" charset="-128"/>
              </a:rPr>
              <a:t>Тарілка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була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дуже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світлою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й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блищала</a:t>
            </a:r>
            <a:r>
              <a:rPr lang="ru-RU" sz="1800" b="1" dirty="0">
                <a:latin typeface="Arial Unicode MS" pitchFamily="34" charset="-128"/>
              </a:rPr>
              <a:t>, як </a:t>
            </a:r>
            <a:r>
              <a:rPr lang="ru-RU" sz="1800" b="1" dirty="0" err="1">
                <a:latin typeface="Arial Unicode MS" pitchFamily="34" charset="-128"/>
              </a:rPr>
              <a:t>срібло</a:t>
            </a:r>
            <a:r>
              <a:rPr lang="ru-RU" sz="1800" b="1" dirty="0">
                <a:latin typeface="Arial Unicode MS" pitchFamily="34" charset="-128"/>
              </a:rPr>
              <a:t>. За </a:t>
            </a:r>
            <a:r>
              <a:rPr lang="ru-RU" sz="1800" b="1" dirty="0" err="1">
                <a:latin typeface="Arial Unicode MS" pitchFamily="34" charset="-128"/>
              </a:rPr>
              <a:t>всіма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ознаками</a:t>
            </a:r>
            <a:r>
              <a:rPr lang="ru-RU" sz="1800" b="1" dirty="0">
                <a:latin typeface="Arial Unicode MS" pitchFamily="34" charset="-128"/>
              </a:rPr>
              <a:t> вона мала бути </a:t>
            </a:r>
            <a:r>
              <a:rPr lang="ru-RU" sz="1800" b="1" dirty="0" err="1">
                <a:latin typeface="Arial Unicode MS" pitchFamily="34" charset="-128"/>
              </a:rPr>
              <a:t>алюмінієвою</a:t>
            </a:r>
            <a:r>
              <a:rPr lang="ru-RU" sz="1800" b="1" dirty="0">
                <a:latin typeface="Arial Unicode MS" pitchFamily="34" charset="-128"/>
              </a:rPr>
              <a:t>. При </a:t>
            </a:r>
            <a:r>
              <a:rPr lang="ru-RU" sz="1800" b="1" dirty="0" err="1">
                <a:latin typeface="Arial Unicode MS" pitchFamily="34" charset="-128"/>
              </a:rPr>
              <a:t>цьому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ювелір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стверджував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що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тільки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він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і</a:t>
            </a:r>
            <a:r>
              <a:rPr lang="ru-RU" sz="1800" b="1" dirty="0">
                <a:latin typeface="Arial Unicode MS" pitchFamily="34" charset="-128"/>
              </a:rPr>
              <a:t> боги </a:t>
            </a:r>
            <a:r>
              <a:rPr lang="ru-RU" sz="1800" b="1" dirty="0" err="1">
                <a:latin typeface="Arial Unicode MS" pitchFamily="34" charset="-128"/>
              </a:rPr>
              <a:t>знають</a:t>
            </a:r>
            <a:r>
              <a:rPr lang="ru-RU" sz="1800" b="1" dirty="0">
                <a:latin typeface="Arial Unicode MS" pitchFamily="34" charset="-128"/>
              </a:rPr>
              <a:t>, як </a:t>
            </a:r>
            <a:r>
              <a:rPr lang="ru-RU" sz="1800" b="1" dirty="0" err="1">
                <a:latin typeface="Arial Unicode MS" pitchFamily="34" charset="-128"/>
              </a:rPr>
              <a:t>одержати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цей</a:t>
            </a:r>
            <a:r>
              <a:rPr lang="ru-RU" sz="1800" b="1" dirty="0">
                <a:latin typeface="Arial Unicode MS" pitchFamily="34" charset="-128"/>
              </a:rPr>
              <a:t> метал </a:t>
            </a:r>
            <a:r>
              <a:rPr lang="ru-RU" sz="1800" b="1" dirty="0" err="1">
                <a:latin typeface="Arial Unicode MS" pitchFamily="34" charset="-128"/>
              </a:rPr>
              <a:t>з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глини</a:t>
            </a:r>
            <a:r>
              <a:rPr lang="ru-RU" sz="1800" b="1" dirty="0">
                <a:latin typeface="Arial Unicode MS" pitchFamily="34" charset="-128"/>
              </a:rPr>
              <a:t>. </a:t>
            </a:r>
            <a:r>
              <a:rPr lang="ru-RU" sz="1800" b="1" dirty="0" err="1">
                <a:latin typeface="Arial Unicode MS" pitchFamily="34" charset="-128"/>
              </a:rPr>
              <a:t>Тиберій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побоюючись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що</a:t>
            </a:r>
            <a:r>
              <a:rPr lang="ru-RU" sz="1800" b="1" dirty="0">
                <a:latin typeface="Arial Unicode MS" pitchFamily="34" charset="-128"/>
              </a:rPr>
              <a:t> метал </a:t>
            </a:r>
            <a:r>
              <a:rPr lang="ru-RU" sz="1800" b="1" dirty="0" err="1">
                <a:latin typeface="Arial Unicode MS" pitchFamily="34" charset="-128"/>
              </a:rPr>
              <a:t>із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легкодоступної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глини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може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знецінити</a:t>
            </a:r>
            <a:r>
              <a:rPr lang="ru-RU" sz="1800" b="1" dirty="0">
                <a:latin typeface="Arial Unicode MS" pitchFamily="34" charset="-128"/>
              </a:rPr>
              <a:t> золото та </a:t>
            </a:r>
            <a:r>
              <a:rPr lang="ru-RU" sz="1800" b="1" dirty="0" err="1">
                <a:latin typeface="Arial Unicode MS" pitchFamily="34" charset="-128"/>
              </a:rPr>
              <a:t>срібло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і</a:t>
            </a:r>
            <a:r>
              <a:rPr lang="ru-RU" sz="1800" b="1" dirty="0">
                <a:latin typeface="Arial Unicode MS" pitchFamily="34" charset="-128"/>
              </a:rPr>
              <a:t> наказав, про всяк </a:t>
            </a:r>
            <a:r>
              <a:rPr lang="ru-RU" sz="1800" b="1" dirty="0" err="1">
                <a:latin typeface="Arial Unicode MS" pitchFamily="34" charset="-128"/>
              </a:rPr>
              <a:t>випадок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відрубати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людині</a:t>
            </a:r>
            <a:r>
              <a:rPr lang="ru-RU" sz="1800" b="1" dirty="0">
                <a:latin typeface="Arial Unicode MS" pitchFamily="34" charset="-128"/>
              </a:rPr>
              <a:t> голову. Очевидно легенда </a:t>
            </a:r>
            <a:r>
              <a:rPr lang="ru-RU" sz="1800" b="1" dirty="0" err="1">
                <a:latin typeface="Arial Unicode MS" pitchFamily="34" charset="-128"/>
              </a:rPr>
              <a:t>досить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сумнівна</a:t>
            </a:r>
            <a:r>
              <a:rPr lang="ru-RU" sz="1800" b="1" dirty="0">
                <a:latin typeface="Arial Unicode MS" pitchFamily="34" charset="-128"/>
              </a:rPr>
              <a:t>, тому </a:t>
            </a:r>
            <a:r>
              <a:rPr lang="ru-RU" sz="1800" b="1" dirty="0" err="1">
                <a:latin typeface="Arial Unicode MS" pitchFamily="34" charset="-128"/>
              </a:rPr>
              <a:t>що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самородний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Алюміній</a:t>
            </a:r>
            <a:r>
              <a:rPr lang="ru-RU" sz="1800" b="1" dirty="0">
                <a:latin typeface="Arial Unicode MS" pitchFamily="34" charset="-128"/>
              </a:rPr>
              <a:t> у </a:t>
            </a:r>
            <a:r>
              <a:rPr lang="ru-RU" sz="1800" b="1" dirty="0" err="1">
                <a:latin typeface="Arial Unicode MS" pitchFamily="34" charset="-128"/>
              </a:rPr>
              <a:t>природі</a:t>
            </a:r>
            <a:r>
              <a:rPr lang="ru-RU" sz="1800" b="1" dirty="0">
                <a:latin typeface="Arial Unicode MS" pitchFamily="34" charset="-128"/>
              </a:rPr>
              <a:t> не </a:t>
            </a:r>
            <a:r>
              <a:rPr lang="ru-RU" sz="1800" b="1" dirty="0" err="1">
                <a:latin typeface="Arial Unicode MS" pitchFamily="34" charset="-128"/>
              </a:rPr>
              <a:t>зустрічається</a:t>
            </a:r>
            <a:r>
              <a:rPr lang="ru-RU" sz="1800" b="1" dirty="0">
                <a:latin typeface="Arial Unicode MS" pitchFamily="34" charset="-128"/>
              </a:rPr>
              <a:t> через свою </a:t>
            </a:r>
            <a:r>
              <a:rPr lang="ru-RU" sz="1800" b="1" dirty="0" err="1">
                <a:latin typeface="Arial Unicode MS" pitchFamily="34" charset="-128"/>
              </a:rPr>
              <a:t>високу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активність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і</a:t>
            </a:r>
            <a:r>
              <a:rPr lang="ru-RU" sz="1800" b="1" dirty="0">
                <a:latin typeface="Arial Unicode MS" pitchFamily="34" charset="-128"/>
              </a:rPr>
              <a:t> за </a:t>
            </a:r>
            <a:r>
              <a:rPr lang="ru-RU" sz="1800" b="1" dirty="0" err="1">
                <a:latin typeface="Arial Unicode MS" pitchFamily="34" charset="-128"/>
              </a:rPr>
              <a:t>часів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Римської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імперії</a:t>
            </a:r>
            <a:r>
              <a:rPr lang="ru-RU" sz="1800" b="1" dirty="0">
                <a:latin typeface="Arial Unicode MS" pitchFamily="34" charset="-128"/>
              </a:rPr>
              <a:t> не могло бути </a:t>
            </a:r>
            <a:r>
              <a:rPr lang="ru-RU" sz="1800" b="1" dirty="0" err="1">
                <a:latin typeface="Arial Unicode MS" pitchFamily="34" charset="-128"/>
              </a:rPr>
              <a:t>технічних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засобів</a:t>
            </a:r>
            <a:r>
              <a:rPr lang="ru-RU" sz="1800" b="1" dirty="0">
                <a:latin typeface="Arial Unicode MS" pitchFamily="34" charset="-128"/>
              </a:rPr>
              <a:t>, </a:t>
            </a:r>
            <a:r>
              <a:rPr lang="ru-RU" sz="1800" b="1" dirty="0" err="1">
                <a:latin typeface="Arial Unicode MS" pitchFamily="34" charset="-128"/>
              </a:rPr>
              <a:t>які</a:t>
            </a:r>
            <a:r>
              <a:rPr lang="ru-RU" sz="1800" b="1" dirty="0">
                <a:latin typeface="Arial Unicode MS" pitchFamily="34" charset="-128"/>
              </a:rPr>
              <a:t> б дозволили </a:t>
            </a:r>
            <a:r>
              <a:rPr lang="ru-RU" sz="1800" b="1" dirty="0" err="1">
                <a:latin typeface="Arial Unicode MS" pitchFamily="34" charset="-128"/>
              </a:rPr>
              <a:t>здобути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Алюміній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із</a:t>
            </a:r>
            <a:r>
              <a:rPr lang="ru-RU" sz="1800" b="1" dirty="0">
                <a:latin typeface="Arial Unicode MS" pitchFamily="34" charset="-128"/>
              </a:rPr>
              <a:t> глинозему. </a:t>
            </a:r>
            <a:r>
              <a:rPr lang="ru-RU" sz="1800" b="1" dirty="0" err="1">
                <a:latin typeface="Arial Unicode MS" pitchFamily="34" charset="-128"/>
              </a:rPr>
              <a:t>Лише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майже</a:t>
            </a:r>
            <a:r>
              <a:rPr lang="ru-RU" sz="1800" b="1" dirty="0">
                <a:latin typeface="Arial Unicode MS" pitchFamily="34" charset="-128"/>
              </a:rPr>
              <a:t> через 2000 </a:t>
            </a:r>
            <a:r>
              <a:rPr lang="ru-RU" sz="1800" b="1" dirty="0" err="1">
                <a:latin typeface="Arial Unicode MS" pitchFamily="34" charset="-128"/>
              </a:rPr>
              <a:t>років</a:t>
            </a:r>
            <a:r>
              <a:rPr lang="ru-RU" sz="1800" b="1" dirty="0">
                <a:latin typeface="Arial Unicode MS" pitchFamily="34" charset="-128"/>
              </a:rPr>
              <a:t> – у 1825 р. </a:t>
            </a:r>
            <a:r>
              <a:rPr lang="ru-RU" sz="1800" b="1" dirty="0" err="1">
                <a:latin typeface="Arial Unicode MS" pitchFamily="34" charset="-128"/>
              </a:rPr>
              <a:t>Ханс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Християн</a:t>
            </a:r>
            <a:r>
              <a:rPr lang="ru-RU" sz="1800" b="1" dirty="0">
                <a:latin typeface="Arial Unicode MS" pitchFamily="34" charset="-128"/>
              </a:rPr>
              <a:t> </a:t>
            </a:r>
            <a:r>
              <a:rPr lang="ru-RU" sz="1800" b="1" dirty="0" err="1">
                <a:latin typeface="Arial Unicode MS" pitchFamily="34" charset="-128"/>
              </a:rPr>
              <a:t>Ерстед</a:t>
            </a:r>
            <a:r>
              <a:rPr lang="ru-RU" sz="1800" b="1" dirty="0">
                <a:latin typeface="Arial Unicode MS" pitchFamily="34" charset="-128"/>
              </a:rPr>
              <a:t> одержав </a:t>
            </a:r>
            <a:r>
              <a:rPr lang="ru-RU" sz="1800" b="1" dirty="0" err="1">
                <a:latin typeface="Arial Unicode MS" pitchFamily="34" charset="-128"/>
              </a:rPr>
              <a:t>кілька</a:t>
            </a:r>
            <a:r>
              <a:rPr lang="ru-RU" sz="1800" b="1" dirty="0">
                <a:latin typeface="Arial Unicode MS" pitchFamily="34" charset="-128"/>
              </a:rPr>
              <a:t> мг</a:t>
            </a:r>
            <a:r>
              <a:rPr lang="en-US" sz="1800" b="1" dirty="0">
                <a:latin typeface="Arial Unicode MS" pitchFamily="34" charset="-128"/>
              </a:rPr>
              <a:t> </a:t>
            </a:r>
            <a:r>
              <a:rPr lang="uk-UA" sz="1800" b="1" dirty="0">
                <a:latin typeface="Arial Unicode MS" pitchFamily="34" charset="-128"/>
              </a:rPr>
              <a:t>металічного алюмінію.</a:t>
            </a:r>
            <a:endParaRPr lang="ru-RU" sz="1800" b="1" dirty="0">
              <a:latin typeface="Arial Unicode MS" pitchFamily="34" charset="-128"/>
            </a:endParaRPr>
          </a:p>
        </p:txBody>
      </p:sp>
      <p:pic>
        <p:nvPicPr>
          <p:cNvPr id="15368" name="Picture 8" descr="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549275"/>
            <a:ext cx="3167063" cy="2374900"/>
          </a:xfrm>
          <a:prstGeom prst="rect">
            <a:avLst/>
          </a:prstGeom>
          <a:noFill/>
        </p:spPr>
      </p:pic>
      <p:pic>
        <p:nvPicPr>
          <p:cNvPr id="7" name="Picture 4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3143248"/>
            <a:ext cx="1714512" cy="2589021"/>
          </a:xfrm>
          <a:prstGeom prst="rect">
            <a:avLst/>
          </a:prstGeom>
          <a:noFill/>
        </p:spPr>
      </p:pic>
      <p:pic>
        <p:nvPicPr>
          <p:cNvPr id="8" name="Picture 4" descr="Ерсте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200" y="4286256"/>
            <a:ext cx="1857232" cy="238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88900"/>
            <a:ext cx="36734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i="1"/>
              <a:t>Застосування:</a:t>
            </a:r>
            <a:endParaRPr lang="ru-RU"/>
          </a:p>
          <a:p>
            <a:pPr algn="ctr"/>
            <a:r>
              <a:rPr lang="ru-RU"/>
              <a:t>— в електротехніці;</a:t>
            </a:r>
            <a:br>
              <a:rPr lang="ru-RU"/>
            </a:br>
            <a:r>
              <a:rPr lang="ru-RU"/>
              <a:t>— для виробництва легких сплавів</a:t>
            </a:r>
            <a:br>
              <a:rPr lang="ru-RU"/>
            </a:br>
            <a:r>
              <a:rPr lang="ru-RU"/>
              <a:t>—застосовують  у виробництві  чугуну  та сталі для корозійної стійкості;</a:t>
            </a:r>
            <a:br>
              <a:rPr lang="ru-RU"/>
            </a:br>
            <a:r>
              <a:rPr lang="ru-RU"/>
              <a:t>— для одержання металів у вільному стані;</a:t>
            </a:r>
            <a:br>
              <a:rPr lang="ru-RU"/>
            </a:br>
            <a:r>
              <a:rPr lang="ru-RU"/>
              <a:t>— в будівельній промисловості;</a:t>
            </a:r>
            <a:br>
              <a:rPr lang="ru-RU"/>
            </a:br>
            <a:r>
              <a:rPr lang="ru-RU"/>
              <a:t>— для виготовлення фольги.</a:t>
            </a:r>
          </a:p>
        </p:txBody>
      </p:sp>
      <p:pic>
        <p:nvPicPr>
          <p:cNvPr id="33796" name="Picture 4" descr="5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565400"/>
            <a:ext cx="3744913" cy="4176713"/>
          </a:xfrm>
          <a:prstGeom prst="rect">
            <a:avLst/>
          </a:prstGeom>
          <a:noFill/>
        </p:spPr>
      </p:pic>
      <p:pic>
        <p:nvPicPr>
          <p:cNvPr id="33797" name="Picture 5" descr="6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14450"/>
            <a:ext cx="4186237" cy="5543550"/>
          </a:xfrm>
          <a:prstGeom prst="rect">
            <a:avLst/>
          </a:prstGeom>
          <a:noFill/>
        </p:spPr>
      </p:pic>
      <p:pic>
        <p:nvPicPr>
          <p:cNvPr id="33798" name="Picture 6" descr="i (1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33375"/>
            <a:ext cx="1428750" cy="1428750"/>
          </a:xfrm>
          <a:prstGeom prst="rect">
            <a:avLst/>
          </a:prstGeom>
          <a:noFill/>
        </p:spPr>
      </p:pic>
      <p:pic>
        <p:nvPicPr>
          <p:cNvPr id="33799" name="Picture 7" descr="i (1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33375"/>
            <a:ext cx="1428750" cy="1428750"/>
          </a:xfrm>
          <a:prstGeom prst="rect">
            <a:avLst/>
          </a:prstGeom>
          <a:noFill/>
        </p:spPr>
      </p:pic>
      <p:pic>
        <p:nvPicPr>
          <p:cNvPr id="33800" name="Picture 8" descr="i (1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33337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878522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rgbClr val="1C1C58"/>
                </a:solidFill>
              </a:rPr>
              <a:t>    Алюміній дуже добре проводить електричний струм – за електропровідністю він іде після срібла та міді. Тому з чистого алюмінію виготовляють електропроводи.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rgbClr val="1C1C58"/>
                </a:solidFill>
              </a:rPr>
              <a:t>    Алюмінієве покриття добре захищає стальні та чавунні вироби від корозії. Для цього поверхню таких виробів насичують алюмінієм – алітують.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rgbClr val="1C1C58"/>
                </a:solidFill>
              </a:rPr>
              <a:t>    Сплавам алюмінію з міддю, магнієм, силіцієм властиві легкість та висока міцність, тому вони використовуються в авіації, суднобудуванні, залізничному транспорті, у будівництві, приладобудуванні.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rgbClr val="1C1C58"/>
                </a:solidFill>
              </a:rPr>
              <a:t>    Алюміній застосовують для одержання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rgbClr val="1C1C58"/>
                </a:solidFill>
              </a:rPr>
              <a:t>    металів і неметалів.</a:t>
            </a:r>
            <a:endParaRPr lang="ru-RU" sz="2400" b="1" dirty="0" smtClean="0">
              <a:solidFill>
                <a:srgbClr val="1C1C58"/>
              </a:solidFill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483631" cy="7858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 spc="1201" dirty="0" err="1">
                <a:ln w="9525">
                  <a:noFill/>
                  <a:round/>
                  <a:headEnd/>
                  <a:tailEnd/>
                </a:ln>
                <a:solidFill>
                  <a:srgbClr val="A4001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Застосування</a:t>
            </a:r>
            <a:r>
              <a:rPr lang="ru-RU" sz="6000" b="1" kern="10" spc="1201" dirty="0">
                <a:ln w="9525">
                  <a:noFill/>
                  <a:round/>
                  <a:headEnd/>
                  <a:tailEnd/>
                </a:ln>
                <a:solidFill>
                  <a:srgbClr val="A4001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6000" b="1" kern="10" spc="1201" dirty="0" err="1">
                <a:ln w="9525">
                  <a:noFill/>
                  <a:round/>
                  <a:headEnd/>
                  <a:tailEnd/>
                </a:ln>
                <a:solidFill>
                  <a:srgbClr val="A4001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Алюмінію</a:t>
            </a:r>
            <a:r>
              <a:rPr lang="ru-RU" sz="6000" b="1" kern="10" spc="1201" dirty="0">
                <a:ln w="9525">
                  <a:noFill/>
                  <a:round/>
                  <a:headEnd/>
                  <a:tailEnd/>
                </a:ln>
                <a:solidFill>
                  <a:srgbClr val="A4001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та </a:t>
            </a:r>
            <a:r>
              <a:rPr lang="ru-RU" sz="6000" b="1" kern="10" spc="1201" dirty="0" err="1">
                <a:ln w="9525">
                  <a:noFill/>
                  <a:round/>
                  <a:headEnd/>
                  <a:tailEnd/>
                </a:ln>
                <a:solidFill>
                  <a:srgbClr val="A4001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його</a:t>
            </a:r>
            <a:r>
              <a:rPr lang="ru-RU" sz="6000" b="1" kern="10" spc="1201" dirty="0">
                <a:ln w="9525">
                  <a:noFill/>
                  <a:round/>
                  <a:headEnd/>
                  <a:tailEnd/>
                </a:ln>
                <a:solidFill>
                  <a:srgbClr val="A4001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6000" b="1" kern="10" spc="1201" dirty="0" err="1">
                <a:ln w="9525">
                  <a:noFill/>
                  <a:round/>
                  <a:headEnd/>
                  <a:tailEnd/>
                </a:ln>
                <a:solidFill>
                  <a:srgbClr val="A4001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сполук</a:t>
            </a:r>
            <a:endParaRPr lang="ru-RU" sz="6000" b="1" kern="10" spc="1201" dirty="0">
              <a:ln w="9525">
                <a:noFill/>
                <a:round/>
                <a:headEnd/>
                <a:tailEnd/>
              </a:ln>
              <a:solidFill>
                <a:srgbClr val="A4001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365" name="Picture 5" descr="MCj023339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508500"/>
            <a:ext cx="190341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MMj018558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MMj018558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MMj018558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MMj018558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8229600" cy="414496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Cambria" pitchFamily="18" charset="0"/>
              </a:rPr>
              <a:t> </a:t>
            </a:r>
            <a:r>
              <a:rPr lang="uk-UA" b="1" dirty="0" smtClean="0">
                <a:latin typeface="Cambria" pitchFamily="18" charset="0"/>
              </a:rPr>
              <a:t>   </a:t>
            </a:r>
            <a:r>
              <a:rPr lang="uk-UA" sz="1800" b="1" dirty="0" smtClean="0">
                <a:latin typeface="Cambria" pitchFamily="18" charset="0"/>
              </a:rPr>
              <a:t>Будівництво </a:t>
            </a:r>
            <a:endParaRPr lang="en-US" sz="1800" b="1" dirty="0">
              <a:latin typeface="Cambria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570"/>
            <a:ext cx="8229600" cy="648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Застосування алюмінію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5" y="2364440"/>
            <a:ext cx="2429240" cy="14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9011" y="3973716"/>
            <a:ext cx="25203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b="1" dirty="0" smtClean="0">
                <a:latin typeface="Cambria" pitchFamily="18" charset="0"/>
              </a:rPr>
              <a:t>Авіабудування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45" y="450915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318" y="3952657"/>
            <a:ext cx="23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Машинобудування 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4" y="4365168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2" y="105267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95" y="392812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7143" y="3435308"/>
            <a:ext cx="281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Харчова промисловість 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26" y="1506557"/>
            <a:ext cx="2565685" cy="14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90730" y="1137225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Фармацевтична промисловість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79" y="2997920"/>
            <a:ext cx="198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Електротехніка 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30304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692275" y="476250"/>
            <a:ext cx="4103688" cy="865188"/>
          </a:xfrm>
          <a:prstGeom prst="roundRect">
            <a:avLst>
              <a:gd name="adj" fmla="val 16667"/>
            </a:avLst>
          </a:prstGeom>
          <a:solidFill>
            <a:srgbClr val="A2C5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859338" y="2133600"/>
            <a:ext cx="3887787" cy="41036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2997200"/>
            <a:ext cx="4392613" cy="2519363"/>
          </a:xfrm>
          <a:prstGeom prst="rect">
            <a:avLst/>
          </a:prstGeom>
          <a:solidFill>
            <a:srgbClr val="DAC9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4213" y="3284538"/>
            <a:ext cx="388778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b="1">
                <a:solidFill>
                  <a:srgbClr val="E7350B"/>
                </a:solidFill>
              </a:rPr>
              <a:t>Алюміній дуже  активний метал, він не зустрічається  в природі у вигляді самородків, або розчинних солей: це активний метал, його солі під дією гідролізу розкладаються, тому в природі є  мінерали - оксиди и гідроксиди алюмінію.</a:t>
            </a:r>
            <a:r>
              <a:rPr lang="uk-UA"/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214942" y="2643182"/>
            <a:ext cx="31686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Алюміній входить до складу  легких сплавів (застосовують для літаків і гелікоптерів, в будівництві), із алюмінію виготовляють посуд та електричний дріт. </a:t>
            </a:r>
          </a:p>
          <a:p>
            <a:endParaRPr lang="uk-UA" b="1" dirty="0">
              <a:solidFill>
                <a:schemeClr val="bg1"/>
              </a:solidFill>
            </a:endParaRPr>
          </a:p>
          <a:p>
            <a:endParaRPr lang="uk-UA" b="1" dirty="0">
              <a:solidFill>
                <a:schemeClr val="bg1"/>
              </a:solidFill>
            </a:endParaRPr>
          </a:p>
          <a:p>
            <a:endParaRPr lang="uk-UA" b="1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Солі алюмінію застосовують для фарбування тканин та очищення води</a:t>
            </a:r>
            <a:r>
              <a:rPr lang="uk-UA" b="1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908175" y="549275"/>
            <a:ext cx="4681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66FF"/>
                </a:solidFill>
              </a:rPr>
              <a:t>Загальні висновки</a:t>
            </a:r>
            <a:endParaRPr lang="ru-RU" sz="2800" b="1">
              <a:solidFill>
                <a:srgbClr val="0066FF"/>
              </a:solidFill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611188" y="2492375"/>
            <a:ext cx="3816350" cy="10795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4932363" y="1628775"/>
            <a:ext cx="3816350" cy="10795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DAC9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28803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Виконала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Гуцул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Анастас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11-В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052513"/>
            <a:ext cx="6400800" cy="1752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uk-UA" sz="2800"/>
              <a:t>Його назва походить від латинського слова,що в перекладі на нашу-галун,назва подвійної солі,до складу якої входить алюміній</a:t>
            </a:r>
            <a:endParaRPr lang="ru-RU" sz="280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5759" y="3017416"/>
            <a:ext cx="6610731" cy="3166824"/>
          </a:xfrm>
          <a:prstGeom prst="roundRect">
            <a:avLst/>
          </a:prstGeom>
          <a:solidFill>
            <a:srgbClr val="99FFCC"/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Алюміній </a:t>
            </a:r>
            <a:r>
              <a:rPr lang="uk-UA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Al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один із «лідерів»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серед всіх хімічних елементів Землі.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Алюмінію в земній корі майже 8%;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його випереджають за розповсюдженням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лише кисень та силіцій. Але добути цей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метал вдалося зовсім недавно, менш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ніж два сторіччя тому. З того часу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він став широко використовуватися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в електротехніці, будівництві,  авіації.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13388" name="Group 76"/>
          <p:cNvGraphicFramePr>
            <a:graphicFrameLocks noGrp="1"/>
          </p:cNvGraphicFramePr>
          <p:nvPr/>
        </p:nvGraphicFramePr>
        <p:xfrm>
          <a:off x="714348" y="285728"/>
          <a:ext cx="7667625" cy="6192842"/>
        </p:xfrm>
        <a:graphic>
          <a:graphicData uri="http://schemas.openxmlformats.org/drawingml/2006/table">
            <a:tbl>
              <a:tblPr/>
              <a:tblGrid>
                <a:gridCol w="4419600"/>
                <a:gridCol w="324802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Порядковий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 номер: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Група: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III,головна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Період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Електронна конфігурація: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3s2 3p1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Атомна маса: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26,98154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Температура плавленя: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660,37С; 1220.67F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Температура кипіння: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2519С; 4566.2F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Густина(г/см3):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2,702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</a:rPr>
                        <a:t>Ступінь окиснення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+3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Колір елемента: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</a:rPr>
                        <a:t>срібний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Був відкритий: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Гансом Крістіаном Эрстедом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Рік відкриття 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1825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Країна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відкриття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Дан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Характеристика хімічного елементу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Cambria" pitchFamily="18" charset="0"/>
              </a:rPr>
              <a:t>1. Порядковий номер – 13</a:t>
            </a:r>
          </a:p>
          <a:p>
            <a:pPr marL="0" indent="0">
              <a:buNone/>
            </a:pPr>
            <a:r>
              <a:rPr lang="uk-UA" b="1" dirty="0" smtClean="0">
                <a:latin typeface="Cambria" pitchFamily="18" charset="0"/>
              </a:rPr>
              <a:t>2. ІІІ період, 3 група, головна підгрупа</a:t>
            </a:r>
          </a:p>
          <a:p>
            <a:pPr marL="0" indent="0">
              <a:buNone/>
            </a:pPr>
            <a:r>
              <a:rPr lang="uk-UA" b="1" dirty="0" smtClean="0">
                <a:latin typeface="Cambria" pitchFamily="18" charset="0"/>
              </a:rPr>
              <a:t>3. Заряд ядра - + 13</a:t>
            </a:r>
            <a:endParaRPr lang="en-US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mbria" pitchFamily="18" charset="0"/>
              </a:rPr>
              <a:t>4</a:t>
            </a:r>
            <a:r>
              <a:rPr lang="uk-UA" b="1" dirty="0" smtClean="0">
                <a:latin typeface="Cambria" pitchFamily="18" charset="0"/>
              </a:rPr>
              <a:t>. Протонів - +13, електронів -  -13, нейтронів – 14</a:t>
            </a:r>
          </a:p>
          <a:p>
            <a:pPr marL="0" indent="0">
              <a:buNone/>
            </a:pPr>
            <a:r>
              <a:rPr lang="uk-UA" b="1" dirty="0" smtClean="0">
                <a:latin typeface="Cambria" pitchFamily="18" charset="0"/>
              </a:rPr>
              <a:t>5. Енергетичних рівнів - 3 </a:t>
            </a:r>
          </a:p>
          <a:p>
            <a:pPr marL="0" indent="0">
              <a:buNone/>
            </a:pPr>
            <a:r>
              <a:rPr lang="uk-UA" b="1" dirty="0" smtClean="0">
                <a:latin typeface="Cambria" pitchFamily="18" charset="0"/>
              </a:rPr>
              <a:t>6. </a:t>
            </a:r>
            <a:r>
              <a:rPr lang="en-US" b="1" dirty="0" smtClean="0">
                <a:latin typeface="Cambria" pitchFamily="18" charset="0"/>
              </a:rPr>
              <a:t>Al+13 )   </a:t>
            </a:r>
            <a:r>
              <a:rPr lang="en-US" b="1" dirty="0">
                <a:latin typeface="Cambria" pitchFamily="18" charset="0"/>
              </a:rPr>
              <a:t>) </a:t>
            </a:r>
            <a:r>
              <a:rPr lang="en-US" b="1" dirty="0" smtClean="0">
                <a:latin typeface="Cambria" pitchFamily="18" charset="0"/>
              </a:rPr>
              <a:t>   )</a:t>
            </a:r>
            <a:endParaRPr lang="en-US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itchFamily="18" charset="0"/>
              </a:rPr>
              <a:t>           </a:t>
            </a:r>
            <a:r>
              <a:rPr lang="en-US" b="1" dirty="0" smtClean="0">
                <a:latin typeface="Cambria" pitchFamily="18" charset="0"/>
              </a:rPr>
              <a:t>      </a:t>
            </a:r>
            <a:r>
              <a:rPr lang="en-US" b="1" dirty="0">
                <a:latin typeface="Cambria" pitchFamily="18" charset="0"/>
              </a:rPr>
              <a:t>2  </a:t>
            </a:r>
            <a:r>
              <a:rPr lang="en-US" b="1" dirty="0" smtClean="0">
                <a:latin typeface="Cambria" pitchFamily="18" charset="0"/>
              </a:rPr>
              <a:t>  8   3 </a:t>
            </a:r>
          </a:p>
          <a:p>
            <a:pPr marL="0" indent="0">
              <a:buNone/>
            </a:pP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        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8238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8" y="3427412"/>
            <a:ext cx="2066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2298388"/>
            <a:ext cx="20431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22" y="2876850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91" y="3933070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9" y="4437140"/>
            <a:ext cx="712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07" y="4492091"/>
            <a:ext cx="2317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84" y="3960057"/>
            <a:ext cx="2317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53025" y="4620717"/>
            <a:ext cx="243172" cy="58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4158" y="4065570"/>
            <a:ext cx="235948" cy="58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05" y="2939738"/>
            <a:ext cx="2317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097080" y="3060700"/>
            <a:ext cx="256948" cy="5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95" y="908650"/>
            <a:ext cx="388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1s 2s</a:t>
            </a:r>
            <a:r>
              <a:rPr lang="uk-UA" sz="4800" dirty="0" smtClean="0">
                <a:latin typeface="+mj-lt"/>
              </a:rPr>
              <a:t> </a:t>
            </a:r>
            <a:r>
              <a:rPr lang="en-US" sz="4800" dirty="0" smtClean="0">
                <a:latin typeface="+mj-lt"/>
              </a:rPr>
              <a:t>2p</a:t>
            </a:r>
            <a:r>
              <a:rPr lang="uk-UA" sz="4800" dirty="0" smtClean="0">
                <a:latin typeface="+mj-lt"/>
              </a:rPr>
              <a:t> </a:t>
            </a:r>
            <a:r>
              <a:rPr lang="en-US" sz="4800" dirty="0" smtClean="0">
                <a:latin typeface="+mj-lt"/>
              </a:rPr>
              <a:t>3s</a:t>
            </a:r>
            <a:r>
              <a:rPr lang="uk-UA" sz="4800" dirty="0" smtClean="0">
                <a:latin typeface="+mj-lt"/>
              </a:rPr>
              <a:t> </a:t>
            </a:r>
            <a:r>
              <a:rPr lang="en-US" sz="4800" dirty="0" smtClean="0">
                <a:latin typeface="+mj-lt"/>
              </a:rPr>
              <a:t>3p</a:t>
            </a:r>
            <a:endParaRPr lang="ru-RU" sz="4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6194" y="399839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8271" y="344485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327066" y="2988016"/>
            <a:ext cx="46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81192" y="234885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59005" y="186037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3p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2120" y="533568"/>
            <a:ext cx="479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7. Електронна структура атому Алюмінію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490" y="2348850"/>
            <a:ext cx="463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8. Коміркова структура атому Алюмінію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778" y="95481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2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9225" y="95481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2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689" y="98146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6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9912" y="954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83728" y="954816"/>
            <a:ext cx="41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1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050" y="5357826"/>
            <a:ext cx="540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9. На зовнішньому рівні – 3 електрони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12" y="5643578"/>
            <a:ext cx="355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10. Ступінь окиснення - + 3 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4612" y="6000768"/>
            <a:ext cx="468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11. Як проста речовина - метал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9" name="Picture 32" descr="MCj0349125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14338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414567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3912 L 0.05643 0.03912 C 0.06754 0.05718 0.08004 0.06459 0.09063 0.06111 C 0.10295 0.05672 0.11025 0.04144 0.1132 0.01875 L 0.12778 -0.08287 " pathEditMode="relative" rAng="-902715" ptsTypes="FffFF">
                                      <p:cBhvr>
                                        <p:cTn id="3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Будова алюмінію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Cambria" pitchFamily="18" charset="0"/>
              </a:rPr>
              <a:t>Тип хімічного </a:t>
            </a:r>
            <a:r>
              <a:rPr lang="uk-UA" b="1" dirty="0" err="1" smtClean="0">
                <a:latin typeface="Cambria" pitchFamily="18" charset="0"/>
              </a:rPr>
              <a:t>зв</a:t>
            </a:r>
            <a:r>
              <a:rPr lang="en-US" b="1" dirty="0" smtClean="0">
                <a:latin typeface="Cambria" pitchFamily="18" charset="0"/>
              </a:rPr>
              <a:t>’</a:t>
            </a:r>
            <a:r>
              <a:rPr lang="uk-UA" b="1" dirty="0" err="1" smtClean="0">
                <a:latin typeface="Cambria" pitchFamily="18" charset="0"/>
              </a:rPr>
              <a:t>язку</a:t>
            </a:r>
            <a:r>
              <a:rPr lang="uk-UA" b="1" dirty="0" smtClean="0">
                <a:latin typeface="Cambria" pitchFamily="18" charset="0"/>
              </a:rPr>
              <a:t> – </a:t>
            </a:r>
            <a:r>
              <a:rPr lang="uk-UA" b="1" dirty="0" err="1" smtClean="0">
                <a:latin typeface="Cambria" pitchFamily="18" charset="0"/>
              </a:rPr>
              <a:t>металичний</a:t>
            </a:r>
            <a:r>
              <a:rPr lang="uk-UA" b="1" dirty="0" smtClean="0">
                <a:latin typeface="Cambria" pitchFamily="18" charset="0"/>
              </a:rPr>
              <a:t> </a:t>
            </a:r>
          </a:p>
          <a:p>
            <a:r>
              <a:rPr lang="uk-UA" b="1" dirty="0" smtClean="0">
                <a:latin typeface="Cambria" pitchFamily="18" charset="0"/>
              </a:rPr>
              <a:t>Тип кристалічної </a:t>
            </a:r>
            <a:r>
              <a:rPr lang="uk-UA" b="1" dirty="0" err="1" smtClean="0">
                <a:latin typeface="Cambria" pitchFamily="18" charset="0"/>
              </a:rPr>
              <a:t>гратки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60" y="3020570"/>
            <a:ext cx="2376330" cy="22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493026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333375"/>
            <a:ext cx="5292725" cy="59753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    </a:t>
            </a:r>
            <a:r>
              <a:rPr lang="uk-UA" sz="2800" b="1" dirty="0" smtClean="0">
                <a:solidFill>
                  <a:srgbClr val="1C1C58"/>
                </a:solidFill>
              </a:rPr>
              <a:t>Основними способами </a:t>
            </a:r>
          </a:p>
          <a:p>
            <a:pPr algn="ctr" eaLnBrk="1" hangingPunct="1">
              <a:buFontTx/>
              <a:buNone/>
            </a:pPr>
            <a:r>
              <a:rPr lang="uk-UA" sz="2800" b="1" dirty="0" smtClean="0">
                <a:solidFill>
                  <a:srgbClr val="1C1C58"/>
                </a:solidFill>
              </a:rPr>
              <a:t>    одержання алюмінію </a:t>
            </a:r>
          </a:p>
          <a:p>
            <a:pPr algn="ctr" eaLnBrk="1" hangingPunct="1">
              <a:buFontTx/>
              <a:buNone/>
            </a:pPr>
            <a:r>
              <a:rPr lang="uk-UA" sz="2800" b="1" dirty="0" smtClean="0">
                <a:solidFill>
                  <a:srgbClr val="1C1C58"/>
                </a:solidFill>
              </a:rPr>
              <a:t>    на сьогоднішній день є електроліз. Хоча вчені знайшли в Китаї гробницю полководця </a:t>
            </a:r>
            <a:r>
              <a:rPr lang="uk-UA" sz="2800" b="1" dirty="0" err="1" smtClean="0">
                <a:solidFill>
                  <a:srgbClr val="1C1C58"/>
                </a:solidFill>
              </a:rPr>
              <a:t>Чжоу</a:t>
            </a:r>
            <a:r>
              <a:rPr lang="uk-UA" sz="2800" b="1" dirty="0" smtClean="0">
                <a:solidFill>
                  <a:srgbClr val="1C1C58"/>
                </a:solidFill>
              </a:rPr>
              <a:t> </a:t>
            </a:r>
            <a:r>
              <a:rPr lang="uk-UA" sz="2800" b="1" dirty="0" err="1" smtClean="0">
                <a:solidFill>
                  <a:srgbClr val="1C1C58"/>
                </a:solidFill>
              </a:rPr>
              <a:t>Чжу</a:t>
            </a:r>
            <a:r>
              <a:rPr lang="uk-UA" sz="2800" b="1" dirty="0" smtClean="0">
                <a:solidFill>
                  <a:srgbClr val="1C1C58"/>
                </a:solidFill>
              </a:rPr>
              <a:t> (помер на початку ІІІ ст.), зроблену зі сплаву, що містить 85% алюмінію. Це свідчить про те, що існував інший спосіб одержання алюмінію, який було втрачено.</a:t>
            </a:r>
            <a:endParaRPr lang="ru-RU" sz="2800" b="1" dirty="0" smtClean="0">
              <a:solidFill>
                <a:srgbClr val="1C1C58"/>
              </a:solidFill>
            </a:endParaRPr>
          </a:p>
        </p:txBody>
      </p:sp>
      <p:pic>
        <p:nvPicPr>
          <p:cNvPr id="11267" name="Picture 6" descr="D:\Мои документы\Rumar\хімія_семінар\картинки для семинара\A28-12_1.jpg"/>
          <p:cNvPicPr>
            <a:picLocks noChangeAspect="1" noChangeArrowheads="1"/>
          </p:cNvPicPr>
          <p:nvPr/>
        </p:nvPicPr>
        <p:blipFill>
          <a:blip r:embed="rId2"/>
          <a:srcRect l="9576" t="10139" r="8517" b="9154"/>
          <a:stretch>
            <a:fillRect/>
          </a:stretch>
        </p:blipFill>
        <p:spPr bwMode="auto">
          <a:xfrm>
            <a:off x="250825" y="260350"/>
            <a:ext cx="3889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D:\Мои документы\Rumar\хімія_семінар\картинки для семинара\i4_206697_60_s25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500438"/>
            <a:ext cx="38877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24050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000" dirty="0"/>
              <a:t>Алюміній-третій елемент за поширенням у природі після </a:t>
            </a:r>
            <a:r>
              <a:rPr lang="uk-UA" sz="2000" dirty="0" err="1"/>
              <a:t>Оксигену</a:t>
            </a:r>
            <a:r>
              <a:rPr lang="uk-UA" sz="2000" dirty="0"/>
              <a:t> і Силіцію:його атомна частка в корі в земній корі становить 6,4%. Трапляється в складі сполук,переважно алюмосилікатів</a:t>
            </a:r>
            <a:endParaRPr lang="ru-RU" sz="2000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000" dirty="0"/>
              <a:t>Боксит</a:t>
            </a:r>
          </a:p>
          <a:p>
            <a:pPr>
              <a:lnSpc>
                <a:spcPct val="90000"/>
              </a:lnSpc>
            </a:pPr>
            <a:r>
              <a:rPr lang="uk-UA" sz="2000" dirty="0" err="1"/>
              <a:t>Нефелін</a:t>
            </a:r>
            <a:endParaRPr lang="uk-UA" sz="2000" dirty="0"/>
          </a:p>
          <a:p>
            <a:pPr>
              <a:lnSpc>
                <a:spcPct val="90000"/>
              </a:lnSpc>
            </a:pPr>
            <a:r>
              <a:rPr lang="uk-UA" sz="2000" dirty="0"/>
              <a:t>Кріоліт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Каолініт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Польовий шпат</a:t>
            </a:r>
            <a:endParaRPr lang="ru-RU" sz="2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Поширеність в природі</a:t>
            </a:r>
            <a:endParaRPr lang="ru-RU"/>
          </a:p>
        </p:txBody>
      </p:sp>
      <p:pic>
        <p:nvPicPr>
          <p:cNvPr id="12294" name="Picture 6" descr="medium_225846260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860800"/>
            <a:ext cx="2616200" cy="261620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95288" y="4076700"/>
            <a:ext cx="46815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Arial Black" pitchFamily="34" charset="0"/>
              </a:rPr>
              <a:t>Основні природні сполуки Алюмінію:</a:t>
            </a:r>
            <a:endParaRPr lang="ru-RU">
              <a:latin typeface="Arial Black" pitchFamily="34" charset="0"/>
            </a:endParaRPr>
          </a:p>
          <a:p>
            <a:pPr algn="ctr"/>
            <a:r>
              <a:rPr lang="ru-RU">
                <a:latin typeface="Arial Black" pitchFamily="34" charset="0"/>
              </a:rPr>
              <a:t>1. Нефеліни — (Na,K)2О • АlО3 • 2Si2.</a:t>
            </a:r>
            <a:br>
              <a:rPr lang="ru-RU">
                <a:latin typeface="Arial Black" pitchFamily="34" charset="0"/>
              </a:rPr>
            </a:br>
            <a:r>
              <a:rPr lang="ru-RU">
                <a:latin typeface="Arial Black" pitchFamily="34" charset="0"/>
              </a:rPr>
              <a:t>2. Кріоліт — А1F3 • 3NaF</a:t>
            </a:r>
            <a:br>
              <a:rPr lang="ru-RU">
                <a:latin typeface="Arial Black" pitchFamily="34" charset="0"/>
              </a:rPr>
            </a:br>
            <a:r>
              <a:rPr lang="ru-RU">
                <a:latin typeface="Arial Black" pitchFamily="34" charset="0"/>
              </a:rPr>
              <a:t>3. Боксити — алюмінієва руда Аl2O3 • хH2O .</a:t>
            </a:r>
            <a:br>
              <a:rPr lang="ru-RU">
                <a:latin typeface="Arial Black" pitchFamily="34" charset="0"/>
              </a:rPr>
            </a:br>
            <a:r>
              <a:rPr lang="ru-RU">
                <a:latin typeface="Arial Black" pitchFamily="34" charset="0"/>
              </a:rPr>
              <a:t>4. Каолін — А12О3 • 2SiO2 • 2Н2О.</a:t>
            </a:r>
            <a:br>
              <a:rPr lang="ru-RU">
                <a:latin typeface="Arial Black" pitchFamily="34" charset="0"/>
              </a:rPr>
            </a:br>
            <a:r>
              <a:rPr lang="ru-RU">
                <a:latin typeface="Arial Black" pitchFamily="34" charset="0"/>
              </a:rPr>
              <a:t>5. Глиноземи — суміш каоліну з піском SiO2, вапняком СаСО3, магнезитом МgСО3.</a:t>
            </a:r>
          </a:p>
          <a:p>
            <a:pPr algn="ctr"/>
            <a:r>
              <a:rPr lang="ru-RU">
                <a:latin typeface="Arial Black" pitchFamily="34" charset="0"/>
              </a:rPr>
              <a:t/>
            </a:r>
            <a:br>
              <a:rPr lang="ru-RU">
                <a:latin typeface="Arial Black" pitchFamily="34" charset="0"/>
              </a:rPr>
            </a:br>
            <a:endParaRPr lang="ru-RU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</TotalTime>
  <Words>807</Words>
  <Application>Microsoft Office PowerPoint</Application>
  <PresentationFormat>Экран (4:3)</PresentationFormat>
  <Paragraphs>151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Алюміній</vt:lpstr>
      <vt:lpstr>Слайд 2</vt:lpstr>
      <vt:lpstr>Слайд 3</vt:lpstr>
      <vt:lpstr>Слайд 4</vt:lpstr>
      <vt:lpstr>        Характеристика хімічного елементу</vt:lpstr>
      <vt:lpstr>Слайд 6</vt:lpstr>
      <vt:lpstr>                  Будова алюмінію</vt:lpstr>
      <vt:lpstr>Слайд 8</vt:lpstr>
      <vt:lpstr>Поширеність в природі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Застосування алюмінію</vt:lpstr>
      <vt:lpstr>Слайд 23</vt:lpstr>
      <vt:lpstr>Слайд 24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FuckYouBill</cp:lastModifiedBy>
  <cp:revision>9</cp:revision>
  <dcterms:created xsi:type="dcterms:W3CDTF">2013-05-14T16:11:52Z</dcterms:created>
  <dcterms:modified xsi:type="dcterms:W3CDTF">2014-01-27T22:01:37Z</dcterms:modified>
</cp:coreProperties>
</file>