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5" r:id="rId8"/>
    <p:sldId id="266" r:id="rId9"/>
    <p:sldId id="267" r:id="rId10"/>
    <p:sldId id="303" r:id="rId11"/>
    <p:sldId id="268" r:id="rId12"/>
    <p:sldId id="270" r:id="rId13"/>
    <p:sldId id="262" r:id="rId14"/>
    <p:sldId id="273" r:id="rId15"/>
    <p:sldId id="274" r:id="rId16"/>
    <p:sldId id="275" r:id="rId17"/>
    <p:sldId id="263" r:id="rId18"/>
    <p:sldId id="278" r:id="rId19"/>
    <p:sldId id="276" r:id="rId20"/>
    <p:sldId id="277" r:id="rId21"/>
    <p:sldId id="264" r:id="rId22"/>
    <p:sldId id="299" r:id="rId23"/>
    <p:sldId id="301" r:id="rId24"/>
    <p:sldId id="302" r:id="rId25"/>
    <p:sldId id="304" r:id="rId26"/>
    <p:sldId id="305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3250" autoAdjust="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4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4E5A-65F5-4477-8D8A-7CF394463C6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87AC-5242-4593-B29C-603EF327E1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4E5A-65F5-4477-8D8A-7CF394463C6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87AC-5242-4593-B29C-603EF327E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4E5A-65F5-4477-8D8A-7CF394463C6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87AC-5242-4593-B29C-603EF327E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4E5A-65F5-4477-8D8A-7CF394463C6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87AC-5242-4593-B29C-603EF327E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4E5A-65F5-4477-8D8A-7CF394463C6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87AC-5242-4593-B29C-603EF327E1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4E5A-65F5-4477-8D8A-7CF394463C6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87AC-5242-4593-B29C-603EF327E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4E5A-65F5-4477-8D8A-7CF394463C6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87AC-5242-4593-B29C-603EF327E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4E5A-65F5-4477-8D8A-7CF394463C6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4487AC-5242-4593-B29C-603EF327E1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4E5A-65F5-4477-8D8A-7CF394463C6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87AC-5242-4593-B29C-603EF327E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4E5A-65F5-4477-8D8A-7CF394463C6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84487AC-5242-4593-B29C-603EF327E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8094E5A-65F5-4477-8D8A-7CF394463C6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87AC-5242-4593-B29C-603EF327E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8094E5A-65F5-4477-8D8A-7CF394463C6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4487AC-5242-4593-B29C-603EF327E16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C%D0%BE%D1%80%D1%84%D0%BD%D0%B8%D0%B9_%D0%B2%D1%83%D0%B3%D0%BB%D0%B5%D1%86%D1%8C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/index.php?title=%D0%92%D0%B0%D0%BA%D1%81%D0%B0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48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Харчові добавки. </a:t>
            </a:r>
            <a:br>
              <a:rPr lang="uk-UA" sz="48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uk-UA" sz="48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Е-числа</a:t>
            </a:r>
            <a:endParaRPr lang="ru-RU" sz="4800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8" name="Picture 4" descr="http://kslife.ru/image/data/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6667500" cy="5124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88" y="11663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Робота</a:t>
            </a:r>
          </a:p>
          <a:p>
            <a:r>
              <a:rPr lang="uk-UA" sz="2400" b="1" dirty="0" err="1" smtClean="0">
                <a:solidFill>
                  <a:schemeClr val="bg1"/>
                </a:solidFill>
              </a:rPr>
              <a:t>Гнатовської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smtClean="0">
                <a:solidFill>
                  <a:schemeClr val="bg1"/>
                </a:solidFill>
              </a:rPr>
              <a:t>Аріни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76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ruslekar.info/images/original/e1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10070" r="7089" b="564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ЕРИТРОЗИН або Е 127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5868144" cy="5322881"/>
          </a:xfrm>
        </p:spPr>
        <p:txBody>
          <a:bodyPr/>
          <a:lstStyle/>
          <a:p>
            <a:r>
              <a:rPr lang="vi-VN" b="1" dirty="0">
                <a:solidFill>
                  <a:schemeClr val="bg1"/>
                </a:solidFill>
              </a:rPr>
              <a:t>Еритрози́н</a:t>
            </a:r>
            <a:r>
              <a:rPr lang="vi-VN" dirty="0">
                <a:solidFill>
                  <a:schemeClr val="bg1"/>
                </a:solidFill>
              </a:rPr>
              <a:t> (англ. </a:t>
            </a:r>
            <a:r>
              <a:rPr lang="en-US" dirty="0">
                <a:solidFill>
                  <a:schemeClr val="bg1"/>
                </a:solidFill>
              </a:rPr>
              <a:t>Erythrosine, Red No.3) — </a:t>
            </a:r>
            <a:r>
              <a:rPr lang="vi-VN" dirty="0">
                <a:solidFill>
                  <a:schemeClr val="bg1"/>
                </a:solidFill>
              </a:rPr>
              <a:t>харчовий барвник, зареєстровний як харчовий додаток </a:t>
            </a:r>
            <a:r>
              <a:rPr lang="en-US" dirty="0">
                <a:solidFill>
                  <a:schemeClr val="bg1"/>
                </a:solidFill>
              </a:rPr>
              <a:t>E127.</a:t>
            </a:r>
          </a:p>
          <a:p>
            <a:r>
              <a:rPr lang="vi-VN" dirty="0">
                <a:solidFill>
                  <a:schemeClr val="bg1"/>
                </a:solidFill>
              </a:rPr>
              <a:t>Схвалений в ЄС, США. В Україні барвника немає в переліку дозволених харчових добавок</a:t>
            </a:r>
          </a:p>
          <a:p>
            <a:endParaRPr lang="ru-RU" dirty="0"/>
          </a:p>
        </p:txBody>
      </p:sp>
      <p:pic>
        <p:nvPicPr>
          <p:cNvPr id="2050" name="Picture 2" descr="Erythrosin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03" y="1412776"/>
            <a:ext cx="416809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ua.prom.st/15511085_w640_h640_sazhad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5" t="10927" r="17961" b="22033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ln w="5000" cmpd="sng">
                  <a:solidFill>
                    <a:schemeClr val="bg1"/>
                  </a:solidFill>
                  <a:prstDash val="solid"/>
                </a:ln>
                <a:latin typeface="Segoe Print" pitchFamily="2" charset="0"/>
              </a:rPr>
              <a:t>САЖА або Е 153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08912" cy="4968552"/>
          </a:xfrm>
        </p:spPr>
        <p:txBody>
          <a:bodyPr>
            <a:normAutofit fontScale="92500" lnSpcReduction="20000"/>
          </a:bodyPr>
          <a:lstStyle/>
          <a:p>
            <a:r>
              <a:rPr lang="vi-VN" b="1" dirty="0"/>
              <a:t>Са́жа</a:t>
            </a:r>
            <a:r>
              <a:rPr lang="vi-VN" dirty="0"/>
              <a:t> або технічний вуглець — порошкоподібний залишок від неповного </a:t>
            </a:r>
            <a:r>
              <a:rPr lang="uk-UA" dirty="0" smtClean="0"/>
              <a:t>окиснення вуглецевмісних </a:t>
            </a:r>
            <a:r>
              <a:rPr lang="vi-VN" dirty="0" smtClean="0"/>
              <a:t>речовин</a:t>
            </a:r>
            <a:r>
              <a:rPr lang="vi-VN" dirty="0"/>
              <a:t>. </a:t>
            </a:r>
            <a:endParaRPr lang="ru-RU" dirty="0"/>
          </a:p>
          <a:p>
            <a:r>
              <a:rPr lang="ru-RU" dirty="0"/>
              <a:t>Сажа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з </a:t>
            </a:r>
            <a:r>
              <a:rPr lang="ru-RU" dirty="0">
                <a:hlinkClick r:id="rId3" tooltip="Аморфний вуглець"/>
              </a:rPr>
              <a:t>аморфного </a:t>
            </a:r>
            <a:r>
              <a:rPr lang="ru-RU" dirty="0" err="1">
                <a:hlinkClick r:id="rId3" tooltip="Аморфний вуглець"/>
              </a:rPr>
              <a:t>вуглецю</a:t>
            </a:r>
            <a:r>
              <a:rPr lang="ru-RU" dirty="0"/>
              <a:t>. Сажа — </a:t>
            </a:r>
            <a:r>
              <a:rPr lang="ru-RU" dirty="0" err="1"/>
              <a:t>аморфний</a:t>
            </a:r>
            <a:r>
              <a:rPr lang="ru-RU" dirty="0"/>
              <a:t> </a:t>
            </a:r>
            <a:r>
              <a:rPr lang="ru-RU" dirty="0" err="1"/>
              <a:t>вуглець</a:t>
            </a:r>
            <a:r>
              <a:rPr lang="ru-RU" dirty="0"/>
              <a:t>, продукт </a:t>
            </a:r>
            <a:r>
              <a:rPr lang="ru-RU" dirty="0" err="1"/>
              <a:t>неповного</a:t>
            </a:r>
            <a:r>
              <a:rPr lang="ru-RU" dirty="0"/>
              <a:t> </a:t>
            </a:r>
            <a:r>
              <a:rPr lang="ru-RU" dirty="0" err="1"/>
              <a:t>згоряння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термічного</a:t>
            </a:r>
            <a:r>
              <a:rPr lang="ru-RU" dirty="0"/>
              <a:t> </a:t>
            </a:r>
            <a:r>
              <a:rPr lang="ru-RU" dirty="0" err="1"/>
              <a:t>розкладання</a:t>
            </a:r>
            <a:r>
              <a:rPr lang="ru-RU" dirty="0"/>
              <a:t> </a:t>
            </a:r>
            <a:r>
              <a:rPr lang="ru-RU" dirty="0" err="1"/>
              <a:t>вуглеводнів</a:t>
            </a:r>
            <a:r>
              <a:rPr lang="ru-RU" dirty="0"/>
              <a:t> в </a:t>
            </a:r>
            <a:r>
              <a:rPr lang="ru-RU" dirty="0" err="1"/>
              <a:t>неконтрольованих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 У великих </a:t>
            </a:r>
            <a:r>
              <a:rPr lang="ru-RU" dirty="0" err="1"/>
              <a:t>кількостях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приготування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фарби</a:t>
            </a:r>
            <a:r>
              <a:rPr lang="ru-RU" dirty="0"/>
              <a:t> в </a:t>
            </a:r>
            <a:r>
              <a:rPr lang="ru-RU" dirty="0" err="1"/>
              <a:t>поліграфічній</a:t>
            </a:r>
            <a:r>
              <a:rPr lang="ru-RU" dirty="0"/>
              <a:t> і </a:t>
            </a:r>
            <a:r>
              <a:rPr lang="ru-RU" dirty="0" err="1"/>
              <a:t>лакофарбовій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 У </a:t>
            </a:r>
            <a:r>
              <a:rPr lang="ru-RU" dirty="0" err="1"/>
              <a:t>Франції</a:t>
            </a:r>
            <a:r>
              <a:rPr lang="ru-RU" dirty="0"/>
              <a:t> за </a:t>
            </a:r>
            <a:r>
              <a:rPr lang="ru-RU" dirty="0" err="1"/>
              <a:t>часів</a:t>
            </a:r>
            <a:r>
              <a:rPr lang="ru-RU" dirty="0"/>
              <a:t> Карла </a:t>
            </a:r>
            <a:r>
              <a:rPr lang="en-US" dirty="0"/>
              <a:t>II </a:t>
            </a:r>
            <a:r>
              <a:rPr lang="ru-RU" dirty="0" err="1"/>
              <a:t>виготовляли</a:t>
            </a:r>
            <a:r>
              <a:rPr lang="ru-RU" dirty="0" err="1">
                <a:hlinkClick r:id="rId4" tooltip="Вакса (ще не написана)"/>
              </a:rPr>
              <a:t>ваксу</a:t>
            </a:r>
            <a:r>
              <a:rPr lang="ru-RU" dirty="0"/>
              <a:t> 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сажі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56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upload.wikimedia.org/wikipedia/commons/thumb/2/29/Pomegranate03_edit.jpg/1024px-Pomegranate03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875"/>
            <a:ext cx="9120451" cy="684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d/d0/Bottle_of_tannic_acid.jpg/640px-Bottle_of_tannic_ac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70" y="3140968"/>
            <a:ext cx="2708406" cy="360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ТАНІНИ або Е 181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4896544" cy="4896544"/>
          </a:xfrm>
        </p:spPr>
        <p:txBody>
          <a:bodyPr>
            <a:normAutofit fontScale="77500" lnSpcReduction="20000"/>
          </a:bodyPr>
          <a:lstStyle/>
          <a:p>
            <a:r>
              <a:rPr lang="vi-VN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Тані́ни або тані́ди 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</a:t>
            </a:r>
            <a:r>
              <a:rPr lang="vi-VN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група</a:t>
            </a:r>
            <a:r>
              <a:rPr lang="vi-VN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vi-VN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фенол</a:t>
            </a:r>
            <a:r>
              <a:rPr lang="uk-UA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ьних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vi-VN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сполук</a:t>
            </a:r>
            <a:r>
              <a:rPr lang="vi-VN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рослинного походження, що містять велике число гідроксильних груп (-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OH).</a:t>
            </a:r>
            <a:r>
              <a:rPr lang="vi-VN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Молярна маса 500—3 000 г/моль. Таніни мають дубильні властивості та характерний в'язівний смак. Дубильна дія заснована на їхній властивості утворювати міцні </a:t>
            </a:r>
            <a:r>
              <a:rPr lang="vi-VN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сполук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з </a:t>
            </a:r>
            <a:r>
              <a:rPr lang="vi-VN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білками,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полісахаридами та іншими </a:t>
            </a:r>
            <a:r>
              <a:rPr lang="uk-UA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біополімерати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http://upload.wikimedia.org/wikipedia/uk/3/3b/%D0%A2%D0%B0%D0%BD%D1%96%D0%BD%D0%B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626" y="1412776"/>
            <a:ext cx="393382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upload.wikimedia.org/wikipedia/commons/thumb/d/d0/Bottle_of_tannic_acid.jpg/640px-Bottle_of_tannic_aci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culinarov.ru/uploads/posts/2010-12/vj2r6hrak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25422"/>
            <a:ext cx="2220280" cy="17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urotradenet.com/data/vendors/2172/products/14877/image1_z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699">
            <a:off x="6113626" y="111281"/>
            <a:ext cx="1817441" cy="1676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uk-UA" sz="4400" b="1" dirty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Е </a:t>
            </a:r>
            <a:r>
              <a:rPr lang="uk-UA" sz="44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200</a:t>
            </a:r>
            <a:r>
              <a:rPr lang="uk-UA" sz="4400" b="1" dirty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… </a:t>
            </a:r>
            <a:r>
              <a:rPr lang="uk-UA" sz="4400" b="1" dirty="0" err="1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Е</a:t>
            </a:r>
            <a:r>
              <a:rPr lang="uk-UA" sz="44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 299</a:t>
            </a:r>
            <a:br>
              <a:rPr lang="uk-UA" sz="44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</a:br>
            <a:r>
              <a:rPr lang="uk-UA" sz="44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КОНСЕРВАНТИ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80528" y="1916832"/>
            <a:ext cx="8424936" cy="1872208"/>
          </a:xfrm>
        </p:spPr>
        <p:txBody>
          <a:bodyPr>
            <a:normAutofit/>
          </a:bodyPr>
          <a:lstStyle/>
          <a:p>
            <a:r>
              <a:rPr lang="ru-RU" sz="2800" u="sng" dirty="0" err="1">
                <a:solidFill>
                  <a:schemeClr val="bg1"/>
                </a:solidFill>
              </a:rPr>
              <a:t>Консерванти</a:t>
            </a:r>
            <a:r>
              <a:rPr lang="ru-RU" sz="2800" dirty="0">
                <a:solidFill>
                  <a:schemeClr val="bg1"/>
                </a:solidFill>
              </a:rPr>
              <a:t> - </a:t>
            </a:r>
            <a:r>
              <a:rPr lang="ru-RU" sz="2800" dirty="0" err="1">
                <a:solidFill>
                  <a:schemeClr val="bg1"/>
                </a:solidFill>
              </a:rPr>
              <a:t>збільшують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термін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зберігання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харчових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продуктів</a:t>
            </a:r>
            <a:r>
              <a:rPr lang="ru-RU" sz="2800" dirty="0">
                <a:solidFill>
                  <a:schemeClr val="bg1"/>
                </a:solidFill>
              </a:rPr>
              <a:t> шляхом </a:t>
            </a:r>
            <a:r>
              <a:rPr lang="ru-RU" sz="2800" dirty="0" err="1">
                <a:solidFill>
                  <a:schemeClr val="bg1"/>
                </a:solidFill>
              </a:rPr>
              <a:t>захисту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їх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мікробного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псування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>
                <a:solidFill>
                  <a:schemeClr val="bg1"/>
                </a:solidFill>
              </a:rPr>
              <a:t>Нітрити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нітрати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натрію</a:t>
            </a:r>
            <a:r>
              <a:rPr lang="ru-RU" sz="2800" dirty="0">
                <a:solidFill>
                  <a:schemeClr val="bg1"/>
                </a:solidFill>
              </a:rPr>
              <a:t> – </a:t>
            </a:r>
            <a:r>
              <a:rPr lang="ru-RU" sz="2800" dirty="0" err="1">
                <a:solidFill>
                  <a:schemeClr val="bg1"/>
                </a:solidFill>
              </a:rPr>
              <a:t>це</a:t>
            </a:r>
            <a:r>
              <a:rPr lang="ru-RU" sz="2800" dirty="0">
                <a:solidFill>
                  <a:schemeClr val="bg1"/>
                </a:solidFill>
              </a:rPr>
              <a:t> Е250 і Е251 </a:t>
            </a:r>
            <a:r>
              <a:rPr lang="ru-RU" sz="2800" dirty="0" err="1">
                <a:solidFill>
                  <a:schemeClr val="bg1"/>
                </a:solidFill>
              </a:rPr>
              <a:t>застосовуються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повсюдно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http://img11.nnm.me/2/1/2/9/1/2e61527acc4d4206ccee841abbc_pre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6"/>
          <a:stretch/>
        </p:blipFill>
        <p:spPr bwMode="auto">
          <a:xfrm>
            <a:off x="4644008" y="3726171"/>
            <a:ext cx="4499992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easonpad.com/wp-content/uploads/cache/165_NpAdvHo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168">
            <a:off x="2101491" y="4054156"/>
            <a:ext cx="2531773" cy="216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6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ovarusha.ru/foto/e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6"/>
          <a:stretch/>
        </p:blipFill>
        <p:spPr bwMode="auto">
          <a:xfrm>
            <a:off x="-46487" y="0"/>
            <a:ext cx="9190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b="1" dirty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СОРБІНОВА КИСЛОТА або Е 200</a:t>
            </a:r>
            <a:endParaRPr lang="ru-RU" dirty="0"/>
          </a:p>
        </p:txBody>
      </p:sp>
      <p:pic>
        <p:nvPicPr>
          <p:cNvPr id="3074" name="Picture 2" descr="Sorbinsäur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252412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4/4d/Sorbic-acid-3D-balls-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1657">
            <a:off x="3782383" y="3040440"/>
            <a:ext cx="5616624" cy="249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5196" y="1573492"/>
            <a:ext cx="4896544" cy="5373217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Сорбінова</a:t>
            </a:r>
            <a:r>
              <a:rPr lang="ru-RU" sz="2000" dirty="0">
                <a:solidFill>
                  <a:schemeClr val="bg1"/>
                </a:solidFill>
              </a:rPr>
              <a:t> кислота </a:t>
            </a:r>
            <a:r>
              <a:rPr lang="ru-RU" sz="2000" dirty="0" err="1">
                <a:solidFill>
                  <a:schemeClr val="bg1"/>
                </a:solidFill>
              </a:rPr>
              <a:t>застосовується</a:t>
            </a:r>
            <a:r>
              <a:rPr lang="ru-RU" sz="2000" dirty="0">
                <a:solidFill>
                  <a:schemeClr val="bg1"/>
                </a:solidFill>
              </a:rPr>
              <a:t> з метою </a:t>
            </a:r>
            <a:r>
              <a:rPr lang="ru-RU" sz="2000" dirty="0" err="1">
                <a:solidFill>
                  <a:schemeClr val="bg1"/>
                </a:solidFill>
              </a:rPr>
              <a:t>консервації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запобігання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пліснявіння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безалкогольних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напоїв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соків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плодовоягідних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хлібобулочних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кондитерських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виробів</a:t>
            </a:r>
            <a:r>
              <a:rPr lang="ru-RU" sz="2000" dirty="0">
                <a:solidFill>
                  <a:schemeClr val="bg1"/>
                </a:solidFill>
              </a:rPr>
              <a:t> (мармелад, </a:t>
            </a:r>
            <a:r>
              <a:rPr lang="ru-RU" sz="2000" dirty="0" err="1">
                <a:solidFill>
                  <a:schemeClr val="bg1"/>
                </a:solidFill>
              </a:rPr>
              <a:t>джеми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варення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креми</a:t>
            </a:r>
            <a:r>
              <a:rPr lang="ru-RU" sz="2000" dirty="0">
                <a:solidFill>
                  <a:schemeClr val="bg1"/>
                </a:solidFill>
              </a:rPr>
              <a:t>), а </a:t>
            </a:r>
            <a:r>
              <a:rPr lang="ru-RU" sz="2000" dirty="0" err="1">
                <a:solidFill>
                  <a:schemeClr val="bg1"/>
                </a:solidFill>
              </a:rPr>
              <a:t>також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зернистої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err="1">
                <a:solidFill>
                  <a:schemeClr val="bg1"/>
                </a:solidFill>
              </a:rPr>
              <a:t>ікри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сирів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напівкопчених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err="1">
                <a:solidFill>
                  <a:schemeClr val="bg1"/>
                </a:solidFill>
              </a:rPr>
              <a:t>ковбас</a:t>
            </a:r>
            <a:r>
              <a:rPr lang="ru-RU" sz="2000" dirty="0">
                <a:solidFill>
                  <a:schemeClr val="bg1"/>
                </a:solidFill>
              </a:rPr>
              <a:t> та при </a:t>
            </a:r>
            <a:r>
              <a:rPr lang="ru-RU" sz="2000" dirty="0" err="1">
                <a:solidFill>
                  <a:schemeClr val="bg1"/>
                </a:solidFill>
              </a:rPr>
              <a:t>виробництві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згущеного</a:t>
            </a:r>
            <a:r>
              <a:rPr lang="ru-RU" sz="2000" dirty="0">
                <a:solidFill>
                  <a:schemeClr val="bg1"/>
                </a:solidFill>
              </a:rPr>
              <a:t> молока для </a:t>
            </a:r>
            <a:r>
              <a:rPr lang="ru-RU" sz="2000" dirty="0" err="1">
                <a:solidFill>
                  <a:schemeClr val="bg1"/>
                </a:solidFill>
              </a:rPr>
              <a:t>запобігання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його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потемніння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перешкоджає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розвитку</a:t>
            </a:r>
            <a:r>
              <a:rPr lang="ru-RU" sz="2000" dirty="0">
                <a:solidFill>
                  <a:schemeClr val="bg1"/>
                </a:solidFill>
              </a:rPr>
              <a:t> шоколадно-</a:t>
            </a:r>
            <a:r>
              <a:rPr lang="ru-RU" sz="2000" dirty="0" err="1">
                <a:solidFill>
                  <a:schemeClr val="bg1"/>
                </a:solidFill>
              </a:rPr>
              <a:t>коричневої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плісняви</a:t>
            </a:r>
            <a:r>
              <a:rPr lang="ru-RU" sz="2000" dirty="0">
                <a:solidFill>
                  <a:schemeClr val="bg1"/>
                </a:solidFill>
              </a:rPr>
              <a:t>). Так само </a:t>
            </a:r>
            <a:r>
              <a:rPr lang="ru-RU" sz="2000" dirty="0" err="1">
                <a:solidFill>
                  <a:schemeClr val="bg1"/>
                </a:solidFill>
              </a:rPr>
              <a:t>застосовується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також</a:t>
            </a:r>
            <a:r>
              <a:rPr lang="ru-RU" sz="2000" dirty="0">
                <a:solidFill>
                  <a:schemeClr val="bg1"/>
                </a:solidFill>
              </a:rPr>
              <a:t> для </a:t>
            </a:r>
            <a:r>
              <a:rPr lang="ru-RU" sz="2000" dirty="0" err="1">
                <a:solidFill>
                  <a:schemeClr val="bg1"/>
                </a:solidFill>
              </a:rPr>
              <a:t>обробки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пакувальних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матеріалів</a:t>
            </a:r>
            <a:r>
              <a:rPr lang="ru-RU" sz="2000" dirty="0">
                <a:solidFill>
                  <a:schemeClr val="bg1"/>
                </a:solidFill>
              </a:rPr>
              <a:t> для </a:t>
            </a:r>
            <a:r>
              <a:rPr lang="ru-RU" sz="2000" dirty="0" err="1">
                <a:solidFill>
                  <a:schemeClr val="bg1"/>
                </a:solidFill>
              </a:rPr>
              <a:t>харчових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продуктів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40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img.21food.com/img/product/2010/8/21/sylvia6255-152902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r="11573"/>
          <a:stretch/>
        </p:blipFill>
        <p:spPr bwMode="auto">
          <a:xfrm>
            <a:off x="0" y="-29522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928992" cy="1547664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МЕТИЛПАРАБЕН або Е 218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628800"/>
            <a:ext cx="5580111" cy="5229200"/>
          </a:xfrm>
        </p:spPr>
        <p:txBody>
          <a:bodyPr>
            <a:normAutofit fontScale="85000" lnSpcReduction="20000"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Мети́лпарабе́н</a:t>
            </a:r>
            <a:r>
              <a:rPr lang="vi-VN" dirty="0">
                <a:solidFill>
                  <a:schemeClr val="bg1"/>
                </a:solidFill>
              </a:rPr>
              <a:t>, харчова добавка </a:t>
            </a:r>
            <a:r>
              <a:rPr lang="vi-VN" b="1" dirty="0">
                <a:solidFill>
                  <a:schemeClr val="bg1"/>
                </a:solidFill>
              </a:rPr>
              <a:t>Е218</a:t>
            </a:r>
            <a:r>
              <a:rPr lang="vi-VN" dirty="0">
                <a:solidFill>
                  <a:schemeClr val="bg1"/>
                </a:solidFill>
              </a:rPr>
              <a:t> </a:t>
            </a:r>
            <a:r>
              <a:rPr lang="vi-VN" dirty="0" smtClean="0">
                <a:solidFill>
                  <a:schemeClr val="bg1"/>
                </a:solidFill>
              </a:rPr>
              <a:t>—консервант</a:t>
            </a:r>
            <a:r>
              <a:rPr lang="vi-VN" dirty="0">
                <a:solidFill>
                  <a:schemeClr val="bg1"/>
                </a:solidFill>
              </a:rPr>
              <a:t>, який широко використовується для харчових продуктів і косметики, білий порошок, погано розчинний у воді, добрерозчинний в ацетоні, </a:t>
            </a:r>
            <a:r>
              <a:rPr lang="vi-VN" dirty="0" smtClean="0">
                <a:solidFill>
                  <a:schemeClr val="bg1"/>
                </a:solidFill>
              </a:rPr>
              <a:t>етиловому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спирті, хлороформі, </a:t>
            </a:r>
            <a:r>
              <a:rPr lang="uk-UA" dirty="0" err="1" smtClean="0">
                <a:solidFill>
                  <a:schemeClr val="bg1"/>
                </a:solidFill>
              </a:rPr>
              <a:t>бензені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r>
              <a:rPr lang="vi-VN" dirty="0" smtClean="0">
                <a:solidFill>
                  <a:schemeClr val="bg1"/>
                </a:solidFill>
              </a:rPr>
              <a:t>Виводиться </a:t>
            </a:r>
            <a:r>
              <a:rPr lang="vi-VN" dirty="0">
                <a:solidFill>
                  <a:schemeClr val="bg1"/>
                </a:solidFill>
              </a:rPr>
              <a:t>з сечею у незмінному стані. Є дані про підвищений вміст парабенів в пухлинах при раку грудей. Проте шкідливість парабенів не доведена</a:t>
            </a:r>
            <a:r>
              <a:rPr lang="vi-VN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de.academic.ru/pictures/dewiki/80/Paraben-2D-skele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91" y="1188934"/>
            <a:ext cx="3133807" cy="548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7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ample of racemic malic aci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75" t="54" r="23452" b="-54"/>
          <a:stretch/>
        </p:blipFill>
        <p:spPr bwMode="auto">
          <a:xfrm>
            <a:off x="-1321657" y="-14696"/>
            <a:ext cx="10465657" cy="687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alic-acid-3D-ba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6812921" cy="3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b="1" dirty="0" smtClean="0">
                <a:ln w="5000" cmpd="sng">
                  <a:solidFill>
                    <a:schemeClr val="bg1"/>
                  </a:solidFill>
                  <a:prstDash val="solid"/>
                </a:ln>
                <a:latin typeface="Segoe Print" pitchFamily="2" charset="0"/>
              </a:rPr>
              <a:t>ЯБЛУЧНА КИСЛОТА або Е 296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3923928" cy="5760640"/>
          </a:xfrm>
        </p:spPr>
        <p:txBody>
          <a:bodyPr>
            <a:normAutofit fontScale="77500" lnSpcReduction="20000"/>
          </a:bodyPr>
          <a:lstStyle/>
          <a:p>
            <a:r>
              <a:rPr lang="vi-VN" b="1" dirty="0"/>
              <a:t>Я́блучна кислота́</a:t>
            </a:r>
            <a:r>
              <a:rPr lang="vi-VN" dirty="0"/>
              <a:t> </a:t>
            </a:r>
            <a:r>
              <a:rPr lang="en-US" dirty="0" smtClean="0"/>
              <a:t>HOOC-CH(OH</a:t>
            </a:r>
            <a:r>
              <a:rPr lang="en-US" dirty="0"/>
              <a:t>)-CH2-COOH — </a:t>
            </a:r>
            <a:r>
              <a:rPr lang="vi-VN" dirty="0"/>
              <a:t>двоосновна органічна оксикарбонова </a:t>
            </a:r>
            <a:r>
              <a:rPr lang="vi-VN" dirty="0" smtClean="0"/>
              <a:t>кислота</a:t>
            </a:r>
            <a:r>
              <a:rPr lang="uk-UA" dirty="0" smtClean="0"/>
              <a:t>.</a:t>
            </a:r>
          </a:p>
          <a:p>
            <a:r>
              <a:rPr lang="ru-RU" dirty="0" err="1"/>
              <a:t>Яблучна</a:t>
            </a:r>
            <a:r>
              <a:rPr lang="ru-RU" dirty="0"/>
              <a:t> кислота — </a:t>
            </a:r>
            <a:r>
              <a:rPr lang="ru-RU" dirty="0" err="1"/>
              <a:t>проміжний</a:t>
            </a:r>
            <a:r>
              <a:rPr lang="ru-RU" dirty="0"/>
              <a:t> продукт при </a:t>
            </a:r>
            <a:r>
              <a:rPr lang="ru-RU" dirty="0" err="1"/>
              <a:t>тканинному</a:t>
            </a:r>
            <a:r>
              <a:rPr lang="ru-RU" dirty="0"/>
              <a:t> </a:t>
            </a:r>
            <a:r>
              <a:rPr lang="ru-RU" dirty="0" err="1" smtClean="0"/>
              <a:t>диханні</a:t>
            </a:r>
            <a:r>
              <a:rPr lang="ru-RU" dirty="0" smtClean="0"/>
              <a:t>, </a:t>
            </a:r>
            <a:r>
              <a:rPr lang="ru-RU" dirty="0" err="1"/>
              <a:t>різних</a:t>
            </a:r>
            <a:r>
              <a:rPr lang="ru-RU" dirty="0"/>
              <a:t> типах </a:t>
            </a:r>
            <a:r>
              <a:rPr lang="ru-RU" dirty="0" err="1"/>
              <a:t>бродіння</a:t>
            </a:r>
            <a:r>
              <a:rPr lang="ru-RU" dirty="0"/>
              <a:t>. </a:t>
            </a:r>
            <a:r>
              <a:rPr lang="ru-RU" dirty="0" err="1"/>
              <a:t>Одержують</a:t>
            </a:r>
            <a:r>
              <a:rPr lang="ru-RU" dirty="0"/>
              <a:t> з </a:t>
            </a:r>
            <a:r>
              <a:rPr lang="ru-RU" dirty="0" err="1"/>
              <a:t>плодів</a:t>
            </a:r>
            <a:r>
              <a:rPr lang="ru-RU" dirty="0"/>
              <a:t> </a:t>
            </a:r>
            <a:r>
              <a:rPr lang="ru-RU" dirty="0" err="1"/>
              <a:t>горобини</a:t>
            </a:r>
            <a:r>
              <a:rPr lang="ru-RU" dirty="0"/>
              <a:t> і барбарису, </a:t>
            </a:r>
            <a:r>
              <a:rPr lang="ru-RU" dirty="0" err="1"/>
              <a:t>застосовують</a:t>
            </a:r>
            <a:r>
              <a:rPr lang="ru-RU" dirty="0"/>
              <a:t> у </a:t>
            </a:r>
            <a:r>
              <a:rPr lang="ru-RU" dirty="0" err="1"/>
              <a:t>кондитерському</a:t>
            </a:r>
            <a:r>
              <a:rPr lang="ru-RU" dirty="0"/>
              <a:t> </a:t>
            </a:r>
            <a:r>
              <a:rPr lang="ru-RU" dirty="0" err="1"/>
              <a:t>виробництві</a:t>
            </a:r>
            <a:r>
              <a:rPr lang="ru-RU" dirty="0"/>
              <a:t>, у </a:t>
            </a:r>
            <a:r>
              <a:rPr lang="ru-RU" dirty="0" err="1"/>
              <a:t>медицині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6391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gorodkerch.com/media/blog/image_orig/0.494191277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653136"/>
            <a:ext cx="5364088" cy="219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ribalych.ru/wp-content/uploads/2014/09/5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9109" y="2151545"/>
            <a:ext cx="5669869" cy="37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8428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sz="4800" b="1" dirty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Е </a:t>
            </a:r>
            <a:r>
              <a:rPr lang="uk-UA" sz="48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300</a:t>
            </a:r>
            <a:r>
              <a:rPr lang="uk-UA" sz="4800" b="1" dirty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… </a:t>
            </a:r>
            <a:r>
              <a:rPr lang="uk-UA" sz="4800" b="1" dirty="0" err="1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Е</a:t>
            </a:r>
            <a:r>
              <a:rPr lang="uk-UA" sz="4800" b="1" dirty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uk-UA" sz="48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399</a:t>
            </a:r>
            <a:r>
              <a:rPr lang="uk-UA" sz="4800" b="1" dirty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uk-UA" sz="4800" b="1" dirty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</a:br>
            <a:r>
              <a:rPr lang="uk-UA" sz="48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АНТИОКИСЛЮВАЧІ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324544" y="1412775"/>
            <a:ext cx="5688631" cy="3600401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Е300 - Е399- </a:t>
            </a:r>
            <a:r>
              <a:rPr lang="ru-RU" sz="2800" dirty="0" err="1">
                <a:solidFill>
                  <a:schemeClr val="bg1"/>
                </a:solidFill>
              </a:rPr>
              <a:t>Антиокислювачі</a:t>
            </a:r>
            <a:r>
              <a:rPr lang="ru-RU" sz="2800" dirty="0">
                <a:solidFill>
                  <a:schemeClr val="bg1"/>
                </a:solidFill>
              </a:rPr>
              <a:t> - </a:t>
            </a:r>
            <a:r>
              <a:rPr lang="ru-RU" sz="2800" dirty="0" err="1">
                <a:solidFill>
                  <a:schemeClr val="bg1"/>
                </a:solidFill>
              </a:rPr>
              <a:t>збільшують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термін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зберігання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харчових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продуктів</a:t>
            </a:r>
            <a:r>
              <a:rPr lang="ru-RU" sz="2800" dirty="0">
                <a:solidFill>
                  <a:schemeClr val="bg1"/>
                </a:solidFill>
              </a:rPr>
              <a:t> шляхом </a:t>
            </a:r>
            <a:r>
              <a:rPr lang="ru-RU" sz="2800" dirty="0" err="1">
                <a:solidFill>
                  <a:schemeClr val="bg1"/>
                </a:solidFill>
              </a:rPr>
              <a:t>захисту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їх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псування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викликаного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окисленням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наприклад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прогірклість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жирів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зміна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кольору</a:t>
            </a:r>
            <a:r>
              <a:rPr lang="ru-RU" sz="2800" dirty="0">
                <a:solidFill>
                  <a:schemeClr val="bg1"/>
                </a:solidFill>
              </a:rPr>
              <a:t>. В одному </a:t>
            </a:r>
            <a:r>
              <a:rPr lang="ru-RU" sz="2800" dirty="0" err="1">
                <a:solidFill>
                  <a:schemeClr val="bg1"/>
                </a:solidFill>
              </a:rPr>
              <a:t>харчовому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продукті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може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використовуватися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тільки</a:t>
            </a:r>
            <a:r>
              <a:rPr lang="ru-RU" sz="2800" dirty="0">
                <a:solidFill>
                  <a:schemeClr val="bg1"/>
                </a:solidFill>
              </a:rPr>
              <a:t> один антиоксидант</a:t>
            </a:r>
          </a:p>
        </p:txBody>
      </p:sp>
      <p:pic>
        <p:nvPicPr>
          <p:cNvPr id="3077" name="Picture 5" descr="D:\загрузки\4721534_w640_h640_guarovaya_k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682044" cy="131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6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pimg.tradeindia.com/01141841/b/1/stearic-acid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8163" b="15481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760" y="26977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АСКОРБІНОВА КИСЛОТА або Е 300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8" y="1700808"/>
            <a:ext cx="4535666" cy="5256584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Аскорб</a:t>
            </a:r>
            <a:r>
              <a:rPr lang="en-US" b="1" dirty="0">
                <a:solidFill>
                  <a:schemeClr val="bg1"/>
                </a:solidFill>
              </a:rPr>
              <a:t>í</a:t>
            </a:r>
            <a:r>
              <a:rPr lang="ru-RU" b="1" dirty="0">
                <a:solidFill>
                  <a:schemeClr val="bg1"/>
                </a:solidFill>
              </a:rPr>
              <a:t>нова кислот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</a:rPr>
              <a:t>6</a:t>
            </a:r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baseline="-25000" dirty="0" smtClean="0">
                <a:solidFill>
                  <a:schemeClr val="bg1"/>
                </a:solidFill>
              </a:rPr>
              <a:t>6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відносно</a:t>
            </a:r>
            <a:r>
              <a:rPr lang="ru-RU" dirty="0" smtClean="0">
                <a:solidFill>
                  <a:schemeClr val="bg1"/>
                </a:solidFill>
              </a:rPr>
              <a:t> проста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органічна</a:t>
            </a:r>
            <a:r>
              <a:rPr lang="ru-RU" dirty="0">
                <a:solidFill>
                  <a:schemeClr val="bg1"/>
                </a:solidFill>
              </a:rPr>
              <a:t> кислота, яка </a:t>
            </a:r>
            <a:r>
              <a:rPr lang="ru-RU" dirty="0" err="1">
                <a:solidFill>
                  <a:schemeClr val="bg1"/>
                </a:solidFill>
              </a:rPr>
              <a:t>міститься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свіжих</a:t>
            </a:r>
            <a:r>
              <a:rPr lang="ru-RU" dirty="0">
                <a:solidFill>
                  <a:schemeClr val="bg1"/>
                </a:solidFill>
              </a:rPr>
              <a:t> фруктах (</a:t>
            </a:r>
            <a:r>
              <a:rPr lang="ru-RU" dirty="0" err="1">
                <a:solidFill>
                  <a:schemeClr val="bg1"/>
                </a:solidFill>
              </a:rPr>
              <a:t>яблука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сливи</a:t>
            </a:r>
            <a:r>
              <a:rPr lang="ru-RU" dirty="0">
                <a:solidFill>
                  <a:schemeClr val="bg1"/>
                </a:solidFill>
              </a:rPr>
              <a:t>, персики і т.д.) та </a:t>
            </a:r>
            <a:r>
              <a:rPr lang="ru-RU" dirty="0" err="1">
                <a:solidFill>
                  <a:schemeClr val="bg1"/>
                </a:solidFill>
              </a:rPr>
              <a:t>овочах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морква</a:t>
            </a:r>
            <a:r>
              <a:rPr lang="ru-RU" dirty="0">
                <a:solidFill>
                  <a:schemeClr val="bg1"/>
                </a:solidFill>
              </a:rPr>
              <a:t>, капуста, </a:t>
            </a:r>
            <a:r>
              <a:rPr lang="ru-RU" dirty="0" err="1">
                <a:solidFill>
                  <a:schemeClr val="bg1"/>
                </a:solidFill>
              </a:rPr>
              <a:t>буряк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картопля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</a:t>
            </a:r>
            <a:r>
              <a:rPr lang="ru-RU" dirty="0">
                <a:solidFill>
                  <a:schemeClr val="bg1"/>
                </a:solidFill>
              </a:rPr>
              <a:t>.).</a:t>
            </a:r>
          </a:p>
        </p:txBody>
      </p:sp>
      <p:pic>
        <p:nvPicPr>
          <p:cNvPr id="8194" name="Picture 2" descr="L-Ascorbic aci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412776"/>
            <a:ext cx="4608512" cy="251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scorbic-acid-from-xtal-1997-3D-bal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8999"/>
            <a:ext cx="4608512" cy="361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kupilekarstva.ru/published/publicdata/ONLINEP9ONLINEPH/attachments/SC/products_pictures/M-000813_en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19" y="0"/>
            <a:ext cx="237678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ib.exdat.com/tw_files2/urls_43/33/d-32816/32816_html_2068863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1" r="1166" b="14401"/>
          <a:stretch/>
        </p:blipFill>
        <p:spPr bwMode="auto">
          <a:xfrm>
            <a:off x="-53117" y="-1"/>
            <a:ext cx="91971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ОРТОФОСФАТНА КИСЛОТА або Е 338</a:t>
            </a:r>
            <a:endParaRPr lang="ru-RU" sz="3600" dirty="0"/>
          </a:p>
        </p:txBody>
      </p:sp>
      <p:pic>
        <p:nvPicPr>
          <p:cNvPr id="1030" name="Picture 6" descr="http://lib.chipdip.ru/280/DOC0002806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1" r="19618"/>
          <a:stretch/>
        </p:blipFill>
        <p:spPr bwMode="auto">
          <a:xfrm>
            <a:off x="3419872" y="2537223"/>
            <a:ext cx="2820287" cy="43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3953" y="1412776"/>
            <a:ext cx="5451376" cy="5156085"/>
          </a:xfrm>
        </p:spPr>
        <p:txBody>
          <a:bodyPr>
            <a:normAutofit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О́ртофосфа́тна </a:t>
            </a:r>
            <a:r>
              <a:rPr lang="vi-VN" b="1" dirty="0" smtClean="0">
                <a:solidFill>
                  <a:schemeClr val="bg1"/>
                </a:solidFill>
              </a:rPr>
              <a:t>кислота́</a:t>
            </a:r>
            <a:r>
              <a:rPr lang="uk-UA" b="1" dirty="0" smtClean="0">
                <a:solidFill>
                  <a:schemeClr val="bg1"/>
                </a:solidFill>
              </a:rPr>
              <a:t> - </a:t>
            </a:r>
            <a:r>
              <a:rPr lang="vi-VN" dirty="0" smtClean="0">
                <a:solidFill>
                  <a:schemeClr val="bg1"/>
                </a:solidFill>
              </a:rPr>
              <a:t>неорганічна</a:t>
            </a:r>
            <a:r>
              <a:rPr lang="vi-VN" dirty="0">
                <a:solidFill>
                  <a:schemeClr val="bg1"/>
                </a:solidFill>
              </a:rPr>
              <a:t> сполука, кислота складу Н</a:t>
            </a:r>
            <a:r>
              <a:rPr lang="vi-VN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PO</a:t>
            </a:r>
            <a:r>
              <a:rPr lang="en-US" baseline="-25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vi-VN" dirty="0">
                <a:solidFill>
                  <a:schemeClr val="bg1"/>
                </a:solidFill>
              </a:rPr>
              <a:t>яка утворює ряд солей ортофосфатів (фосфатів). За кімнатної температури є білою кристалічною речовиною, а при нагріванні до 42,35 °</a:t>
            </a:r>
            <a:r>
              <a:rPr lang="en-US" dirty="0">
                <a:solidFill>
                  <a:schemeClr val="bg1"/>
                </a:solidFill>
              </a:rPr>
              <a:t>C </a:t>
            </a:r>
            <a:r>
              <a:rPr lang="vi-VN" dirty="0">
                <a:solidFill>
                  <a:schemeClr val="bg1"/>
                </a:solidFill>
              </a:rPr>
              <a:t>перетворюється на безбарвну в'язку рідину.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Phosphoric-acid-2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4748335" cy="334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загрузки\phosphoric aci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06" y="260648"/>
            <a:ext cx="3275857" cy="30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.liveinternet.ru/images/attach/b/4/112/889/112889916_5552559_opasnyeproduktyipishhevyedobav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11560" y="3284984"/>
            <a:ext cx="4669516" cy="3250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855"/>
            <a:ext cx="6480048" cy="2301240"/>
          </a:xfrm>
        </p:spPr>
        <p:txBody>
          <a:bodyPr>
            <a:normAutofit/>
            <a:scene3d>
              <a:camera prst="obliqueTopLeft"/>
              <a:lightRig rig="threePt" dir="t"/>
            </a:scene3d>
          </a:bodyPr>
          <a:lstStyle/>
          <a:p>
            <a:pPr algn="l"/>
            <a:r>
              <a:rPr lang="uk-UA" sz="4800" cap="none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Харчові добавки</a:t>
            </a:r>
            <a:endParaRPr lang="ru-RU" sz="4800" cap="none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9384" y="771666"/>
            <a:ext cx="7477492" cy="2232248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Харчові добавки – природні й синтетичні сполуки, що вводять у харчові продукти під час їхнього виробництва для надання заданих властивостей і/або збереження якості.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s1.ziareromania.ro/?mmid=bd3b9ec22620a2eb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22270"/>
            <a:ext cx="1547664" cy="149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90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ladylena.ru/wp-content/uploads/images/11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69"/>
          <a:stretch/>
        </p:blipFill>
        <p:spPr bwMode="auto">
          <a:xfrm>
            <a:off x="-23129" y="0"/>
            <a:ext cx="91671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БУРШТИНОВА КИСЛОТА або Е 363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4896544" cy="5257800"/>
          </a:xfrm>
        </p:spPr>
        <p:txBody>
          <a:bodyPr>
            <a:normAutofit fontScale="85000" lnSpcReduction="20000"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Буршти́нова кислота́</a:t>
            </a:r>
            <a:r>
              <a:rPr lang="vi-VN" dirty="0">
                <a:solidFill>
                  <a:schemeClr val="bg1"/>
                </a:solidFill>
              </a:rPr>
              <a:t>, </a:t>
            </a:r>
            <a:r>
              <a:rPr lang="vi-VN" b="1" dirty="0">
                <a:solidFill>
                  <a:schemeClr val="bg1"/>
                </a:solidFill>
              </a:rPr>
              <a:t>янта́рна кислота́</a:t>
            </a:r>
            <a:r>
              <a:rPr lang="vi-VN" dirty="0">
                <a:solidFill>
                  <a:schemeClr val="bg1"/>
                </a:solidFill>
              </a:rPr>
              <a:t>, </a:t>
            </a:r>
            <a:r>
              <a:rPr lang="vi-VN" b="1" dirty="0">
                <a:solidFill>
                  <a:schemeClr val="bg1"/>
                </a:solidFill>
              </a:rPr>
              <a:t>сукцина́т</a:t>
            </a:r>
            <a:r>
              <a:rPr lang="vi-VN" dirty="0">
                <a:solidFill>
                  <a:schemeClr val="bg1"/>
                </a:solidFill>
              </a:rPr>
              <a:t> (бутандіова кислота, етан-1,2-дикарбонова кислота) НООССН</a:t>
            </a:r>
            <a:r>
              <a:rPr lang="vi-VN" baseline="-25000" dirty="0">
                <a:solidFill>
                  <a:schemeClr val="bg1"/>
                </a:solidFill>
              </a:rPr>
              <a:t>2</a:t>
            </a:r>
            <a:r>
              <a:rPr lang="vi-VN" dirty="0">
                <a:solidFill>
                  <a:schemeClr val="bg1"/>
                </a:solidFill>
              </a:rPr>
              <a:t>СН</a:t>
            </a:r>
            <a:r>
              <a:rPr lang="vi-VN" baseline="-25000" dirty="0">
                <a:solidFill>
                  <a:schemeClr val="bg1"/>
                </a:solidFill>
              </a:rPr>
              <a:t>2</a:t>
            </a:r>
            <a:r>
              <a:rPr lang="vi-VN" dirty="0">
                <a:solidFill>
                  <a:schemeClr val="bg1"/>
                </a:solidFill>
              </a:rPr>
              <a:t>СООН — органічна двохосновна насичена карбонова кислота</a:t>
            </a:r>
            <a:r>
              <a:rPr lang="vi-VN" dirty="0" smtClean="0">
                <a:solidFill>
                  <a:schemeClr val="bg1"/>
                </a:solidFill>
              </a:rPr>
              <a:t>.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Бурштинову</a:t>
            </a:r>
            <a:r>
              <a:rPr lang="ru-RU" dirty="0">
                <a:solidFill>
                  <a:schemeClr val="bg1"/>
                </a:solidFill>
              </a:rPr>
              <a:t> кислоту та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похідні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використовують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smtClean="0">
                <a:solidFill>
                  <a:schemeClr val="bg1"/>
                </a:solidFill>
              </a:rPr>
              <a:t>синтезу </a:t>
            </a:r>
            <a:r>
              <a:rPr lang="ru-RU" dirty="0" err="1" smtClean="0">
                <a:solidFill>
                  <a:schemeClr val="bg1"/>
                </a:solidFill>
              </a:rPr>
              <a:t>деяких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барвників</a:t>
            </a:r>
            <a:r>
              <a:rPr lang="ru-RU" dirty="0">
                <a:solidFill>
                  <a:schemeClr val="bg1"/>
                </a:solidFill>
              </a:rPr>
              <a:t>, </a:t>
            </a:r>
            <a:r>
              <a:rPr lang="ru-RU" dirty="0" err="1">
                <a:solidFill>
                  <a:schemeClr val="bg1"/>
                </a:solidFill>
              </a:rPr>
              <a:t>інсектицидів</a:t>
            </a:r>
            <a:r>
              <a:rPr lang="ru-RU" dirty="0">
                <a:solidFill>
                  <a:schemeClr val="bg1"/>
                </a:solidFill>
              </a:rPr>
              <a:t>, </a:t>
            </a:r>
            <a:r>
              <a:rPr lang="ru-RU" dirty="0" err="1" smtClean="0">
                <a:solidFill>
                  <a:schemeClr val="bg1"/>
                </a:solidFill>
              </a:rPr>
              <a:t>пластма,ароматичних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сполук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лікарських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засобів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Bernsteinsäure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24744"/>
            <a:ext cx="21050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uccinic-acid-3D-bal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5887">
            <a:off x="3130042" y="2251211"/>
            <a:ext cx="6761996" cy="35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1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s2.justapinchassets.com/images/recipe/5/0/5/6/5/large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67300"/>
            <a:ext cx="1555932" cy="115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95936" y="0"/>
            <a:ext cx="4968552" cy="1916832"/>
          </a:xfrm>
        </p:spPr>
        <p:txBody>
          <a:bodyPr>
            <a:noAutofit/>
          </a:bodyPr>
          <a:lstStyle/>
          <a:p>
            <a:pPr algn="r"/>
            <a:r>
              <a:rPr lang="uk-UA" sz="3900" b="1" dirty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Е </a:t>
            </a:r>
            <a:r>
              <a:rPr lang="uk-UA" sz="39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400 І ДАЛІ</a:t>
            </a:r>
            <a:r>
              <a:rPr lang="uk-UA" sz="3900" b="1" dirty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uk-UA" sz="3900" b="1" dirty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</a:br>
            <a:r>
              <a:rPr lang="uk-UA" sz="39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СТАБІЛІЗАТОРИ.</a:t>
            </a:r>
            <a:br>
              <a:rPr lang="uk-UA" sz="39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</a:br>
            <a:r>
              <a:rPr lang="uk-UA" sz="39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ЕМУЛЬГАТОРИ</a:t>
            </a:r>
            <a:endParaRPr lang="ru-RU" sz="39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9337" y="1772816"/>
            <a:ext cx="4581337" cy="508518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Е400 - Е499- </a:t>
            </a:r>
            <a:r>
              <a:rPr lang="ru-RU" sz="2800" dirty="0" err="1">
                <a:solidFill>
                  <a:schemeClr val="bg1"/>
                </a:solidFill>
              </a:rPr>
              <a:t>Стабілізатори</a:t>
            </a:r>
            <a:r>
              <a:rPr lang="ru-RU" sz="2800" dirty="0">
                <a:solidFill>
                  <a:schemeClr val="bg1"/>
                </a:solidFill>
              </a:rPr>
              <a:t> - </a:t>
            </a:r>
            <a:r>
              <a:rPr lang="ru-RU" sz="2800" dirty="0" err="1">
                <a:solidFill>
                  <a:schemeClr val="bg1"/>
                </a:solidFill>
              </a:rPr>
              <a:t>зберігають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потрібну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консистенцію</a:t>
            </a:r>
            <a:r>
              <a:rPr lang="ru-RU" sz="2800" dirty="0">
                <a:solidFill>
                  <a:schemeClr val="bg1"/>
                </a:solidFill>
              </a:rPr>
              <a:t> продукту.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err="1" smtClean="0">
                <a:solidFill>
                  <a:schemeClr val="bg1"/>
                </a:solidFill>
              </a:rPr>
              <a:t>Загущувачі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- </a:t>
            </a:r>
            <a:r>
              <a:rPr lang="ru-RU" sz="2800" dirty="0" err="1">
                <a:solidFill>
                  <a:schemeClr val="bg1"/>
                </a:solidFill>
              </a:rPr>
              <a:t>підвищують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в'язкість</a:t>
            </a:r>
            <a:r>
              <a:rPr lang="ru-RU" sz="2800" dirty="0">
                <a:solidFill>
                  <a:schemeClr val="bg1"/>
                </a:solidFill>
              </a:rPr>
              <a:t> продукту. Практично </a:t>
            </a:r>
            <a:r>
              <a:rPr lang="ru-RU" sz="2800" dirty="0" err="1">
                <a:solidFill>
                  <a:schemeClr val="bg1"/>
                </a:solidFill>
              </a:rPr>
              <a:t>завжди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їх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додають</a:t>
            </a:r>
            <a:r>
              <a:rPr lang="ru-RU" sz="2800" dirty="0">
                <a:solidFill>
                  <a:schemeClr val="bg1"/>
                </a:solidFill>
              </a:rPr>
              <a:t> в </a:t>
            </a:r>
            <a:r>
              <a:rPr lang="ru-RU" sz="2800" dirty="0" err="1">
                <a:solidFill>
                  <a:schemeClr val="bg1"/>
                </a:solidFill>
              </a:rPr>
              <a:t>продукти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зниженою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жирністю</a:t>
            </a:r>
            <a:r>
              <a:rPr lang="ru-RU" sz="2800" dirty="0">
                <a:solidFill>
                  <a:schemeClr val="bg1"/>
                </a:solidFill>
              </a:rPr>
              <a:t> – </a:t>
            </a:r>
            <a:r>
              <a:rPr lang="ru-RU" sz="2800" dirty="0" err="1">
                <a:solidFill>
                  <a:schemeClr val="bg1"/>
                </a:solidFill>
              </a:rPr>
              <a:t>майонези</a:t>
            </a:r>
            <a:r>
              <a:rPr lang="ru-RU" sz="2800" dirty="0">
                <a:solidFill>
                  <a:schemeClr val="bg1"/>
                </a:solidFill>
              </a:rPr>
              <a:t> і </a:t>
            </a:r>
            <a:r>
              <a:rPr lang="ru-RU" sz="2800" dirty="0" err="1">
                <a:solidFill>
                  <a:schemeClr val="bg1"/>
                </a:solidFill>
              </a:rPr>
              <a:t>йогурти</a:t>
            </a:r>
            <a:r>
              <a:rPr lang="ru-RU" sz="2800" dirty="0">
                <a:solidFill>
                  <a:schemeClr val="bg1"/>
                </a:solidFill>
              </a:rPr>
              <a:t>. Густа </a:t>
            </a:r>
            <a:r>
              <a:rPr lang="ru-RU" sz="2800" dirty="0" err="1">
                <a:solidFill>
                  <a:schemeClr val="bg1"/>
                </a:solidFill>
              </a:rPr>
              <a:t>консистенція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створює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ілюзію</a:t>
            </a:r>
            <a:r>
              <a:rPr lang="ru-RU" sz="2800" dirty="0">
                <a:solidFill>
                  <a:schemeClr val="bg1"/>
                </a:solidFill>
              </a:rPr>
              <a:t> «</a:t>
            </a:r>
            <a:r>
              <a:rPr lang="ru-RU" sz="2800" dirty="0" err="1">
                <a:solidFill>
                  <a:schemeClr val="bg1"/>
                </a:solidFill>
              </a:rPr>
              <a:t>якісного</a:t>
            </a:r>
            <a:r>
              <a:rPr lang="ru-RU" sz="2800" dirty="0">
                <a:solidFill>
                  <a:schemeClr val="bg1"/>
                </a:solidFill>
              </a:rPr>
              <a:t> продукту».</a:t>
            </a:r>
          </a:p>
        </p:txBody>
      </p:sp>
      <p:pic>
        <p:nvPicPr>
          <p:cNvPr id="4098" name="Picture 2" descr="http://www.artnail.biz/terms/images/konsist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765" y="1767300"/>
            <a:ext cx="33337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atgia.com/raovat_pictures/1/fhn137820014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6" b="23821"/>
          <a:stretch/>
        </p:blipFill>
        <p:spPr bwMode="auto">
          <a:xfrm>
            <a:off x="0" y="1"/>
            <a:ext cx="4067944" cy="17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4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5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АЛЬГІНОВА КИСЛОТА або Е 400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4311" y="1505469"/>
            <a:ext cx="7467600" cy="2620888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Альгінова</a:t>
            </a:r>
            <a:r>
              <a:rPr lang="ru-RU" dirty="0">
                <a:solidFill>
                  <a:schemeClr val="bg1"/>
                </a:solidFill>
              </a:rPr>
              <a:t> кислота </a:t>
            </a:r>
            <a:r>
              <a:rPr lang="ru-RU" dirty="0" err="1">
                <a:solidFill>
                  <a:schemeClr val="bg1"/>
                </a:solidFill>
              </a:rPr>
              <a:t>нерозчинна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воді</a:t>
            </a:r>
            <a:r>
              <a:rPr lang="ru-RU" dirty="0">
                <a:solidFill>
                  <a:schemeClr val="bg1"/>
                </a:solidFill>
              </a:rPr>
              <a:t> і в </a:t>
            </a:r>
            <a:r>
              <a:rPr lang="ru-RU" dirty="0" err="1">
                <a:solidFill>
                  <a:schemeClr val="bg1"/>
                </a:solidFill>
              </a:rPr>
              <a:t>більшості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органічних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розчинників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1 </a:t>
            </a:r>
            <a:r>
              <a:rPr lang="ru-RU" dirty="0" err="1">
                <a:solidFill>
                  <a:schemeClr val="bg1"/>
                </a:solidFill>
              </a:rPr>
              <a:t>частина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альгінової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кислоти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адсорбує</a:t>
            </a:r>
            <a:r>
              <a:rPr lang="ru-RU" dirty="0" smtClean="0">
                <a:solidFill>
                  <a:schemeClr val="bg1"/>
                </a:solidFill>
              </a:rPr>
              <a:t> 300 </a:t>
            </a:r>
            <a:r>
              <a:rPr lang="ru-RU" dirty="0" err="1" smtClean="0">
                <a:solidFill>
                  <a:schemeClr val="bg1"/>
                </a:solidFill>
              </a:rPr>
              <a:t>масових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</a:t>
            </a:r>
            <a:r>
              <a:rPr lang="ru-RU" dirty="0" smtClean="0">
                <a:solidFill>
                  <a:schemeClr val="bg1"/>
                </a:solidFill>
              </a:rPr>
              <a:t> води,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обумовлює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застосування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загусника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Alginsäur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4479391"/>
            <a:ext cx="6907113" cy="237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5"/>
            <a:ext cx="3203848" cy="25343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9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ruslekar.info/images/original/382463206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" t="-7739" r="512" b="19346"/>
          <a:stretch/>
        </p:blipFill>
        <p:spPr bwMode="auto">
          <a:xfrm>
            <a:off x="5608177" y="927479"/>
            <a:ext cx="3528392" cy="2215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doctoram.net/wp-content/uploads/2010/10/Kamed-rozhkovogo-dereva-400x2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9926" r="6044" b="8088"/>
          <a:stretch/>
        </p:blipFill>
        <p:spPr bwMode="auto">
          <a:xfrm>
            <a:off x="2987824" y="3006436"/>
            <a:ext cx="6276109" cy="38515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КАМЕДЬ РІЖКОВОГО ДЕРЕВА або Е 410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503" y="1556792"/>
            <a:ext cx="5455600" cy="530120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Камедь (</a:t>
            </a:r>
            <a:r>
              <a:rPr lang="ru-RU" b="1" dirty="0" err="1">
                <a:solidFill>
                  <a:schemeClr val="bg1"/>
                </a:solidFill>
              </a:rPr>
              <a:t>або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ґлей</a:t>
            </a:r>
            <a:r>
              <a:rPr lang="ru-RU" b="1" dirty="0">
                <a:solidFill>
                  <a:schemeClr val="bg1"/>
                </a:solidFill>
              </a:rPr>
              <a:t>) </a:t>
            </a:r>
            <a:r>
              <a:rPr lang="ru-RU" b="1" dirty="0" err="1">
                <a:solidFill>
                  <a:schemeClr val="bg1"/>
                </a:solidFill>
              </a:rPr>
              <a:t>бобів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dirty="0" err="1">
                <a:solidFill>
                  <a:schemeClr val="bg1"/>
                </a:solidFill>
              </a:rPr>
              <a:t>ріжкового</a:t>
            </a:r>
            <a:r>
              <a:rPr lang="ru-RU" b="1" dirty="0">
                <a:solidFill>
                  <a:schemeClr val="bg1"/>
                </a:solidFill>
              </a:rPr>
              <a:t> дерева (Е410)</a:t>
            </a:r>
            <a:r>
              <a:rPr lang="ru-RU" dirty="0">
                <a:solidFill>
                  <a:schemeClr val="bg1"/>
                </a:solidFill>
              </a:rPr>
              <a:t> — </a:t>
            </a:r>
            <a:r>
              <a:rPr lang="ru-RU" dirty="0" err="1">
                <a:solidFill>
                  <a:schemeClr val="bg1"/>
                </a:solidFill>
              </a:rPr>
              <a:t>харчова</a:t>
            </a:r>
            <a:r>
              <a:rPr lang="ru-RU" dirty="0">
                <a:solidFill>
                  <a:schemeClr val="bg1"/>
                </a:solidFill>
              </a:rPr>
              <a:t> добавка, </a:t>
            </a:r>
            <a:r>
              <a:rPr lang="ru-RU" dirty="0" err="1">
                <a:solidFill>
                  <a:schemeClr val="bg1"/>
                </a:solidFill>
              </a:rPr>
              <a:t>відноситься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групи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стабілізаторів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В'язкість</a:t>
            </a:r>
            <a:r>
              <a:rPr lang="ru-RU" dirty="0">
                <a:solidFill>
                  <a:schemeClr val="bg1"/>
                </a:solidFill>
              </a:rPr>
              <a:t> 3100. </a:t>
            </a:r>
            <a:r>
              <a:rPr lang="ru-RU" dirty="0" err="1">
                <a:solidFill>
                  <a:schemeClr val="bg1"/>
                </a:solidFill>
              </a:rPr>
              <a:t>Розчиняється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гарячій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воді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повне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розчинення</a:t>
            </a:r>
            <a:r>
              <a:rPr lang="ru-RU" dirty="0">
                <a:solidFill>
                  <a:schemeClr val="bg1"/>
                </a:solidFill>
              </a:rPr>
              <a:t> при 85 °</a:t>
            </a:r>
            <a:r>
              <a:rPr lang="en-US" dirty="0">
                <a:solidFill>
                  <a:schemeClr val="bg1"/>
                </a:solidFill>
              </a:rPr>
              <a:t>C), </a:t>
            </a:r>
            <a:r>
              <a:rPr lang="ru-RU" dirty="0">
                <a:solidFill>
                  <a:schemeClr val="bg1"/>
                </a:solidFill>
              </a:rPr>
              <a:t>але </a:t>
            </a:r>
            <a:r>
              <a:rPr lang="ru-RU" dirty="0" err="1">
                <a:solidFill>
                  <a:schemeClr val="bg1"/>
                </a:solidFill>
              </a:rPr>
              <a:t>існують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модифікації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розчиняються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холодній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воді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Сильний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синергіст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здійснює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вплив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функціональні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властивості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колоїдів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Зберігає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передає</a:t>
            </a:r>
            <a:r>
              <a:rPr lang="ru-RU" dirty="0">
                <a:solidFill>
                  <a:schemeClr val="bg1"/>
                </a:solidFill>
              </a:rPr>
              <a:t> смак </a:t>
            </a:r>
            <a:r>
              <a:rPr lang="ru-RU" dirty="0" err="1">
                <a:solidFill>
                  <a:schemeClr val="bg1"/>
                </a:solidFill>
              </a:rPr>
              <a:t>різних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ароматів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продукті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112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mg.21food.com/img/product/2009/8/24/futaste-10040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33790"/>
            <a:ext cx="2810727" cy="5238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6" y="18937"/>
            <a:ext cx="7467600" cy="11430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МАНІТОЛ або  Е 421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3707904" cy="5733256"/>
          </a:xfrm>
        </p:spPr>
        <p:txBody>
          <a:bodyPr>
            <a:normAutofit fontScale="77500" lnSpcReduction="20000"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Маніто́л</a:t>
            </a:r>
            <a:r>
              <a:rPr lang="vi-VN" dirty="0">
                <a:solidFill>
                  <a:schemeClr val="bg1"/>
                </a:solidFill>
              </a:rPr>
              <a:t>, </a:t>
            </a:r>
            <a:r>
              <a:rPr lang="vi-VN" b="1" dirty="0">
                <a:solidFill>
                  <a:schemeClr val="bg1"/>
                </a:solidFill>
              </a:rPr>
              <a:t>маніт</a:t>
            </a:r>
            <a:r>
              <a:rPr lang="vi-VN" dirty="0">
                <a:solidFill>
                  <a:schemeClr val="bg1"/>
                </a:solidFill>
              </a:rPr>
              <a:t> або </a:t>
            </a:r>
            <a:r>
              <a:rPr lang="vi-VN" b="1" dirty="0">
                <a:solidFill>
                  <a:schemeClr val="bg1"/>
                </a:solidFill>
              </a:rPr>
              <a:t>гексан-1,2,3,4,5,6-ол</a:t>
            </a:r>
            <a:r>
              <a:rPr lang="vi-VN" dirty="0">
                <a:solidFill>
                  <a:schemeClr val="bg1"/>
                </a:solidFill>
              </a:rPr>
              <a:t> (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baseline="-25000" dirty="0">
                <a:solidFill>
                  <a:schemeClr val="bg1"/>
                </a:solidFill>
              </a:rPr>
              <a:t>6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baseline="-25000" dirty="0">
                <a:solidFill>
                  <a:schemeClr val="bg1"/>
                </a:solidFill>
              </a:rPr>
              <a:t>8</a:t>
            </a:r>
            <a:r>
              <a:rPr lang="en-US" dirty="0">
                <a:solidFill>
                  <a:schemeClr val="bg1"/>
                </a:solidFill>
              </a:rPr>
              <a:t>(OH)</a:t>
            </a:r>
            <a:r>
              <a:rPr lang="en-US" baseline="-25000" dirty="0">
                <a:solidFill>
                  <a:schemeClr val="bg1"/>
                </a:solidFill>
              </a:rPr>
              <a:t>6</a:t>
            </a:r>
            <a:r>
              <a:rPr lang="en-US" dirty="0">
                <a:solidFill>
                  <a:schemeClr val="bg1"/>
                </a:solidFill>
              </a:rPr>
              <a:t>) — </a:t>
            </a:r>
            <a:r>
              <a:rPr lang="vi-VN" dirty="0">
                <a:solidFill>
                  <a:schemeClr val="bg1"/>
                </a:solidFill>
              </a:rPr>
              <a:t>шестиатомний </a:t>
            </a:r>
            <a:r>
              <a:rPr lang="uk-UA" dirty="0" smtClean="0">
                <a:solidFill>
                  <a:schemeClr val="bg1"/>
                </a:solidFill>
              </a:rPr>
              <a:t>спирт, </a:t>
            </a:r>
            <a:r>
              <a:rPr lang="vi-VN" dirty="0" smtClean="0">
                <a:solidFill>
                  <a:schemeClr val="bg1"/>
                </a:solidFill>
              </a:rPr>
              <a:t>що </a:t>
            </a:r>
            <a:r>
              <a:rPr lang="vi-VN" dirty="0">
                <a:solidFill>
                  <a:schemeClr val="bg1"/>
                </a:solidFill>
              </a:rPr>
              <a:t>міститься в багатьох рослинах. Манітол і його похідні використовуються для отримання </a:t>
            </a:r>
            <a:r>
              <a:rPr lang="uk-UA" dirty="0" smtClean="0">
                <a:solidFill>
                  <a:schemeClr val="bg1"/>
                </a:solidFill>
              </a:rPr>
              <a:t>смол</a:t>
            </a:r>
            <a:r>
              <a:rPr lang="vi-VN" dirty="0" smtClean="0">
                <a:solidFill>
                  <a:schemeClr val="bg1"/>
                </a:solidFill>
              </a:rPr>
              <a:t>,</a:t>
            </a:r>
            <a:r>
              <a:rPr lang="uk-UA" dirty="0" smtClean="0">
                <a:solidFill>
                  <a:schemeClr val="bg1"/>
                </a:solidFill>
              </a:rPr>
              <a:t> лаків</a:t>
            </a:r>
            <a:r>
              <a:rPr lang="vi-VN" dirty="0" smtClean="0">
                <a:solidFill>
                  <a:schemeClr val="bg1"/>
                </a:solidFill>
              </a:rPr>
              <a:t>,</a:t>
            </a:r>
            <a:r>
              <a:rPr lang="vi-VN" dirty="0">
                <a:solidFill>
                  <a:schemeClr val="bg1"/>
                </a:solidFill>
              </a:rPr>
              <a:t> вибухових речовин, в харчовій промисловості (харчова добавка </a:t>
            </a:r>
            <a:r>
              <a:rPr lang="vi-VN" b="1" dirty="0">
                <a:solidFill>
                  <a:schemeClr val="bg1"/>
                </a:solidFill>
              </a:rPr>
              <a:t>Е421</a:t>
            </a:r>
            <a:r>
              <a:rPr lang="vi-VN" dirty="0">
                <a:solidFill>
                  <a:schemeClr val="bg1"/>
                </a:solidFill>
              </a:rPr>
              <a:t>), в парфумерії і в </a:t>
            </a:r>
            <a:r>
              <a:rPr lang="vi-VN" dirty="0" smtClean="0">
                <a:solidFill>
                  <a:schemeClr val="bg1"/>
                </a:solidFill>
              </a:rPr>
              <a:t>медицині</a:t>
            </a:r>
            <a:r>
              <a:rPr lang="uk-UA" dirty="0">
                <a:solidFill>
                  <a:schemeClr val="bg1"/>
                </a:solidFill>
              </a:rPr>
              <a:t>ю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8" name="Picture 2" descr="Mannitol stru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80" y="883084"/>
            <a:ext cx="2393923" cy="9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http://upload.wikimedia.org/wikipedia/commons/3/34/Mann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55" y="3862592"/>
            <a:ext cx="1928120" cy="30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D-Mannitol 3d space fi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276" y="2005548"/>
            <a:ext cx="3542767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93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Comic Sans MS"/>
              </a:rPr>
              <a:t>Правда </a:t>
            </a:r>
            <a:r>
              <a:rPr lang="ru-RU" sz="48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Comic Sans MS"/>
              </a:rPr>
              <a:t>життя</a:t>
            </a:r>
            <a:endParaRPr lang="ru-RU" sz="48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844824"/>
            <a:ext cx="5508104" cy="4392488"/>
          </a:xfrm>
        </p:spPr>
        <p:txBody>
          <a:bodyPr>
            <a:normAutofit fontScale="85000" lnSpcReduction="20000"/>
          </a:bodyPr>
          <a:lstStyle/>
          <a:p>
            <a:r>
              <a:rPr lang="uk-UA" altLang="ru-RU" sz="3200" dirty="0">
                <a:solidFill>
                  <a:schemeClr val="bg1"/>
                </a:solidFill>
              </a:rPr>
              <a:t>Проблема в тому, що не всі харчові добавки, що використовуються в промисловості, добре вивчені. Окремі добавки можуть заважати дії лікарських препаратів. </a:t>
            </a:r>
            <a:r>
              <a:rPr lang="uk-UA" altLang="ru-RU" sz="3200" dirty="0" err="1">
                <a:solidFill>
                  <a:schemeClr val="bg1"/>
                </a:solidFill>
              </a:rPr>
              <a:t>Глутамат</a:t>
            </a:r>
            <a:r>
              <a:rPr lang="uk-UA" altLang="ru-RU" sz="3200" dirty="0">
                <a:solidFill>
                  <a:schemeClr val="bg1"/>
                </a:solidFill>
              </a:rPr>
              <a:t> натрію негативно впливає на головний мозок, погіршує стан хворих на бронхіальну астму, призводить до руйнування сітківки ока та глаукому.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s1.maminklub.lv/cache/0c/fa/0cfaf07da3a0586542a372dd03aac0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8" y="1761467"/>
            <a:ext cx="3844489" cy="50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ylovarim.com/wp-content/uploads/2014/04/puzzle_c211a2ad75c8db103018ffff03c208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701217" cy="176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7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allspaper.ru/uploads/gallery/main/7/dasha_astafieva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6"/>
          <a:stretch/>
        </p:blipFill>
        <p:spPr bwMode="auto">
          <a:xfrm>
            <a:off x="0" y="1124745"/>
            <a:ext cx="4864366" cy="576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467600" cy="1143000"/>
          </a:xfrm>
        </p:spPr>
        <p:txBody>
          <a:bodyPr>
            <a:no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80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Висновок</a:t>
            </a:r>
            <a:r>
              <a:rPr lang="ru-RU" sz="8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/>
            </a:r>
            <a:br>
              <a:rPr lang="ru-RU" sz="8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</a:b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124745"/>
            <a:ext cx="4392488" cy="61926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uk-UA" altLang="ru-RU" sz="3200" b="1" dirty="0">
                <a:solidFill>
                  <a:schemeClr val="bg1"/>
                </a:solidFill>
                <a:latin typeface="+mj-lt"/>
              </a:rPr>
              <a:t>Уважніше читати написи на етикетках. Не дивлячись, цілком можна купити крохмаль зі смаком, запахом і кольором ковбаси. Деякі добавки шкідливі тільки у великих кількостях але, канцерогени мають властивість - накопичуватися в організмі. Так що, з часом це дасть про себе знати. Будь-яка модифікація продуктів робить їх потенційно небезпечними для здоров'я. Вживання синтетичних підсилювачів смаку та кольору - це обман власного організму. </a:t>
            </a:r>
          </a:p>
          <a:p>
            <a:pPr>
              <a:lnSpc>
                <a:spcPct val="80000"/>
              </a:lnSpc>
            </a:pPr>
            <a:r>
              <a:rPr lang="uk-UA" altLang="ru-RU" sz="3200" b="1" dirty="0">
                <a:solidFill>
                  <a:schemeClr val="bg1"/>
                </a:solidFill>
                <a:latin typeface="+mj-lt"/>
              </a:rPr>
              <a:t>Вживати екологічно чисті продукти - свіжі сирі овочі, фрукти та ягоди. Не купувати продукти з великим терміном зберігання, зазначеним на етикетці - ознака того, що там багато консервантів.</a:t>
            </a:r>
          </a:p>
          <a:p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AutoShape 2" descr="http://wallspaper.ru/uploads/gallery/main/7/dasha_astafieva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krasaru.ru/uploads/posts/2011-07/1312124444_parabeny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1" r="25000"/>
          <a:stretch/>
        </p:blipFill>
        <p:spPr bwMode="auto">
          <a:xfrm>
            <a:off x="0" y="0"/>
            <a:ext cx="9144000" cy="68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537216.vk.me/u9004094/docs/3e11c4eeed33/tumblr_m8u0p4ih0B1qafdkao1_400.gif?extra=wtTZQ2Myz9rXyG8bNdVq9ZQuOlQEFY0rUOyGNHPZGxl9tUbQBsAbcNb3H6tYbRTrLmz6ceJo1AXmrztlsck0grFkbO9AZVZ4b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82" y="52029"/>
            <a:ext cx="1771651" cy="191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cs537414.vk.me/u8930309/docs/a7675f6263f8/oblizyvayuscheysya_drakon_gifka.gif?extra=_wEc5vtEbfWzX3JJmzKGG5yGYF7JFfr138JJDVlV5V9iP9U0lcj4zx5AbAoF5hrziI2R9fyuSyzEbt7rUTYfFZIRlMzxDG7JP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cs537414.vk.me/u8930309/docs/a7675f6263f8/oblizyvayuscheysya_drakon_gifka.gif?extra=_wEc5vtEbfWzX3JJmzKGG5yGYF7JFfr138JJDVlV5V9iP9U0lcj4zx5AbAoF5hrziI2R9fyuSyzEbt7rUTYfFZIRlMzxDG7JP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86047"/>
            <a:ext cx="4151759" cy="415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658" y="69269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 smtClean="0">
                <a:solidFill>
                  <a:schemeClr val="bg1"/>
                </a:solidFill>
                <a:latin typeface="Mistral" panose="03090702030407020403" pitchFamily="66" charset="0"/>
              </a:rPr>
              <a:t>Дякуємо за увагу!</a:t>
            </a:r>
            <a:endParaRPr lang="ru-RU" sz="96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7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ua.prom.st/1386089_w640_h640_dobav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3577">
            <a:off x="235824" y="1332180"/>
            <a:ext cx="2279366" cy="2037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6252"/>
            <a:ext cx="7523656" cy="3095212"/>
          </a:xfrm>
        </p:spPr>
        <p:txBody>
          <a:bodyPr/>
          <a:lstStyle/>
          <a:p>
            <a:r>
              <a:rPr lang="uk-UA" sz="4400" dirty="0" err="1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Буквенні</a:t>
            </a:r>
            <a:r>
              <a:rPr lang="uk-UA" sz="4400" dirty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 коди «Е»</a:t>
            </a:r>
            <a:endParaRPr lang="ru-RU" dirty="0">
              <a:ln w="5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2476" y="980728"/>
            <a:ext cx="6755739" cy="208514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Для </a:t>
            </a:r>
            <a:r>
              <a:rPr lang="ru-RU" sz="2800" b="1" dirty="0" err="1">
                <a:solidFill>
                  <a:schemeClr val="bg1"/>
                </a:solidFill>
              </a:rPr>
              <a:t>класифікації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харчових</a:t>
            </a:r>
            <a:r>
              <a:rPr lang="ru-RU" sz="2800" b="1" dirty="0">
                <a:solidFill>
                  <a:schemeClr val="bg1"/>
                </a:solidFill>
              </a:rPr>
              <a:t> добавок у </a:t>
            </a:r>
            <a:r>
              <a:rPr lang="ru-RU" sz="2800" b="1" dirty="0" err="1">
                <a:solidFill>
                  <a:schemeClr val="bg1"/>
                </a:solidFill>
              </a:rPr>
              <a:t>країнах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Євросоюзу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розроблено</a:t>
            </a:r>
            <a:r>
              <a:rPr lang="ru-RU" sz="2800" b="1" dirty="0">
                <a:solidFill>
                  <a:schemeClr val="bg1"/>
                </a:solidFill>
              </a:rPr>
              <a:t> систему </a:t>
            </a:r>
            <a:r>
              <a:rPr lang="ru-RU" sz="2800" b="1" dirty="0" err="1">
                <a:solidFill>
                  <a:schemeClr val="bg1"/>
                </a:solidFill>
              </a:rPr>
              <a:t>нумерації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Кожна</a:t>
            </a:r>
            <a:r>
              <a:rPr lang="ru-RU" sz="2800" b="1" dirty="0">
                <a:solidFill>
                  <a:schemeClr val="bg1"/>
                </a:solidFill>
              </a:rPr>
              <a:t> добавка </a:t>
            </a:r>
            <a:r>
              <a:rPr lang="ru-RU" sz="2800" b="1" dirty="0" err="1">
                <a:solidFill>
                  <a:schemeClr val="bg1"/>
                </a:solidFill>
              </a:rPr>
              <a:t>має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унікальний</a:t>
            </a:r>
            <a:r>
              <a:rPr lang="ru-RU" sz="2800" b="1" dirty="0">
                <a:solidFill>
                  <a:schemeClr val="bg1"/>
                </a:solidFill>
              </a:rPr>
              <a:t> номер.</a:t>
            </a:r>
          </a:p>
        </p:txBody>
      </p:sp>
      <p:pic>
        <p:nvPicPr>
          <p:cNvPr id="3082" name="Picture 10" descr="http://o-recepti.ru/0718e/7257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41075"/>
            <a:ext cx="5569369" cy="3706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64704" y="0"/>
            <a:ext cx="7776864" cy="2301240"/>
          </a:xfrm>
        </p:spPr>
        <p:txBody>
          <a:bodyPr/>
          <a:lstStyle/>
          <a:p>
            <a:r>
              <a:rPr lang="uk-UA" sz="4800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Класифікація </a:t>
            </a:r>
            <a:r>
              <a:rPr lang="uk-UA" sz="4400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добавок</a:t>
            </a:r>
            <a:r>
              <a:rPr lang="uk-UA" sz="4800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:</a:t>
            </a:r>
            <a:endParaRPr lang="ru-RU" dirty="0">
              <a:ln w="5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7316" y="1817440"/>
            <a:ext cx="7436684" cy="5040560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Е 100… </a:t>
            </a:r>
            <a:r>
              <a:rPr lang="uk-UA" dirty="0" err="1" smtClean="0">
                <a:solidFill>
                  <a:schemeClr val="bg1"/>
                </a:solidFill>
              </a:rPr>
              <a:t>Е</a:t>
            </a:r>
            <a:r>
              <a:rPr lang="uk-UA" dirty="0" smtClean="0">
                <a:solidFill>
                  <a:schemeClr val="bg1"/>
                </a:solidFill>
              </a:rPr>
              <a:t> 182 – барвники </a:t>
            </a:r>
          </a:p>
          <a:p>
            <a:pPr marL="342900" indent="-342900">
              <a:buClrTx/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Е200 і далі – консерванти</a:t>
            </a:r>
          </a:p>
          <a:p>
            <a:pPr marL="342900" indent="-342900">
              <a:buClrTx/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Е300 і далі – </a:t>
            </a:r>
            <a:r>
              <a:rPr lang="uk-UA" dirty="0" err="1" smtClean="0">
                <a:solidFill>
                  <a:schemeClr val="bg1"/>
                </a:solidFill>
              </a:rPr>
              <a:t>антиокиснювачі</a:t>
            </a:r>
            <a:r>
              <a:rPr lang="uk-UA" dirty="0" smtClean="0">
                <a:solidFill>
                  <a:schemeClr val="bg1"/>
                </a:solidFill>
              </a:rPr>
              <a:t> (антиоксиданти)</a:t>
            </a:r>
          </a:p>
          <a:p>
            <a:pPr marL="342900" indent="-342900">
              <a:buClrTx/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Е 400 і далі стабілізатори консистенції</a:t>
            </a:r>
          </a:p>
          <a:p>
            <a:pPr marL="342900" indent="-342900">
              <a:buClrTx/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Е 450 і далі, Е 1000 – емульгатори</a:t>
            </a:r>
          </a:p>
          <a:p>
            <a:pPr marL="342900" indent="-342900">
              <a:buClrTx/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Е 500 і далі – регулятори кислотності, розпушувачі</a:t>
            </a:r>
          </a:p>
          <a:p>
            <a:pPr marL="342900" indent="-342900">
              <a:buClrTx/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Е 600 і далі – підсилювачі смаку й аромату</a:t>
            </a:r>
          </a:p>
          <a:p>
            <a:pPr marL="342900" indent="-342900">
              <a:buClrTx/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Е 700 – </a:t>
            </a:r>
            <a:r>
              <a:rPr lang="uk-UA" dirty="0" err="1" smtClean="0">
                <a:solidFill>
                  <a:schemeClr val="bg1"/>
                </a:solidFill>
              </a:rPr>
              <a:t>Е</a:t>
            </a:r>
            <a:r>
              <a:rPr lang="uk-UA" dirty="0" smtClean="0">
                <a:solidFill>
                  <a:schemeClr val="bg1"/>
                </a:solidFill>
              </a:rPr>
              <a:t> 800 – запасні індекси для іншої можливої інформації</a:t>
            </a:r>
          </a:p>
          <a:p>
            <a:pPr marL="342900" indent="-342900">
              <a:buClrTx/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Е 900 і далі – глазуровані агенти, піногасники, поліпшувачі хліба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bestia-wm.ru/wp-content/uploads/2013/08/Kak-chitat-E-kod-na-produkt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3572489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915816" cy="265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30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55418"/>
            <a:ext cx="9145016" cy="2301240"/>
          </a:xfrm>
        </p:spPr>
        <p:txBody>
          <a:bodyPr/>
          <a:lstStyle/>
          <a:p>
            <a:r>
              <a:rPr lang="uk-UA" sz="4400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Використання харчових добавок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556792"/>
            <a:ext cx="6937501" cy="1850230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Морська і </a:t>
            </a:r>
            <a:r>
              <a:rPr lang="uk-UA" dirty="0" err="1" smtClean="0">
                <a:solidFill>
                  <a:schemeClr val="bg1"/>
                </a:solidFill>
              </a:rPr>
              <a:t>кам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err="1" smtClean="0">
                <a:solidFill>
                  <a:schemeClr val="bg1"/>
                </a:solidFill>
              </a:rPr>
              <a:t>яна</a:t>
            </a:r>
            <a:r>
              <a:rPr lang="uk-UA" dirty="0" smtClean="0">
                <a:solidFill>
                  <a:schemeClr val="bg1"/>
                </a:solidFill>
              </a:rPr>
              <a:t> сіль, мед, оцет, прянощі, рослинні барвники, селітра, сірчаний газ, якими обкурювали винарі й винні діжки, - харчові добавки, які здавна використовували люди.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746176" cy="182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72069"/>
            <a:ext cx="2619375" cy="1743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79" y="3789040"/>
            <a:ext cx="2271308" cy="1630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 descr="http://en.academic.ru/pictures/enwiki/82/Rainbow_and_sulfur_dioxide_emissions_from_the_Halemaumau_v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0" y="2348880"/>
            <a:ext cx="2351834" cy="1568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4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9"/>
          <a:stretch/>
        </p:blipFill>
        <p:spPr bwMode="auto">
          <a:xfrm>
            <a:off x="7236296" y="4157258"/>
            <a:ext cx="1907704" cy="270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0"/>
            <a:ext cx="5868144" cy="1961131"/>
          </a:xfrm>
        </p:spPr>
        <p:txBody>
          <a:bodyPr/>
          <a:lstStyle/>
          <a:p>
            <a:r>
              <a:rPr lang="uk-UA" sz="4800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Е 100… </a:t>
            </a:r>
            <a:r>
              <a:rPr lang="uk-UA" sz="4800" dirty="0" err="1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е</a:t>
            </a:r>
            <a:r>
              <a:rPr lang="uk-UA" sz="4800" dirty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uk-UA" sz="4800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182</a:t>
            </a:r>
            <a:br>
              <a:rPr lang="uk-UA" sz="4800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</a:br>
            <a:r>
              <a:rPr lang="uk-UA" sz="4800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барвники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6192688" cy="23042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Продукти</a:t>
            </a:r>
            <a:r>
              <a:rPr lang="ru-RU" sz="2400" b="1" dirty="0">
                <a:solidFill>
                  <a:schemeClr val="bg1"/>
                </a:solidFill>
              </a:rPr>
              <a:t> з </a:t>
            </a:r>
            <a:r>
              <a:rPr lang="ru-RU" sz="2400" b="1" dirty="0" err="1">
                <a:solidFill>
                  <a:schemeClr val="bg1"/>
                </a:solidFill>
              </a:rPr>
              <a:t>червоними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жовтими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барвниками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наприклад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тартразин</a:t>
            </a:r>
            <a:r>
              <a:rPr lang="ru-RU" sz="2400" b="1" dirty="0">
                <a:solidFill>
                  <a:schemeClr val="bg1"/>
                </a:solidFill>
              </a:rPr>
              <a:t> Е102 (</a:t>
            </a:r>
            <a:r>
              <a:rPr lang="ru-RU" sz="2400" b="1" dirty="0" err="1">
                <a:solidFill>
                  <a:schemeClr val="bg1"/>
                </a:solidFill>
              </a:rPr>
              <a:t>використовують</a:t>
            </a:r>
            <a:r>
              <a:rPr lang="ru-RU" sz="2400" b="1" dirty="0">
                <a:solidFill>
                  <a:schemeClr val="bg1"/>
                </a:solidFill>
              </a:rPr>
              <a:t> в </a:t>
            </a:r>
            <a:r>
              <a:rPr lang="ru-RU" sz="2400" b="1" dirty="0" err="1">
                <a:solidFill>
                  <a:schemeClr val="bg1"/>
                </a:solidFill>
              </a:rPr>
              <a:t>цукерках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морозиві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кондитерських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виробах</a:t>
            </a:r>
            <a:r>
              <a:rPr lang="ru-RU" sz="2400" b="1" dirty="0">
                <a:solidFill>
                  <a:schemeClr val="bg1"/>
                </a:solidFill>
              </a:rPr>
              <a:t>, напоях)</a:t>
            </a:r>
          </a:p>
        </p:txBody>
      </p:sp>
      <p:pic>
        <p:nvPicPr>
          <p:cNvPr id="6151" name="Picture 7" descr="http://www.bugaga.ru/uploads/posts/2013-07/1372924246_poleznaya-e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6"/>
          <a:stretch/>
        </p:blipFill>
        <p:spPr bwMode="auto">
          <a:xfrm>
            <a:off x="11270" y="1564183"/>
            <a:ext cx="9143999" cy="2613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9" name="Picture 5" descr="http://teplo4you.com.ua/uploads/posts/2012-08/1344797638_1205171331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339752" cy="3117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7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supersadovod.ru/wp-content/uploads/2012/12/Omolazhivayushhaya-maska-iz-kurkum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2" y="-20248"/>
            <a:ext cx="9300196" cy="697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КУРКУМІН або Е 100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4077072"/>
            <a:ext cx="8604448" cy="27809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Куркумін</a:t>
            </a:r>
            <a:r>
              <a:rPr lang="ru-RU" b="1" dirty="0">
                <a:solidFill>
                  <a:schemeClr val="bg1"/>
                </a:solidFill>
              </a:rPr>
              <a:t> — </a:t>
            </a:r>
            <a:r>
              <a:rPr lang="ru-RU" b="1" dirty="0" err="1">
                <a:solidFill>
                  <a:schemeClr val="bg1"/>
                </a:solidFill>
              </a:rPr>
              <a:t>основний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куркуміноїд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входить до складу </a:t>
            </a:r>
            <a:r>
              <a:rPr lang="ru-RU" b="1" dirty="0" err="1">
                <a:solidFill>
                  <a:schemeClr val="bg1"/>
                </a:solidFill>
              </a:rPr>
              <a:t>кореня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dirty="0" err="1" smtClean="0">
                <a:solidFill>
                  <a:schemeClr val="bg1"/>
                </a:solidFill>
              </a:rPr>
              <a:t>куркуми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Саме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завдяки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куркуміноїдам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корінь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куркуми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характерне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жовте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забарвлення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err="1">
                <a:solidFill>
                  <a:schemeClr val="bg1"/>
                </a:solidFill>
              </a:rPr>
              <a:t>Барвник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куркумін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дає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яскраво-жовтий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колір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використовується</a:t>
            </a:r>
            <a:r>
              <a:rPr lang="ru-RU" b="1" dirty="0">
                <a:solidFill>
                  <a:schemeClr val="bg1"/>
                </a:solidFill>
              </a:rPr>
              <a:t> як </a:t>
            </a:r>
            <a:r>
              <a:rPr lang="ru-RU" b="1" dirty="0" err="1">
                <a:solidFill>
                  <a:schemeClr val="bg1"/>
                </a:solidFill>
              </a:rPr>
              <a:t>харчовий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додаток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маркуванням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E100.</a:t>
            </a:r>
          </a:p>
          <a:p>
            <a:endParaRPr lang="ru-RU" dirty="0"/>
          </a:p>
        </p:txBody>
      </p:sp>
      <p:pic>
        <p:nvPicPr>
          <p:cNvPr id="5122" name="Picture 2" descr="http://www.vcharkarn.com/uploads/111/1118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388424" cy="29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7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crosslinking.ru/wp-content/uploads/2008/10/736px-riboflavin_powder-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10905" r="12248" b="10905"/>
          <a:stretch/>
        </p:blipFill>
        <p:spPr bwMode="auto">
          <a:xfrm rot="14958796">
            <a:off x="3286783" y="3084750"/>
            <a:ext cx="3452096" cy="2909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9320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РИБОФЛАВІН або Е 102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68760"/>
            <a:ext cx="4319348" cy="581308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чистому </a:t>
            </a:r>
            <a:r>
              <a:rPr lang="ru-RU" dirty="0" err="1">
                <a:solidFill>
                  <a:schemeClr val="bg1"/>
                </a:solidFill>
              </a:rPr>
              <a:t>вигляді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 err="1">
                <a:solidFill>
                  <a:schemeClr val="bg1"/>
                </a:solidFill>
              </a:rPr>
              <a:t>помаранчево-жовтий</a:t>
            </a:r>
            <a:r>
              <a:rPr lang="ru-RU" dirty="0">
                <a:solidFill>
                  <a:schemeClr val="bg1"/>
                </a:solidFill>
              </a:rPr>
              <a:t> порошок, слабо </a:t>
            </a:r>
            <a:r>
              <a:rPr lang="ru-RU" dirty="0" err="1">
                <a:solidFill>
                  <a:schemeClr val="bg1"/>
                </a:solidFill>
              </a:rPr>
              <a:t>розчинний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воді</a:t>
            </a:r>
            <a:r>
              <a:rPr lang="ru-RU" dirty="0">
                <a:solidFill>
                  <a:schemeClr val="bg1"/>
                </a:solidFill>
              </a:rPr>
              <a:t>. На </a:t>
            </a:r>
            <a:r>
              <a:rPr lang="ru-RU" dirty="0" err="1">
                <a:solidFill>
                  <a:schemeClr val="bg1"/>
                </a:solidFill>
              </a:rPr>
              <a:t>світлі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швидко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руйнується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впливом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ультрафіолетових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променів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Тому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препарати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продукти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харчування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багаті</a:t>
            </a:r>
            <a:r>
              <a:rPr lang="ru-RU" dirty="0">
                <a:solidFill>
                  <a:schemeClr val="bg1"/>
                </a:solidFill>
              </a:rPr>
              <a:t> на В</a:t>
            </a:r>
            <a:r>
              <a:rPr lang="ru-RU" baseline="-25000" dirty="0">
                <a:solidFill>
                  <a:schemeClr val="bg1"/>
                </a:solidFill>
              </a:rPr>
              <a:t>2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зберігають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місцях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захищених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сонця</a:t>
            </a:r>
            <a:r>
              <a:rPr lang="ru-RU" dirty="0">
                <a:solidFill>
                  <a:schemeClr val="bg1"/>
                </a:solidFill>
              </a:rPr>
              <a:t>. </a:t>
            </a:r>
          </a:p>
        </p:txBody>
      </p:sp>
      <p:pic>
        <p:nvPicPr>
          <p:cNvPr id="6146" name="Picture 2" descr="Riboflavin structur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72" y="591196"/>
            <a:ext cx="5019675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97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naturalspices.eu/media/catalog/product/cache/1/image/7378f1fffbfcfeac893aa498b3dbcc52/p/o/ponceau-rood-vloeibare-oplossing-e1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r="16169" b="14285"/>
          <a:stretch/>
        </p:blipFill>
        <p:spPr bwMode="auto">
          <a:xfrm>
            <a:off x="0" y="15875"/>
            <a:ext cx="9144000" cy="684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Print" pitchFamily="2" charset="0"/>
              </a:rPr>
              <a:t>ПОНСО або Е 124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5004048" cy="5534075"/>
          </a:xfrm>
        </p:spPr>
        <p:txBody>
          <a:bodyPr>
            <a:normAutofit fontScale="92500" lnSpcReduction="10000"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Понсо́ 4</a:t>
            </a:r>
            <a:r>
              <a:rPr lang="en-US" b="1" dirty="0">
                <a:solidFill>
                  <a:schemeClr val="bg1"/>
                </a:solidFill>
              </a:rPr>
              <a:t>R</a:t>
            </a:r>
            <a:r>
              <a:rPr lang="en-US" dirty="0">
                <a:solidFill>
                  <a:schemeClr val="bg1"/>
                </a:solidFill>
              </a:rPr>
              <a:t> (</a:t>
            </a:r>
            <a:r>
              <a:rPr lang="vi-VN" dirty="0">
                <a:solidFill>
                  <a:schemeClr val="bg1"/>
                </a:solidFill>
              </a:rPr>
              <a:t>англ. </a:t>
            </a:r>
            <a:r>
              <a:rPr lang="en-US" dirty="0" err="1">
                <a:solidFill>
                  <a:schemeClr val="bg1"/>
                </a:solidFill>
              </a:rPr>
              <a:t>Ponceau</a:t>
            </a:r>
            <a:r>
              <a:rPr lang="en-US" dirty="0">
                <a:solidFill>
                  <a:schemeClr val="bg1"/>
                </a:solidFill>
              </a:rPr>
              <a:t> 4R) — </a:t>
            </a:r>
            <a:r>
              <a:rPr lang="vi-VN" dirty="0">
                <a:solidFill>
                  <a:schemeClr val="bg1"/>
                </a:solidFill>
              </a:rPr>
              <a:t>синтетичний барвник, зареєстровний як харчовий додаток </a:t>
            </a:r>
            <a:r>
              <a:rPr lang="en-US" dirty="0">
                <a:solidFill>
                  <a:schemeClr val="bg1"/>
                </a:solidFill>
              </a:rPr>
              <a:t>E124.</a:t>
            </a:r>
          </a:p>
          <a:p>
            <a:r>
              <a:rPr lang="vi-VN" dirty="0">
                <a:solidFill>
                  <a:schemeClr val="bg1"/>
                </a:solidFill>
              </a:rPr>
              <a:t>Застосування — безалкогольні напої, пресерви із фруктів, кондитерські вироби, морозиво, їстівні оболонки сирів, фруктові вина.</a:t>
            </a:r>
          </a:p>
          <a:p>
            <a:r>
              <a:rPr lang="vi-VN" dirty="0">
                <a:solidFill>
                  <a:schemeClr val="bg1"/>
                </a:solidFill>
              </a:rPr>
              <a:t>Схвалений в ЄС, Україні</a:t>
            </a:r>
            <a:r>
              <a:rPr lang="vi-VN" dirty="0" smtClean="0">
                <a:solidFill>
                  <a:schemeClr val="bg1"/>
                </a:solidFill>
              </a:rPr>
              <a:t>.</a:t>
            </a:r>
            <a:endParaRPr lang="vi-VN" dirty="0">
              <a:solidFill>
                <a:schemeClr val="bg1"/>
              </a:solidFill>
            </a:endParaRPr>
          </a:p>
        </p:txBody>
      </p:sp>
      <p:pic>
        <p:nvPicPr>
          <p:cNvPr id="7170" name="Picture 2" descr="Ponceau 4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54" y="1502831"/>
            <a:ext cx="5178383" cy="512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www.naturalspices.eu/media/catalog/product/cache/1/image/7378f1fffbfcfeac893aa498b3dbcc52/p/o/ponceau-rood-vloeibare-oplossing-e12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8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396</TotalTime>
  <Words>583</Words>
  <Application>Microsoft Office PowerPoint</Application>
  <PresentationFormat>Экран (4:3)</PresentationFormat>
  <Paragraphs>72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Техническая</vt:lpstr>
      <vt:lpstr>Харчові добавки.  Е-числа</vt:lpstr>
      <vt:lpstr>Харчові добавки</vt:lpstr>
      <vt:lpstr>Буквенні коди «Е»</vt:lpstr>
      <vt:lpstr>Класифікація добавок:</vt:lpstr>
      <vt:lpstr>Використання харчових добавок</vt:lpstr>
      <vt:lpstr>Е 100… е 182 барвники</vt:lpstr>
      <vt:lpstr>КУРКУМІН або Е 100</vt:lpstr>
      <vt:lpstr>РИБОФЛАВІН або Е 102</vt:lpstr>
      <vt:lpstr>ПОНСО або Е 124</vt:lpstr>
      <vt:lpstr>ЕРИТРОЗИН або Е 127</vt:lpstr>
      <vt:lpstr>САЖА або Е 153 </vt:lpstr>
      <vt:lpstr>ТАНІНИ або Е 181</vt:lpstr>
      <vt:lpstr>Е 200… Е 299 КОНСЕРВАНТИ</vt:lpstr>
      <vt:lpstr>СОРБІНОВА КИСЛОТА або Е 200</vt:lpstr>
      <vt:lpstr>МЕТИЛПАРАБЕН або Е 218</vt:lpstr>
      <vt:lpstr>ЯБЛУЧНА КИСЛОТА або Е 296</vt:lpstr>
      <vt:lpstr>Е 300… Е 399 АНТИОКИСЛЮВАЧІ</vt:lpstr>
      <vt:lpstr>АСКОРБІНОВА КИСЛОТА або Е 300</vt:lpstr>
      <vt:lpstr>ОРТОФОСФАТНА КИСЛОТА або Е 338</vt:lpstr>
      <vt:lpstr>БУРШТИНОВА КИСЛОТА або Е 363</vt:lpstr>
      <vt:lpstr>Е 400 І ДАЛІ СТАБІЛІЗАТОРИ. ЕМУЛЬГАТОРИ</vt:lpstr>
      <vt:lpstr>АЛЬГІНОВА КИСЛОТА або Е 400</vt:lpstr>
      <vt:lpstr>КАМЕДЬ РІЖКОВОГО ДЕРЕВА або Е 410</vt:lpstr>
      <vt:lpstr>МАНІТОЛ або  Е 421</vt:lpstr>
      <vt:lpstr>Правда життя</vt:lpstr>
      <vt:lpstr>Висновок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Харчові добавки.  Е-числа</dc:title>
  <dc:creator>User</dc:creator>
  <cp:lastModifiedBy>User</cp:lastModifiedBy>
  <cp:revision>47</cp:revision>
  <dcterms:created xsi:type="dcterms:W3CDTF">2015-02-16T14:46:35Z</dcterms:created>
  <dcterms:modified xsi:type="dcterms:W3CDTF">2015-02-25T21:05:27Z</dcterms:modified>
</cp:coreProperties>
</file>