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71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803" autoAdjust="0"/>
  </p:normalViewPr>
  <p:slideViewPr>
    <p:cSldViewPr>
      <p:cViewPr>
        <p:scale>
          <a:sx n="75" d="100"/>
          <a:sy n="75" d="100"/>
        </p:scale>
        <p:origin x="-136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97F319-1459-4BD4-8CF6-8387C8B8D1F9}" type="datetimeFigureOut">
              <a:rPr lang="uk-UA" smtClean="0"/>
              <a:pPr/>
              <a:t>30.09.2013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0D636B-8EC5-402C-B677-43449F1F323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916832" y="548680"/>
            <a:ext cx="10009112" cy="3672408"/>
          </a:xfrm>
        </p:spPr>
        <p:txBody>
          <a:bodyPr>
            <a:normAutofit/>
          </a:bodyPr>
          <a:lstStyle/>
          <a:p>
            <a:r>
              <a:rPr lang="uk-UA" sz="11500" dirty="0" smtClean="0"/>
              <a:t>ЙОД</a:t>
            </a:r>
            <a:r>
              <a:rPr lang="en-US" sz="11500" dirty="0" smtClean="0"/>
              <a:t/>
            </a:r>
            <a:br>
              <a:rPr lang="en-US" sz="11500" dirty="0" smtClean="0"/>
            </a:br>
            <a:r>
              <a:rPr lang="en-US" sz="11500" dirty="0" smtClean="0"/>
              <a:t>( I )</a:t>
            </a:r>
            <a:r>
              <a:rPr lang="uk-UA" sz="8000" dirty="0" smtClean="0"/>
              <a:t>        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437112"/>
            <a:ext cx="5466030" cy="1944216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/>
              <a:t>Презентація</a:t>
            </a:r>
          </a:p>
          <a:p>
            <a:r>
              <a:rPr lang="uk-UA" sz="3600" dirty="0" smtClean="0"/>
              <a:t>Учениці 10-В</a:t>
            </a:r>
          </a:p>
          <a:p>
            <a:r>
              <a:rPr lang="uk-UA" sz="3600" dirty="0" smtClean="0"/>
              <a:t>Сухарської Ольги</a:t>
            </a:r>
          </a:p>
          <a:p>
            <a:endParaRPr lang="uk-UA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Гіпофункція щитовидної залози: симптоми і лікування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124744"/>
            <a:ext cx="9324528" cy="6192688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uk-UA" sz="1200" b="1" dirty="0" smtClean="0"/>
              <a:t>                                                                                            Ознаки та види хвороби</a:t>
            </a:r>
            <a:endParaRPr lang="uk-UA" sz="1200" dirty="0" smtClean="0"/>
          </a:p>
          <a:p>
            <a:pPr fontAlgn="base">
              <a:buNone/>
            </a:pPr>
            <a:r>
              <a:rPr lang="uk-UA" sz="1200" dirty="0" smtClean="0"/>
              <a:t>Гіпофункція щитовидної залози, симптоми якої залежать від форми перебігу, буває двох видів:</a:t>
            </a:r>
          </a:p>
          <a:p>
            <a:pPr fontAlgn="base">
              <a:buNone/>
            </a:pPr>
            <a:r>
              <a:rPr lang="uk-UA" sz="1200" dirty="0" smtClean="0"/>
              <a:t>– мікседема (гіпотиреоз у дорослих) являє собою важку форму захворювання. Супроводжується уповільненням і зниженням всіх фізичних і психічних функцій організму в результаті зниження обмінних процесів, накопичення слизової рідини в підшкірному шарі. </a:t>
            </a:r>
          </a:p>
          <a:p>
            <a:pPr fontAlgn="base">
              <a:buNone/>
            </a:pPr>
            <a:r>
              <a:rPr lang="uk-UA" sz="1200" dirty="0" smtClean="0"/>
              <a:t>Мікседема супроводжується одутлість особи, набряками кінцівок. Загальний стан хворого помітно погіршується. Спостерігається відчуття втоми, </a:t>
            </a:r>
          </a:p>
          <a:p>
            <a:pPr fontAlgn="base">
              <a:buNone/>
            </a:pPr>
            <a:r>
              <a:rPr lang="uk-UA" sz="1200" dirty="0" smtClean="0"/>
              <a:t>млявість, змінюється вираз обличчя, відбувається збільшення маси тіла. Шкіра суха, бліда, огрубіла. Волосся випадає, стають бляклими і ламкими. </a:t>
            </a:r>
          </a:p>
          <a:p>
            <a:pPr fontAlgn="base">
              <a:buNone/>
            </a:pPr>
            <a:r>
              <a:rPr lang="uk-UA" sz="1200" dirty="0" smtClean="0"/>
              <a:t>Знижується температура тіла, сповільнюється серцевий ритм, відбуваються порушення роботи статевої системи (гіпофункція статевих залоз);</a:t>
            </a:r>
          </a:p>
          <a:p>
            <a:pPr fontAlgn="base">
              <a:buNone/>
            </a:pPr>
            <a:r>
              <a:rPr lang="uk-UA" sz="1200" dirty="0" smtClean="0"/>
              <a:t>– кретинізм (гіпотиреоз у дітей) – захворювання вроджене, викликане недостатністю роботи секреції залози, супроводжується різким відставанням у психічному та фізичному розвитку. В основному, відзначається у дітей, народжених від матерів з захворюванням зоба, а також при порушенні або недорозвиненні щитовидної залози при лікуванні гіпофункції в період вагітності.</a:t>
            </a:r>
          </a:p>
          <a:p>
            <a:pPr fontAlgn="base">
              <a:buNone/>
            </a:pPr>
            <a:r>
              <a:rPr lang="uk-UA" sz="1200" dirty="0" smtClean="0"/>
              <a:t>Кретинізм супроводжується швидкою втомлюваністю хворого, схильністю до повноти, зниженням апетиту, апатією , млявістю, серйозними </a:t>
            </a:r>
          </a:p>
          <a:p>
            <a:pPr fontAlgn="base">
              <a:buNone/>
            </a:pPr>
            <a:r>
              <a:rPr lang="uk-UA" sz="1200" dirty="0" smtClean="0"/>
              <a:t>порушеннями статевого і розумового розвитку, ламкістю нігтів і волосся.</a:t>
            </a:r>
          </a:p>
          <a:p>
            <a:pPr fontAlgn="base">
              <a:buNone/>
            </a:pPr>
            <a:r>
              <a:rPr lang="uk-UA" sz="1400" b="1" dirty="0" smtClean="0"/>
              <a:t>Лікування </a:t>
            </a:r>
            <a:r>
              <a:rPr lang="uk-UA" sz="1400" b="1" dirty="0" smtClean="0"/>
              <a:t>захворювання</a:t>
            </a:r>
            <a:endParaRPr lang="uk-UA" sz="1400" dirty="0" smtClean="0"/>
          </a:p>
          <a:p>
            <a:pPr fontAlgn="base">
              <a:buNone/>
            </a:pPr>
            <a:r>
              <a:rPr lang="uk-UA" sz="1400" dirty="0" smtClean="0"/>
              <a:t>Гіпофункція щитовидної залози в основному лікується шляхом заповнення гормонів </a:t>
            </a:r>
            <a:r>
              <a:rPr lang="uk-UA" sz="1200" dirty="0" smtClean="0"/>
              <a:t>тироксину і </a:t>
            </a:r>
            <a:r>
              <a:rPr lang="uk-UA" sz="1200" dirty="0" err="1" smtClean="0"/>
              <a:t>трийодтироніну</a:t>
            </a:r>
            <a:r>
              <a:rPr lang="uk-UA" sz="1200" dirty="0" smtClean="0"/>
              <a:t>. Для цього призначається терапія препаратами – аналогами відсутніх гормонів і застосування </a:t>
            </a:r>
            <a:r>
              <a:rPr lang="uk-UA" sz="1200" dirty="0" err="1" smtClean="0"/>
              <a:t>йодовмісних</a:t>
            </a:r>
            <a:r>
              <a:rPr lang="uk-UA" sz="1200" dirty="0" smtClean="0"/>
              <a:t> засобів. Лікування захворювання досить тривалий і ефективність його залежить від того, на якому етапі було розпочато лікування.</a:t>
            </a:r>
          </a:p>
          <a:p>
            <a:pPr fontAlgn="base">
              <a:buNone/>
            </a:pPr>
            <a:r>
              <a:rPr lang="uk-UA" sz="1200" b="1" dirty="0" smtClean="0"/>
              <a:t>                                                                             Профілактика гіпофункції щитовидної залози</a:t>
            </a:r>
            <a:endParaRPr lang="uk-UA" sz="1200" dirty="0" smtClean="0"/>
          </a:p>
          <a:p>
            <a:pPr fontAlgn="base">
              <a:buNone/>
            </a:pPr>
            <a:r>
              <a:rPr lang="uk-UA" sz="1200" dirty="0" smtClean="0"/>
              <a:t>Профілактика гіпотиреозу щитовидної залози заснована на збільшенні в раціоні </a:t>
            </a:r>
            <a:r>
              <a:rPr lang="uk-UA" sz="1200" dirty="0" err="1" smtClean="0"/>
              <a:t>йодовмісних</a:t>
            </a:r>
            <a:r>
              <a:rPr lang="uk-UA" sz="1200" dirty="0" smtClean="0"/>
              <a:t> продуктів: морської капусти, морепродуктів, морської солі, водоростей і інших, а також на призначення </a:t>
            </a:r>
            <a:r>
              <a:rPr lang="uk-UA" sz="1200" dirty="0" err="1" smtClean="0"/>
              <a:t>йодовмісних</a:t>
            </a:r>
            <a:r>
              <a:rPr lang="uk-UA" sz="1200" dirty="0" smtClean="0"/>
              <a:t> препаратів.</a:t>
            </a:r>
            <a:endParaRPr lang="uk-UA" sz="12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edaf099780735cba6dc15a94ea8ee2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29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ПРОБЛЕМА ЙОДОДИФІЦИТУ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42920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Проблема </a:t>
            </a:r>
            <a:r>
              <a:rPr lang="uk-UA" b="1" dirty="0" err="1" smtClean="0"/>
              <a:t>йододефіциту</a:t>
            </a:r>
            <a:r>
              <a:rPr lang="uk-UA" b="1" dirty="0" smtClean="0"/>
              <a:t> </a:t>
            </a:r>
            <a:r>
              <a:rPr lang="uk-UA" dirty="0" smtClean="0"/>
              <a:t>існує в усьому Світ, 1,5 мільярда людей перебувають в зоні ризику, а після Чорнобильської катастрофи вона набула особливо гострого характеру в Україну. За даними фахівців на полях знаходиться радіоактивний йод-129, який потрапляє в нашу їжу через продукти і руйнує наш організм. А протиставити гідну заміну "хорошим" йодом, велика частина українців не в змозі через погіршення якості життя, що безпосередньо позначається на раціоні харчування сімей. Продукти з підвищеним вмістом йоду не є традиційними в українській кухні з-за високої ціни на них.</a:t>
            </a:r>
          </a:p>
          <a:p>
            <a:r>
              <a:rPr lang="uk-UA" dirty="0" smtClean="0"/>
              <a:t>Йод у нашому організмі необхідний для </a:t>
            </a:r>
            <a:r>
              <a:rPr lang="uk-UA" b="1" dirty="0" smtClean="0"/>
              <a:t>синтезу гормону тироксину </a:t>
            </a:r>
            <a:r>
              <a:rPr lang="uk-UA" dirty="0" smtClean="0"/>
              <a:t>, а також для створення фагоцитів - сторожових клітин у крові, які призначені для очищення всього організму від шкідливих і чужорідних частинок. Вони мають здатність переробляти неповноцінні клітини, мікроорганізми, чужорідні тіла.</a:t>
            </a:r>
          </a:p>
          <a:p>
            <a:r>
              <a:rPr lang="uk-UA" dirty="0" smtClean="0"/>
              <a:t>Всього 2-4 </a:t>
            </a:r>
            <a:r>
              <a:rPr lang="uk-UA" dirty="0" err="1" smtClean="0"/>
              <a:t>мкг</a:t>
            </a:r>
            <a:r>
              <a:rPr lang="uk-UA" dirty="0" smtClean="0"/>
              <a:t> на 1 кг маси тіла необхідно організму для задоволення добової потреби йоду. Для чоловіків 150-300 </a:t>
            </a:r>
            <a:r>
              <a:rPr lang="uk-UA" dirty="0" err="1" smtClean="0"/>
              <a:t>мкг</a:t>
            </a:r>
            <a:r>
              <a:rPr lang="uk-UA" dirty="0" smtClean="0"/>
              <a:t> на добу, при захворюваннях щитовидної залози - 400 </a:t>
            </a:r>
            <a:r>
              <a:rPr lang="uk-UA" dirty="0" err="1" smtClean="0"/>
              <a:t>мкг</a:t>
            </a:r>
            <a:r>
              <a:rPr lang="uk-UA" dirty="0" smtClean="0"/>
              <a:t>. Молоді в період статевого дозрівання, вагітним і </a:t>
            </a:r>
            <a:r>
              <a:rPr lang="uk-UA" dirty="0" err="1" smtClean="0"/>
              <a:t>годуючим</a:t>
            </a:r>
            <a:r>
              <a:rPr lang="uk-UA" dirty="0" smtClean="0"/>
              <a:t> жінкам необхідно підвищена кількість йоду - більше 400 </a:t>
            </a:r>
            <a:r>
              <a:rPr lang="uk-UA" dirty="0" err="1" smtClean="0"/>
              <a:t>мкг</a:t>
            </a:r>
            <a:r>
              <a:rPr lang="uk-UA" dirty="0" smtClean="0"/>
              <a:t> на 1 кг.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ПРОДУКТИ З ВИСОКИМ ВМІСТОМ ЙОДУ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1268760"/>
            <a:ext cx="3888432" cy="46085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 </a:t>
            </a:r>
            <a:r>
              <a:rPr lang="uk-UA" b="1" dirty="0" smtClean="0"/>
              <a:t>Ламінарія, </a:t>
            </a:r>
            <a:r>
              <a:rPr lang="uk-UA" dirty="0" smtClean="0"/>
              <a:t>як ми її називаємо «морська капуста» 500-700 </a:t>
            </a:r>
            <a:r>
              <a:rPr lang="uk-UA" dirty="0" err="1" smtClean="0"/>
              <a:t>мкг</a:t>
            </a:r>
            <a:r>
              <a:rPr lang="uk-UA" dirty="0" smtClean="0"/>
              <a:t>% йоду в 100г водоростей. Ламінарія містить також білкові біоактивні речовини природного походження налічують 23 види амінокислот, вона повертає нашому організму бадьорість і стійкість до захворювань, втрачених в результаті йодного дефіциту. Для добової дози необхідно вжити всього 200 г морської капусти.</a:t>
            </a:r>
            <a:endParaRPr lang="uk-UA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85184"/>
            <a:ext cx="3491880" cy="177281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491880" y="1340768"/>
            <a:ext cx="3168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Риба, </a:t>
            </a:r>
            <a:r>
              <a:rPr lang="uk-UA" dirty="0"/>
              <a:t>ній міститься від 70 до 460 </a:t>
            </a:r>
            <a:r>
              <a:rPr lang="uk-UA" dirty="0" err="1"/>
              <a:t>мкг</a:t>
            </a:r>
            <a:r>
              <a:rPr lang="uk-UA" dirty="0"/>
              <a:t> йоду, печінка тріски - 800 </a:t>
            </a:r>
            <a:r>
              <a:rPr lang="uk-UA" dirty="0" err="1"/>
              <a:t>мкг</a:t>
            </a:r>
            <a:r>
              <a:rPr lang="uk-UA" dirty="0"/>
              <a:t>. Для отримання добової дози йоду людині потрібно з'їсти всього 180 г тріски. Кількість йоду в риб'ячому жирі досягає 770 </a:t>
            </a:r>
            <a:r>
              <a:rPr lang="uk-UA" dirty="0" err="1"/>
              <a:t>мкг</a:t>
            </a:r>
            <a:r>
              <a:rPr lang="uk-UA" dirty="0"/>
              <a:t>, крім йоду в ньому багато мікроелементів вкрай необхідних для зростаючого організму, тому рекомендовано додавати його в їжу дітям.</a:t>
            </a:r>
          </a:p>
        </p:txBody>
      </p:sp>
      <p:pic>
        <p:nvPicPr>
          <p:cNvPr id="10" name="Рисунок 9" descr="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5085184"/>
            <a:ext cx="3168352" cy="177281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516216" y="836712"/>
            <a:ext cx="26277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Морепродукти: </a:t>
            </a:r>
            <a:r>
              <a:rPr lang="uk-UA" dirty="0"/>
              <a:t>краби, креветки, кальмари, мідії, устриці і т.д. </a:t>
            </a:r>
            <a:r>
              <a:rPr lang="uk-UA" dirty="0" smtClean="0"/>
              <a:t>У </a:t>
            </a:r>
            <a:r>
              <a:rPr lang="uk-UA" dirty="0"/>
              <a:t>крупах, молоці, яйцях, вершковому маслі, яловичині, свинині.</a:t>
            </a:r>
          </a:p>
          <a:p>
            <a:r>
              <a:rPr lang="uk-UA" b="1" dirty="0"/>
              <a:t>В овочах </a:t>
            </a:r>
            <a:r>
              <a:rPr lang="uk-UA" dirty="0"/>
              <a:t>, вирощених на багатих йодом землях - баклажани, цибулю, часник, салат латук, спаржа, шпинат, буряк, редис, морква, картопля, томати .</a:t>
            </a:r>
          </a:p>
          <a:p>
            <a:r>
              <a:rPr lang="uk-UA" dirty="0"/>
              <a:t>Фрукти і ягоди, цитрусові, хурма, ананаси, банани, виноград, диня.</a:t>
            </a:r>
          </a:p>
          <a:p>
            <a:r>
              <a:rPr lang="uk-UA" b="1" dirty="0"/>
              <a:t>Печериці, </a:t>
            </a:r>
            <a:r>
              <a:rPr lang="uk-UA" dirty="0"/>
              <a:t>правда, для отримання добової дози йоду, доведеться з'їсти 1,5 кілограма грибів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Йод в медицині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/>
          <a:lstStyle/>
          <a:p>
            <a:r>
              <a:rPr lang="uk-UA" b="1" dirty="0" smtClean="0"/>
              <a:t>Антисептичні властивості йоду в хірургії першим використовував лікар </a:t>
            </a:r>
            <a:r>
              <a:rPr lang="uk-UA" b="1" dirty="0" err="1" smtClean="0"/>
              <a:t>Буане</a:t>
            </a:r>
            <a:r>
              <a:rPr lang="uk-UA" b="1" dirty="0" smtClean="0"/>
              <a:t>. Як не дивно, найпростіші лікарські форми йоду – водні і </a:t>
            </a:r>
            <a:r>
              <a:rPr lang="uk-UA" b="1" dirty="0" err="1" smtClean="0"/>
              <a:t>спиртнірозчини</a:t>
            </a:r>
            <a:r>
              <a:rPr lang="uk-UA" b="1" dirty="0" smtClean="0"/>
              <a:t> – дуже довго не знаходили застосування в хірургії, але в 1865 – 1866 рр. російський хірург Н.І.</a:t>
            </a:r>
            <a:r>
              <a:rPr lang="uk-UA" b="1" dirty="0" err="1" smtClean="0"/>
              <a:t>Пірогов</a:t>
            </a:r>
            <a:r>
              <a:rPr lang="uk-UA" b="1" dirty="0" smtClean="0"/>
              <a:t> застосував у медицині.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Рисунок 3" descr="Pirogov-18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717031"/>
            <a:ext cx="3600400" cy="3140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332103151_70db895cd9f379dc67d6c96cc32d00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4217368"/>
            <a:ext cx="3096344" cy="2640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 Цікаві факти.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1. зміст Йоду в крові людини залежить від пори року: з вересня по січень концентрація Йоду в крові знижується, з лютого починається новий підйом, а у травні-червні. </a:t>
            </a:r>
          </a:p>
          <a:p>
            <a:pPr>
              <a:buNone/>
            </a:pPr>
            <a:r>
              <a:rPr lang="uk-UA" dirty="0" smtClean="0"/>
              <a:t>2. з харчових продуктів багато </a:t>
            </a:r>
            <a:r>
              <a:rPr lang="uk-UA" dirty="0" err="1" smtClean="0"/>
              <a:t>Йода</a:t>
            </a:r>
            <a:r>
              <a:rPr lang="uk-UA" dirty="0" smtClean="0"/>
              <a:t> містять яйця, молоко, риба, дуже багато </a:t>
            </a:r>
            <a:r>
              <a:rPr lang="uk-UA" dirty="0" err="1" smtClean="0"/>
              <a:t>Йода</a:t>
            </a:r>
            <a:r>
              <a:rPr lang="uk-UA" dirty="0" smtClean="0"/>
              <a:t> в морській капусті, яка надходить у продаж у вигляді консервів, драже і інших продуктів;  </a:t>
            </a:r>
          </a:p>
          <a:p>
            <a:pPr>
              <a:buNone/>
            </a:pPr>
            <a:r>
              <a:rPr lang="uk-UA" dirty="0" smtClean="0"/>
              <a:t>3. перший в Росії Йодний завод був побудований в 1915 р. У Катеринославі (нині Дніпропетровськ); отримували Йод із золи чорноморської водорості філофори; за роки першої світової війни на цьому заводі було видобуто 200 кг </a:t>
            </a:r>
            <a:r>
              <a:rPr lang="uk-UA" dirty="0" err="1" smtClean="0"/>
              <a:t>Йода</a:t>
            </a:r>
            <a:r>
              <a:rPr lang="uk-UA" dirty="0" smtClean="0"/>
              <a:t>; </a:t>
            </a:r>
          </a:p>
          <a:p>
            <a:pPr>
              <a:buNone/>
            </a:pPr>
            <a:r>
              <a:rPr lang="uk-UA" dirty="0" smtClean="0"/>
              <a:t>4. якщо грозову хмару «засіяти» йодистим сріблом або йодистим свинцем, то замість граду в хмарі утворюється сніжна крупа: засіяне такими солями хмара проливає дощем і не шкодить полям. </a:t>
            </a:r>
            <a:endParaRPr lang="uk-UA" dirty="0"/>
          </a:p>
        </p:txBody>
      </p:sp>
      <p:pic>
        <p:nvPicPr>
          <p:cNvPr id="4" name="Рисунок 3" descr="32297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653136"/>
            <a:ext cx="4320480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941168"/>
            <a:ext cx="3384376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968552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Йод</a:t>
            </a:r>
            <a:r>
              <a:rPr lang="uk-UA" i="1" dirty="0" smtClean="0"/>
              <a:t> (від грец .</a:t>
            </a:r>
            <a:r>
              <a:rPr lang="el-GR" i="1" dirty="0" smtClean="0"/>
              <a:t> ιώδης</a:t>
            </a:r>
            <a:r>
              <a:rPr lang="uk-UA" i="1" dirty="0" smtClean="0"/>
              <a:t> </a:t>
            </a:r>
            <a:r>
              <a:rPr lang="el-GR" i="1" dirty="0" smtClean="0"/>
              <a:t>- </a:t>
            </a:r>
            <a:r>
              <a:rPr lang="uk-UA" i="1" dirty="0" smtClean="0"/>
              <a:t>іо</a:t>
            </a:r>
            <a:r>
              <a:rPr lang="en-US" i="1" dirty="0" smtClean="0"/>
              <a:t>d</a:t>
            </a:r>
            <a:r>
              <a:rPr lang="uk-UA" i="1" dirty="0" smtClean="0"/>
              <a:t>е</a:t>
            </a:r>
            <a:r>
              <a:rPr lang="en-US" i="1" dirty="0" smtClean="0"/>
              <a:t>s — </a:t>
            </a:r>
            <a:r>
              <a:rPr lang="uk-UA" i="1" dirty="0" smtClean="0"/>
              <a:t>схожий кольором на фіалку, фіолетовий) — хімічний елемент з атомним номером 53, належить до галогенів. Символ І, атомна маса 126,9045. Кристали чорно-сірого кольору з металічним блиском. Погано розчинний у воді, розчиняється у спирті, водних розчинах йодидів, хлороформі,  чотирихлористом  вуглецю. Із наявних в природі галогенів – найважчий, якщо, звичайно, не важати радіоактивний короткоживучий астат. Практично весь природний йод це атом одного – єдиного ізотопу. Його вміст в земній корі 4%. Радіоактивний йод – 125 утворюється в холоді. З штучних ізотопів йоду найважливіші – йод-131 і йод-133: їх в основному використовують в медицині. Йод – єдиний із галогенів – перебуває в твердому стані </a:t>
            </a:r>
            <a:r>
              <a:rPr lang="uk-UA" sz="3200" i="1" dirty="0" smtClean="0"/>
              <a:t> </a:t>
            </a:r>
            <a:r>
              <a:rPr lang="uk-UA" i="1" dirty="0" smtClean="0"/>
              <a:t>при нормальних умовах.</a:t>
            </a:r>
            <a:endParaRPr lang="uk-UA" sz="3200" i="1" dirty="0" smtClean="0"/>
          </a:p>
          <a:p>
            <a:endParaRPr lang="uk-UA" sz="3600" i="1" dirty="0" smtClean="0"/>
          </a:p>
          <a:p>
            <a:endParaRPr lang="uk-UA" dirty="0"/>
          </a:p>
        </p:txBody>
      </p:sp>
      <p:pic>
        <p:nvPicPr>
          <p:cNvPr id="7" name="Рисунок 6" descr="799px-Iodine-s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725144"/>
            <a:ext cx="5472608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uk-UA" dirty="0" smtClean="0"/>
              <a:t>І  С Т О Р І 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7067128" cy="427707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Йод відкрив 1811 року французький хімік Б. Куртуа, якому допомогла кішка. У хімічній лабораторії вона перекинула склянку із сульфатною кислотою на попіл з морських водоростей. Відразу з'явилася хмаринка фіолетового кольору парів невідомої речовини. Нагріваючи матковий </a:t>
            </a:r>
            <a:r>
              <a:rPr lang="uk-UA" dirty="0" err="1" smtClean="0"/>
              <a:t>розсол</a:t>
            </a:r>
            <a:r>
              <a:rPr lang="uk-UA" dirty="0" smtClean="0"/>
              <a:t> попелу з концентрованою сірчаною кислотою, хімік спостерігав виділення фіолетової пари, яка конденсувався у вигляді темних блискучих пластинчастих кристалів. </a:t>
            </a:r>
            <a:r>
              <a:rPr lang="uk-UA" dirty="0" err="1" smtClean="0"/>
              <a:t>ду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725144"/>
            <a:ext cx="5256584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 С Т О Р І 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/>
          <a:lstStyle/>
          <a:p>
            <a:r>
              <a:rPr lang="ru-RU" dirty="0" smtClean="0"/>
              <a:t> У 1813–1814 роках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хімік</a:t>
            </a:r>
            <a:r>
              <a:rPr lang="ru-RU" dirty="0" smtClean="0"/>
              <a:t> Гей-Люссак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англійський</a:t>
            </a:r>
            <a:r>
              <a:rPr lang="ru-RU" dirty="0" smtClean="0"/>
              <a:t> </a:t>
            </a:r>
            <a:r>
              <a:rPr lang="ru-RU" dirty="0" err="1" smtClean="0"/>
              <a:t>хімік</a:t>
            </a:r>
            <a:r>
              <a:rPr lang="ru-RU" dirty="0" smtClean="0"/>
              <a:t> </a:t>
            </a:r>
            <a:r>
              <a:rPr lang="ru-RU" dirty="0" err="1" smtClean="0"/>
              <a:t>Деві</a:t>
            </a:r>
            <a:r>
              <a:rPr lang="ru-RU" dirty="0" smtClean="0"/>
              <a:t> довели </a:t>
            </a:r>
            <a:r>
              <a:rPr lang="ru-RU" dirty="0" err="1" smtClean="0"/>
              <a:t>елементарну</a:t>
            </a:r>
            <a:r>
              <a:rPr lang="ru-RU" dirty="0" smtClean="0"/>
              <a:t> природу йоду.</a:t>
            </a:r>
            <a:endParaRPr lang="uk-UA" dirty="0"/>
          </a:p>
        </p:txBody>
      </p:sp>
      <p:pic>
        <p:nvPicPr>
          <p:cNvPr id="4" name="Рисунок 3" descr="Gayluss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81536"/>
            <a:ext cx="4403328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umphrydav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708920"/>
            <a:ext cx="385192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Фізичні та хімічні властивості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5580112" cy="612068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Щільність йоду 4,94 г/см3. Молекула рідкого і газоподібного йоду складається з двох атомів (</a:t>
            </a:r>
            <a:r>
              <a:rPr lang="en-US" b="1" dirty="0" smtClean="0"/>
              <a:t>I2). </a:t>
            </a:r>
            <a:r>
              <a:rPr lang="uk-UA" b="1" dirty="0" smtClean="0"/>
              <a:t>Помітна дисоціація </a:t>
            </a:r>
            <a:r>
              <a:rPr lang="en-US" b="1" dirty="0" smtClean="0"/>
              <a:t>I2, 2I </a:t>
            </a:r>
            <a:r>
              <a:rPr lang="uk-UA" b="1" dirty="0" smtClean="0"/>
              <a:t>спостерігається при температурі 700 °С, а також при дії світла. Вже при звичайній температурі йод випаровується, утворюючи фіолетову пару. При слабкому нагріванні йод переганяється, осідаючи у вигляді блискучих тонких пластинок; цей процес служить для очищення йоду в лабораторіях і в промисловості. Йод погано розчиняється у воді (0,33 г/л при 25 °С), добре - в сірковуглеці і органічних розчинниках, а також у водних розчинах. Хімічно йод досить активний, хоча і у меншій мірі, чим хлор і бром.</a:t>
            </a:r>
          </a:p>
          <a:p>
            <a:endParaRPr lang="uk-UA" dirty="0"/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077072"/>
            <a:ext cx="356388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ome_1_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980728"/>
            <a:ext cx="3419872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V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124744"/>
            <a:ext cx="4139952" cy="5733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/>
              <a:t>Поширення в природі</a:t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9368"/>
            <a:ext cx="5076056" cy="568863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Йод дуже розсіяний елемент. Найбільші концентрації йоду в нафтових водах і морській воді (0,06 мг/мл). Власне йодних мінералів мало. Найвідоміші — лаутарит  Са(ІО</a:t>
            </a:r>
            <a:r>
              <a:rPr lang="uk-UA" baseline="-25000" dirty="0" smtClean="0"/>
              <a:t>3</a:t>
            </a:r>
            <a:r>
              <a:rPr lang="uk-UA" dirty="0" smtClean="0"/>
              <a:t>)</a:t>
            </a:r>
            <a:r>
              <a:rPr lang="uk-UA" baseline="-25000" dirty="0" smtClean="0"/>
              <a:t>2</a:t>
            </a:r>
            <a:r>
              <a:rPr lang="uk-UA" dirty="0" smtClean="0"/>
              <a:t> та йодаргірит </a:t>
            </a:r>
            <a:r>
              <a:rPr lang="en-US" dirty="0" smtClean="0"/>
              <a:t>AgI. </a:t>
            </a:r>
            <a:r>
              <a:rPr lang="uk-UA" dirty="0" smtClean="0"/>
              <a:t>Мінерали йоду легко розчинні, тому йод легко вилуговується з гірських порід, переноситься в моря, де частково нагромаджується у водоростях-ламінаріях. Кристали йоду під час нагрівання дають фіолетові пари з запахом, схожим на запах хлору</a:t>
            </a: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dirty="0" smtClean="0"/>
              <a:t>Значення в природі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908720"/>
            <a:ext cx="9468544" cy="59492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800" dirty="0" smtClean="0"/>
              <a:t>   </a:t>
            </a:r>
            <a:r>
              <a:rPr lang="uk-UA" sz="1800" dirty="0" smtClean="0"/>
              <a:t>Йод</a:t>
            </a:r>
            <a:r>
              <a:rPr lang="en-US" sz="1800" dirty="0" smtClean="0"/>
              <a:t> </a:t>
            </a:r>
            <a:r>
              <a:rPr lang="uk-UA" sz="1800" dirty="0" smtClean="0"/>
              <a:t>необхідний мікроелемент для тварин і людей . В ґрунтах і рослинах тайгово-лісових,нечорноземних, </a:t>
            </a:r>
            <a:r>
              <a:rPr lang="uk-UA" sz="1800" dirty="0" err="1" smtClean="0"/>
              <a:t>сухостепних</a:t>
            </a:r>
            <a:r>
              <a:rPr lang="uk-UA" sz="1800" dirty="0" smtClean="0"/>
              <a:t> і гірських біогеохімічних зон, йод міститься в недостатній кількості або не збалансований з деякими іншими мікроелементами (З, </a:t>
            </a:r>
            <a:r>
              <a:rPr lang="en-US" sz="1800" dirty="0" err="1" smtClean="0"/>
              <a:t>Mn</a:t>
            </a:r>
            <a:r>
              <a:rPr lang="en-US" sz="1800" dirty="0" smtClean="0"/>
              <a:t>, Cu); </a:t>
            </a:r>
            <a:r>
              <a:rPr lang="uk-UA" sz="1800" dirty="0" smtClean="0"/>
              <a:t>з цим пов'язано поширення в цих зонах ендемічного зобу. Середній вміст йоду у </a:t>
            </a:r>
            <a:r>
              <a:rPr lang="uk-UA" sz="1800" dirty="0" err="1" smtClean="0"/>
              <a:t>грунтах</a:t>
            </a:r>
            <a:r>
              <a:rPr lang="uk-UA" sz="1800" dirty="0" smtClean="0"/>
              <a:t> біля 3×10</a:t>
            </a:r>
            <a:r>
              <a:rPr lang="uk-UA" sz="1800" baseline="30000" dirty="0" smtClean="0"/>
              <a:t> -4 </a:t>
            </a:r>
            <a:r>
              <a:rPr lang="uk-UA" sz="1800" dirty="0" smtClean="0"/>
              <a:t>%, у рослинах біля 2×10</a:t>
            </a:r>
            <a:r>
              <a:rPr lang="uk-UA" sz="1800" baseline="30000" dirty="0" smtClean="0"/>
              <a:t> -5 </a:t>
            </a:r>
            <a:r>
              <a:rPr lang="uk-UA" sz="1800" dirty="0" smtClean="0"/>
              <a:t>%. У поверхневих питних водах йоду  мало (від 10</a:t>
            </a:r>
            <a:r>
              <a:rPr lang="uk-UA" sz="1800" baseline="30000" dirty="0" smtClean="0"/>
              <a:t> -7 </a:t>
            </a:r>
            <a:r>
              <a:rPr lang="uk-UA" sz="1800" dirty="0" smtClean="0"/>
              <a:t>до 10</a:t>
            </a:r>
            <a:r>
              <a:rPr lang="uk-UA" sz="1800" baseline="30000" dirty="0" smtClean="0"/>
              <a:t> -9 </a:t>
            </a:r>
            <a:r>
              <a:rPr lang="uk-UA" sz="1800" dirty="0" smtClean="0"/>
              <a:t>%). У приморських областях кількість йоду у 1 </a:t>
            </a:r>
            <a:r>
              <a:rPr lang="uk-UA" sz="1800" i="1" dirty="0" smtClean="0"/>
              <a:t>м-коду </a:t>
            </a:r>
            <a:r>
              <a:rPr lang="uk-UA" sz="1800" baseline="30000" dirty="0" smtClean="0"/>
              <a:t>3 </a:t>
            </a:r>
            <a:r>
              <a:rPr lang="uk-UA" sz="1800" dirty="0" smtClean="0"/>
              <a:t>повітря може досягати 50 </a:t>
            </a:r>
            <a:r>
              <a:rPr lang="uk-UA" sz="1800" i="1" dirty="0" smtClean="0"/>
              <a:t>мг </a:t>
            </a:r>
            <a:r>
              <a:rPr lang="uk-UA" sz="1800" dirty="0" smtClean="0"/>
              <a:t>, в континентальних і гірських — складає 1 або навіть 0,2 </a:t>
            </a:r>
            <a:r>
              <a:rPr lang="uk-UA" sz="1800" i="1" dirty="0" smtClean="0"/>
              <a:t>мг </a:t>
            </a:r>
            <a:r>
              <a:rPr lang="uk-UA" sz="1800" dirty="0" smtClean="0"/>
              <a:t>.</a:t>
            </a:r>
          </a:p>
          <a:p>
            <a:pPr algn="just">
              <a:buNone/>
            </a:pPr>
            <a:r>
              <a:rPr lang="uk-UA" sz="1800" dirty="0" smtClean="0"/>
              <a:t>  Поглинання йоду рослинами залежить від вмісту в </a:t>
            </a:r>
            <a:r>
              <a:rPr lang="uk-UA" sz="1800" dirty="0" err="1" smtClean="0"/>
              <a:t>грунтах</a:t>
            </a:r>
            <a:r>
              <a:rPr lang="uk-UA" sz="1800" dirty="0" smtClean="0"/>
              <a:t> його з'єднань і від вигляду рослин. Деякі організми (так звані концентратори йоду), наприклад морські водорості — </a:t>
            </a:r>
            <a:r>
              <a:rPr lang="uk-UA" sz="1800" dirty="0" err="1" smtClean="0"/>
              <a:t>фукус</a:t>
            </a:r>
            <a:r>
              <a:rPr lang="uk-UA" sz="1800" dirty="0" smtClean="0"/>
              <a:t>, ламінарія, </a:t>
            </a:r>
            <a:r>
              <a:rPr lang="uk-UA" sz="1800" dirty="0" err="1" smtClean="0"/>
              <a:t>філлофора</a:t>
            </a:r>
            <a:r>
              <a:rPr lang="uk-UA" sz="1800" dirty="0" smtClean="0"/>
              <a:t>, нагромаджують до 1% І., деякі губки — до 8,5% (у скелетній речовині спонгіні). Водорості, що концентрують йод, використовуються для його промислового здобуття. У тваринний організм йод поступає з їжею, водою, повітрям. Основне джерело йоду — рослинні продукти і корма. Всмоктування йоду відбувається в передніх відділах тонкого кишечника. У організмі людини накопичується від 20 до 50 </a:t>
            </a:r>
            <a:r>
              <a:rPr lang="uk-UA" sz="1800" i="1" dirty="0" smtClean="0"/>
              <a:t>міліграм </a:t>
            </a:r>
            <a:r>
              <a:rPr lang="uk-UA" sz="1800" dirty="0" smtClean="0"/>
              <a:t>йоду, у тому числі в м'язах близько 10—25 </a:t>
            </a:r>
            <a:r>
              <a:rPr lang="uk-UA" sz="1800" i="1" dirty="0" smtClean="0"/>
              <a:t>міліграм </a:t>
            </a:r>
            <a:r>
              <a:rPr lang="uk-UA" sz="1800" dirty="0" smtClean="0"/>
              <a:t>, в щитовидній залозі в нормі 6—15 </a:t>
            </a:r>
            <a:r>
              <a:rPr lang="uk-UA" sz="1800" i="1" dirty="0" smtClean="0"/>
              <a:t>міліграма </a:t>
            </a:r>
            <a:r>
              <a:rPr lang="uk-UA" sz="1800" dirty="0" smtClean="0"/>
              <a:t>. За допомогою радіоактивного йоду. (</a:t>
            </a:r>
            <a:r>
              <a:rPr lang="uk-UA" sz="1800" baseline="30000" dirty="0" smtClean="0"/>
              <a:t> 131 </a:t>
            </a:r>
            <a:r>
              <a:rPr lang="en-US" sz="1800" dirty="0" smtClean="0"/>
              <a:t>I </a:t>
            </a:r>
            <a:r>
              <a:rPr lang="uk-UA" sz="1800" dirty="0" smtClean="0"/>
              <a:t>і </a:t>
            </a:r>
            <a:r>
              <a:rPr lang="uk-UA" sz="1800" baseline="30000" dirty="0" smtClean="0"/>
              <a:t>125 </a:t>
            </a:r>
            <a:r>
              <a:rPr lang="en-US" sz="1800" dirty="0" smtClean="0"/>
              <a:t>I) </a:t>
            </a:r>
            <a:r>
              <a:rPr lang="uk-UA" sz="1800" dirty="0" smtClean="0"/>
              <a:t>показано, що в щитовидній залозі йод накопичується в мітохондріях епітеліальних клітин і входить до складу тих, що утворюються в них </a:t>
            </a:r>
            <a:r>
              <a:rPr lang="uk-UA" sz="1800" dirty="0" err="1" smtClean="0"/>
              <a:t>діїод-</a:t>
            </a:r>
            <a:r>
              <a:rPr lang="uk-UA" sz="1800" dirty="0" smtClean="0"/>
              <a:t> і </a:t>
            </a:r>
            <a:r>
              <a:rPr lang="uk-UA" sz="1800" dirty="0" err="1" smtClean="0"/>
              <a:t>моноїодтірозінов</a:t>
            </a:r>
            <a:r>
              <a:rPr lang="uk-UA" sz="1800" dirty="0" smtClean="0"/>
              <a:t>, які конденсуються в гормон </a:t>
            </a:r>
            <a:r>
              <a:rPr lang="uk-UA" sz="1800" dirty="0" err="1" smtClean="0"/>
              <a:t>тетраїодтіронін</a:t>
            </a:r>
            <a:r>
              <a:rPr lang="uk-UA" sz="1800" dirty="0" smtClean="0"/>
              <a:t> (</a:t>
            </a:r>
            <a:r>
              <a:rPr lang="uk-UA" sz="1800" i="1" dirty="0" smtClean="0"/>
              <a:t> </a:t>
            </a:r>
            <a:r>
              <a:rPr lang="uk-UA" sz="1800" i="1" u="sng" dirty="0" err="1" smtClean="0"/>
              <a:t>тіроксин</a:t>
            </a:r>
            <a:r>
              <a:rPr lang="uk-UA" sz="1800" dirty="0" smtClean="0"/>
              <a:t> ). Виділяється йод з організму переважно через нирки (до 70—80% ), молочні, слинні і потові залози, частково з жовчю.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al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6003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0"/>
            <a:ext cx="3970784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Йод і людина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uk-UA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836712"/>
            <a:ext cx="4968552" cy="6021288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Організм людини не лише не має потреби у великих кількостях йоду, але і з дивною постійністю зберігає в крові постійну концентрацію йоду. В організмі міститься близько 25 міліграмів. Великі дози елементного йоду небезпечні: доза 2 – 3 г смертельна. Якщо ввести в організм з їжею значну кількість неорганічних солей йоду, концентрація його в крові підвищиться в 1000 разів, але вже через 24 години все нормалізується. При нестачі йоду в організмі людини: затримується фізичний і розумовий розвиток і виникає хвороба що називається ендемічний зоб.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azedova_bolezn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6084168" y="3356992"/>
            <a:ext cx="267094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uk-UA" sz="3100" dirty="0" smtClean="0"/>
              <a:t>Гіперфункція </a:t>
            </a:r>
            <a:r>
              <a:rPr lang="uk-UA" sz="3100" b="0" dirty="0" smtClean="0"/>
              <a:t>(базедова хвороба)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552728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25000" lnSpcReduction="20000"/>
          </a:bodyPr>
          <a:lstStyle/>
          <a:p>
            <a:r>
              <a:rPr lang="uk-UA" b="1" dirty="0" smtClean="0"/>
              <a:t>                                                               </a:t>
            </a:r>
            <a:r>
              <a:rPr lang="uk-UA" sz="9600" b="1" dirty="0" smtClean="0"/>
              <a:t>Причини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8000" dirty="0" smtClean="0"/>
              <a:t>Надмірна активність щитовидної залози призводить до збільшення продукції гормонів, що проявляється нервозністю, дратівливістю, схильністю до проносів, підвищених апетитом.</a:t>
            </a:r>
            <a:br>
              <a:rPr lang="uk-UA" sz="8000" dirty="0" smtClean="0"/>
            </a:br>
            <a:r>
              <a:rPr lang="uk-UA" sz="8000" dirty="0" smtClean="0"/>
              <a:t>При надмірній функції щитовидна залоза виробляється надто багато гормонів, що різко прискорює обмін речовин. Частота пульсу зростає до «скаженої гонки», незважаючи на апетит дитина втрачає вагу, він неспокійний, тремтить, потіє і не може ні на чому зосередитися. У нього характерні витріщені очі (екзофтальм).</a:t>
            </a:r>
            <a:br>
              <a:rPr lang="uk-UA" sz="8000" dirty="0" smtClean="0"/>
            </a:br>
            <a:r>
              <a:rPr lang="uk-UA" sz="8000" dirty="0" smtClean="0"/>
              <a:t>При гіперфункції щитовидної залози лікар призначає ліки, які пригнічують вироблення гормонів. Оскільки доза повинна завжди відповідати фактичній потребі, він призначає для дитини регулярні контрольні обстеження.</a:t>
            </a:r>
            <a:br>
              <a:rPr lang="uk-UA" sz="8000" dirty="0" smtClean="0"/>
            </a:br>
            <a:r>
              <a:rPr lang="uk-UA" sz="8000" dirty="0" smtClean="0"/>
              <a:t>                                                          </a:t>
            </a:r>
            <a:r>
              <a:rPr lang="uk-UA" sz="8000" b="1" dirty="0" smtClean="0"/>
              <a:t>Симптоми</a:t>
            </a:r>
            <a:r>
              <a:rPr lang="uk-UA" sz="8000" dirty="0" smtClean="0"/>
              <a:t/>
            </a:r>
            <a:br>
              <a:rPr lang="uk-UA" sz="8000" dirty="0" smtClean="0"/>
            </a:br>
            <a:r>
              <a:rPr lang="uk-UA" sz="8000" dirty="0" smtClean="0"/>
              <a:t>► Сильне серцебиття.</a:t>
            </a:r>
            <a:br>
              <a:rPr lang="uk-UA" sz="8000" dirty="0" smtClean="0"/>
            </a:br>
            <a:r>
              <a:rPr lang="uk-UA" sz="8000" dirty="0" smtClean="0"/>
              <a:t>► Втрата ваги.</a:t>
            </a:r>
            <a:br>
              <a:rPr lang="uk-UA" sz="8000" dirty="0" smtClean="0"/>
            </a:br>
            <a:r>
              <a:rPr lang="uk-UA" sz="8000" dirty="0" smtClean="0"/>
              <a:t>► Занепокоєння, пітливість.</a:t>
            </a:r>
            <a:br>
              <a:rPr lang="uk-UA" sz="8000" dirty="0" smtClean="0"/>
            </a:br>
            <a:r>
              <a:rPr lang="uk-UA" sz="8000" dirty="0" smtClean="0"/>
              <a:t>► Утворення зобу.</a:t>
            </a:r>
            <a:br>
              <a:rPr lang="uk-UA" sz="8000" dirty="0" smtClean="0"/>
            </a:br>
            <a:r>
              <a:rPr lang="uk-UA" sz="8000" dirty="0" smtClean="0"/>
              <a:t>► Витріщене очне яблуко.</a:t>
            </a:r>
            <a:br>
              <a:rPr lang="uk-UA" sz="8000" dirty="0" smtClean="0"/>
            </a:br>
            <a:r>
              <a:rPr lang="uk-UA" sz="8000" dirty="0" smtClean="0"/>
              <a:t>                                                     </a:t>
            </a:r>
            <a:r>
              <a:rPr lang="uk-UA" sz="8000" b="1" dirty="0" smtClean="0"/>
              <a:t>Допомога лікаря</a:t>
            </a:r>
            <a:r>
              <a:rPr lang="uk-UA" sz="8000" dirty="0" smtClean="0"/>
              <a:t/>
            </a:r>
            <a:br>
              <a:rPr lang="uk-UA" sz="8000" dirty="0" smtClean="0"/>
            </a:br>
            <a:r>
              <a:rPr lang="uk-UA" sz="8000" dirty="0" smtClean="0"/>
              <a:t>При першій підозрі на захворювання щитовидної залози звернетеся до лікаря. Лікар визначить по аналізу крові концентрацію гормонів щитовидної залози.</a:t>
            </a:r>
            <a:br>
              <a:rPr lang="uk-UA" sz="8000" dirty="0" smtClean="0"/>
            </a:br>
            <a:r>
              <a:rPr lang="uk-UA" sz="8000" dirty="0" smtClean="0"/>
              <a:t>Якщо немовляти з природженою </a:t>
            </a:r>
            <a:r>
              <a:rPr lang="uk-UA" sz="8000" dirty="0" err="1" smtClean="0"/>
              <a:t>дисфункцією</a:t>
            </a:r>
            <a:r>
              <a:rPr lang="uk-UA" sz="8000" dirty="0" smtClean="0"/>
              <a:t> щитовидної залози регулярно (правильно) лікувати, то він виросте фізично і розумово абсолютно нормальним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                                                 </a:t>
            </a:r>
            <a:endParaRPr lang="uk-UA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345</TotalTime>
  <Words>668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ЙОД ( I )        </vt:lpstr>
      <vt:lpstr>Слайд 2</vt:lpstr>
      <vt:lpstr>І  С Т О Р І Я</vt:lpstr>
      <vt:lpstr>І С Т О Р І Я</vt:lpstr>
      <vt:lpstr>Фізичні та хімічні властивості </vt:lpstr>
      <vt:lpstr>Поширення в природі </vt:lpstr>
      <vt:lpstr>Значення в природі</vt:lpstr>
      <vt:lpstr>Йод і людина </vt:lpstr>
      <vt:lpstr>Гіперфункція (базедова хвороба) </vt:lpstr>
      <vt:lpstr>Гіпофункція щитовидної залози: симптоми і лікування </vt:lpstr>
      <vt:lpstr>Слайд 11</vt:lpstr>
      <vt:lpstr>ПРОБЛЕМА ЙОДОДИФІЦИТУ</vt:lpstr>
      <vt:lpstr>ПРОДУКТИ З ВИСОКИМ ВМІСТОМ ЙОДУ</vt:lpstr>
      <vt:lpstr>Йод в медицині </vt:lpstr>
      <vt:lpstr> Цікаві факти.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ЙОД</dc:title>
  <dc:creator>Малая</dc:creator>
  <cp:lastModifiedBy>Малая</cp:lastModifiedBy>
  <cp:revision>36</cp:revision>
  <dcterms:created xsi:type="dcterms:W3CDTF">2013-09-16T08:39:15Z</dcterms:created>
  <dcterms:modified xsi:type="dcterms:W3CDTF">2013-09-30T17:07:08Z</dcterms:modified>
</cp:coreProperties>
</file>