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B6E331-C696-43F7-A713-987187436EA2}" type="datetimeFigureOut">
              <a:rPr lang="ru-RU" smtClean="0"/>
              <a:t>27.09.2014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619729-FEFA-4CA7-85C5-491B3BA93B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9144000" cy="2571768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Види конденсаторів</a:t>
            </a:r>
            <a:r>
              <a:rPr lang="uk-UA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uk-UA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uk-UA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Застосування конденсаторів у техніці</a:t>
            </a:r>
            <a:endParaRPr lang="ru-RU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90746" y="6050037"/>
            <a:ext cx="6853254" cy="807963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Ковальова  Анастасія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57717282_film-capacitors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29124" cy="3357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119851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0"/>
            <a:ext cx="4643438" cy="3357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big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429000"/>
            <a:ext cx="4500562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keramic-cap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3429000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6000" dirty="0" smtClean="0">
              <a:solidFill>
                <a:schemeClr val="accent4"/>
              </a:solidFill>
            </a:endParaRPr>
          </a:p>
          <a:p>
            <a:pPr algn="ctr">
              <a:buNone/>
            </a:pPr>
            <a:r>
              <a:rPr lang="uk-UA" sz="6000" dirty="0" smtClean="0">
                <a:solidFill>
                  <a:schemeClr val="accent4"/>
                </a:solidFill>
              </a:rPr>
              <a:t>Дякую за увагу!</a:t>
            </a:r>
            <a:endParaRPr lang="ru-RU" sz="60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857628"/>
            <a:ext cx="9144000" cy="3000372"/>
          </a:xfrm>
        </p:spPr>
        <p:txBody>
          <a:bodyPr/>
          <a:lstStyle/>
          <a:p>
            <a:pPr>
              <a:buNone/>
            </a:pPr>
            <a:r>
              <a:rPr lang="uk-UA" i="1" dirty="0" smtClean="0">
                <a:solidFill>
                  <a:schemeClr val="accent2"/>
                </a:solidFill>
              </a:rPr>
              <a:t>Конденсатор</a:t>
            </a:r>
            <a:r>
              <a:rPr lang="en-US" dirty="0" smtClean="0"/>
              <a:t> — </a:t>
            </a:r>
            <a:r>
              <a:rPr lang="ru-RU" dirty="0" smtClean="0"/>
              <a:t>система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електродів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</a:t>
            </a:r>
            <a:r>
              <a:rPr lang="ru-RU" i="1" dirty="0" smtClean="0"/>
              <a:t>обкладок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розділені</a:t>
            </a:r>
            <a:r>
              <a:rPr lang="ru-RU" dirty="0" smtClean="0"/>
              <a:t> </a:t>
            </a:r>
            <a:r>
              <a:rPr lang="ru-RU" dirty="0" err="1" smtClean="0"/>
              <a:t>діелектриком</a:t>
            </a:r>
            <a:r>
              <a:rPr lang="ru-RU" dirty="0" smtClean="0"/>
              <a:t>, </a:t>
            </a:r>
            <a:r>
              <a:rPr lang="ru-RU" dirty="0" err="1" smtClean="0"/>
              <a:t>товщина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менша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обкладок. </a:t>
            </a:r>
            <a:r>
              <a:rPr lang="ru-RU" dirty="0" err="1" smtClean="0"/>
              <a:t>Така</a:t>
            </a:r>
            <a:r>
              <a:rPr lang="ru-RU" dirty="0" smtClean="0"/>
              <a:t> система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взаємнуелектричну</a:t>
            </a:r>
            <a:r>
              <a:rPr lang="ru-RU" dirty="0" smtClean="0"/>
              <a:t> </a:t>
            </a:r>
            <a:r>
              <a:rPr lang="ru-RU" dirty="0" err="1" smtClean="0"/>
              <a:t>ємність</a:t>
            </a:r>
            <a:r>
              <a:rPr lang="ru-RU" dirty="0" smtClean="0"/>
              <a:t> і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зберігати</a:t>
            </a:r>
            <a:r>
              <a:rPr lang="ru-RU" dirty="0" smtClean="0"/>
              <a:t> </a:t>
            </a:r>
            <a:r>
              <a:rPr lang="ru-RU" dirty="0" err="1" smtClean="0"/>
              <a:t>електричний</a:t>
            </a:r>
            <a:r>
              <a:rPr lang="ru-RU" dirty="0" smtClean="0"/>
              <a:t> </a:t>
            </a:r>
            <a:r>
              <a:rPr lang="ru-RU" dirty="0" smtClean="0"/>
              <a:t>заряд</a:t>
            </a:r>
            <a:endParaRPr lang="ru-RU" dirty="0"/>
          </a:p>
        </p:txBody>
      </p:sp>
      <p:pic>
        <p:nvPicPr>
          <p:cNvPr id="4" name="Рисунок 3" descr="500px-Verschiedene_Kondensato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786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153400" cy="990600"/>
          </a:xfrm>
        </p:spPr>
        <p:txBody>
          <a:bodyPr/>
          <a:lstStyle/>
          <a:p>
            <a:r>
              <a:rPr lang="uk-UA" dirty="0" smtClean="0"/>
              <a:t>Види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конденсаторів</a:t>
            </a:r>
            <a:r>
              <a:rPr lang="ru-RU" dirty="0" smtClean="0"/>
              <a:t> проводиться за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типом </a:t>
            </a:r>
            <a:r>
              <a:rPr lang="ru-RU" dirty="0" err="1" smtClean="0"/>
              <a:t>діелектрика</a:t>
            </a:r>
            <a:r>
              <a:rPr lang="ru-RU" dirty="0" smtClean="0"/>
              <a:t> в </a:t>
            </a:r>
            <a:r>
              <a:rPr lang="ru-RU" dirty="0" err="1" smtClean="0"/>
              <a:t>конденсаторі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 </a:t>
            </a:r>
          </a:p>
          <a:p>
            <a:pPr>
              <a:buNone/>
            </a:pPr>
            <a:r>
              <a:rPr lang="ru-RU" dirty="0" err="1" smtClean="0"/>
              <a:t>конденсатори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за </a:t>
            </a:r>
            <a:r>
              <a:rPr lang="ru-RU" dirty="0" err="1" smtClean="0"/>
              <a:t>можливістю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ємності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кондесатори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:</a:t>
            </a:r>
          </a:p>
          <a:p>
            <a:r>
              <a:rPr lang="ru-RU" i="1" dirty="0" err="1" smtClean="0"/>
              <a:t>повітряні</a:t>
            </a:r>
            <a:r>
              <a:rPr lang="ru-RU" i="1" dirty="0" smtClean="0"/>
              <a:t> </a:t>
            </a:r>
          </a:p>
          <a:p>
            <a:r>
              <a:rPr lang="uk-UA" i="1" dirty="0" smtClean="0"/>
              <a:t>паперові</a:t>
            </a:r>
            <a:endParaRPr lang="ru-RU" i="1" dirty="0" smtClean="0"/>
          </a:p>
          <a:p>
            <a:r>
              <a:rPr lang="uk-UA" i="1" dirty="0" smtClean="0"/>
              <a:t>електричні</a:t>
            </a:r>
            <a:endParaRPr lang="ru-RU" i="1" dirty="0" smtClean="0"/>
          </a:p>
          <a:p>
            <a:r>
              <a:rPr lang="ru-RU" i="1" dirty="0" err="1" smtClean="0"/>
              <a:t>конденсатори</a:t>
            </a:r>
            <a:r>
              <a:rPr lang="ru-RU" i="1" dirty="0" smtClean="0"/>
              <a:t> </a:t>
            </a:r>
            <a:r>
              <a:rPr lang="ru-RU" i="1" dirty="0" err="1" smtClean="0"/>
              <a:t>підлаштування</a:t>
            </a:r>
            <a:endParaRPr lang="ru-RU" i="1" dirty="0" smtClean="0"/>
          </a:p>
          <a:p>
            <a:r>
              <a:rPr lang="ru-RU" dirty="0" err="1" smtClean="0"/>
              <a:t>змінні</a:t>
            </a:r>
            <a:r>
              <a:rPr lang="ru-RU" dirty="0" smtClean="0"/>
              <a:t> </a:t>
            </a:r>
            <a:r>
              <a:rPr lang="ru-RU" dirty="0" err="1" smtClean="0"/>
              <a:t>конденсатори</a:t>
            </a:r>
            <a:r>
              <a:rPr lang="ru-RU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6421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9" y="3714752"/>
            <a:ext cx="4500562" cy="31432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153400" cy="1285860"/>
          </a:xfrm>
        </p:spPr>
        <p:txBody>
          <a:bodyPr/>
          <a:lstStyle/>
          <a:p>
            <a:r>
              <a:rPr lang="uk-UA" dirty="0" smtClean="0"/>
              <a:t>Повітряні конденсатори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випуску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пристроїв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виробляти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приладів</a:t>
            </a:r>
            <a:r>
              <a:rPr lang="ru-RU" sz="2400" dirty="0" smtClean="0"/>
              <a:t>. До </a:t>
            </a:r>
            <a:r>
              <a:rPr lang="ru-RU" sz="2400" dirty="0" err="1" smtClean="0"/>
              <a:t>повітряних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конденсаторів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вироби</a:t>
            </a:r>
            <a:r>
              <a:rPr lang="ru-RU" sz="2400" dirty="0" smtClean="0"/>
              <a:t>, в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діелектриком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. </a:t>
            </a:r>
            <a:r>
              <a:rPr lang="ru-RU" sz="2400" dirty="0" err="1" smtClean="0"/>
              <a:t>Перевагами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даного</a:t>
            </a:r>
            <a:r>
              <a:rPr lang="ru-RU" sz="2400" dirty="0" smtClean="0"/>
              <a:t> типу </a:t>
            </a:r>
            <a:r>
              <a:rPr lang="ru-RU" sz="2400" dirty="0" err="1" smtClean="0"/>
              <a:t>пристосувань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простота </a:t>
            </a:r>
            <a:r>
              <a:rPr lang="ru-RU" sz="2400" dirty="0" err="1" smtClean="0"/>
              <a:t>виготовлення</a:t>
            </a:r>
            <a:r>
              <a:rPr lang="ru-RU" sz="2400" dirty="0" smtClean="0"/>
              <a:t>. Вони </a:t>
            </a:r>
            <a:r>
              <a:rPr lang="ru-RU" sz="2400" dirty="0" err="1" smtClean="0"/>
              <a:t>призначаються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механічного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регулювання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ємності</a:t>
            </a:r>
            <a:r>
              <a:rPr lang="ru-RU" sz="2400" dirty="0" smtClean="0"/>
              <a:t> і </a:t>
            </a:r>
            <a:r>
              <a:rPr lang="ru-RU" sz="2400" dirty="0" err="1" smtClean="0"/>
              <a:t>розраховані</a:t>
            </a:r>
            <a:r>
              <a:rPr lang="ru-RU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механічні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. До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недоліків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даного</a:t>
            </a:r>
            <a:r>
              <a:rPr lang="ru-RU" sz="2400" dirty="0" smtClean="0"/>
              <a:t> виду </a:t>
            </a:r>
            <a:r>
              <a:rPr lang="ru-RU" sz="2400" dirty="0" err="1" smtClean="0"/>
              <a:t>пристроїв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нестабільність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слабку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надійність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залежність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вологості</a:t>
            </a:r>
            <a:r>
              <a:rPr lang="ru-RU" sz="2400" dirty="0" smtClean="0"/>
              <a:t> і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температури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середовища</a:t>
            </a:r>
            <a:r>
              <a:rPr lang="ru-RU" sz="2400" dirty="0" smtClean="0"/>
              <a:t>, </a:t>
            </a:r>
            <a:r>
              <a:rPr lang="ru-RU" sz="2400" dirty="0" err="1" smtClean="0"/>
              <a:t>великі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габарити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відносно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низьку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електричну</a:t>
            </a:r>
            <a:r>
              <a:rPr lang="ru-RU" sz="2400" dirty="0" smtClean="0"/>
              <a:t> </a:t>
            </a:r>
            <a:r>
              <a:rPr lang="ru-RU" sz="2400" dirty="0" err="1" smtClean="0"/>
              <a:t>міцність</a:t>
            </a:r>
            <a:r>
              <a:rPr lang="ru-RU" sz="2400" dirty="0" smtClean="0"/>
              <a:t>, яка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обмежується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пробоєм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smtClean="0"/>
              <a:t>платиною </a:t>
            </a:r>
          </a:p>
          <a:p>
            <a:pPr>
              <a:buNone/>
            </a:pPr>
            <a:r>
              <a:rPr lang="ru-RU" sz="2400" dirty="0" err="1" smtClean="0"/>
              <a:t>повітря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невисоку</a:t>
            </a:r>
            <a:r>
              <a:rPr lang="ru-RU" sz="2400" dirty="0" smtClean="0"/>
              <a:t> </a:t>
            </a:r>
            <a:r>
              <a:rPr lang="ru-RU" sz="2400" dirty="0" err="1" smtClean="0"/>
              <a:t>ємність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153400" cy="990600"/>
          </a:xfrm>
        </p:spPr>
        <p:txBody>
          <a:bodyPr/>
          <a:lstStyle/>
          <a:p>
            <a:r>
              <a:rPr lang="uk-UA" dirty="0" smtClean="0"/>
              <a:t>Паперові конденсатори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71612"/>
            <a:ext cx="9144000" cy="5286388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2800" dirty="0" err="1" smtClean="0"/>
              <a:t>Існують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конденсаторів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якості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fontAlgn="base">
              <a:buNone/>
            </a:pPr>
            <a:r>
              <a:rPr lang="ru-RU" sz="2800" dirty="0" err="1" smtClean="0"/>
              <a:t>діелектрика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просочена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трансформаторним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fontAlgn="base">
              <a:buNone/>
            </a:pPr>
            <a:r>
              <a:rPr lang="ru-RU" sz="2800" dirty="0" smtClean="0"/>
              <a:t>маслом </a:t>
            </a:r>
            <a:r>
              <a:rPr lang="ru-RU" sz="2800" dirty="0" err="1" smtClean="0"/>
              <a:t>папір</a:t>
            </a:r>
            <a:r>
              <a:rPr lang="ru-RU" sz="2800" dirty="0" smtClean="0"/>
              <a:t>. </a:t>
            </a:r>
            <a:r>
              <a:rPr lang="ru-RU" sz="2800" dirty="0" err="1" smtClean="0"/>
              <a:t>Дані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пристрої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err="1" smtClean="0"/>
              <a:t>исокою</a:t>
            </a:r>
            <a:r>
              <a:rPr lang="ru-RU" sz="2800" dirty="0" smtClean="0"/>
              <a:t> </a:t>
            </a:r>
          </a:p>
          <a:p>
            <a:pPr fontAlgn="base">
              <a:buNone/>
            </a:pPr>
            <a:r>
              <a:rPr lang="ru-RU" sz="2800" dirty="0" err="1" smtClean="0"/>
              <a:t>надійністю</a:t>
            </a:r>
            <a:r>
              <a:rPr lang="ru-RU" sz="2800" dirty="0" smtClean="0"/>
              <a:t> </a:t>
            </a:r>
            <a:r>
              <a:rPr lang="ru-RU" sz="2800" dirty="0" smtClean="0"/>
              <a:t>і </a:t>
            </a:r>
            <a:r>
              <a:rPr lang="ru-RU" sz="2800" dirty="0" err="1" smtClean="0"/>
              <a:t>електричною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міцністю</a:t>
            </a:r>
            <a:r>
              <a:rPr lang="ru-RU" sz="2800" dirty="0" smtClean="0"/>
              <a:t>. При </a:t>
            </a:r>
            <a:r>
              <a:rPr lang="ru-RU" sz="2800" dirty="0" err="1" smtClean="0"/>
              <a:t>високій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напрузі</a:t>
            </a:r>
            <a:r>
              <a:rPr lang="ru-RU" sz="2800" dirty="0" smtClean="0"/>
              <a:t> </a:t>
            </a:r>
          </a:p>
          <a:p>
            <a:pPr fontAlgn="base">
              <a:buNone/>
            </a:pPr>
            <a:r>
              <a:rPr lang="ru-RU" sz="2800" dirty="0" smtClean="0"/>
              <a:t>вони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високу</a:t>
            </a:r>
            <a:r>
              <a:rPr lang="ru-RU" sz="2800" dirty="0" smtClean="0"/>
              <a:t> </a:t>
            </a:r>
            <a:r>
              <a:rPr lang="ru-RU" sz="2800" dirty="0" err="1" smtClean="0"/>
              <a:t>ємність</a:t>
            </a:r>
            <a:r>
              <a:rPr lang="ru-RU" sz="2800" dirty="0" smtClean="0"/>
              <a:t> і </a:t>
            </a:r>
            <a:r>
              <a:rPr lang="ru-RU" sz="2800" dirty="0" err="1" smtClean="0"/>
              <a:t>низьку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витік</a:t>
            </a:r>
            <a:r>
              <a:rPr lang="ru-RU" sz="2800" dirty="0" smtClean="0"/>
              <a:t> струму </a:t>
            </a:r>
          </a:p>
        </p:txBody>
      </p:sp>
      <p:pic>
        <p:nvPicPr>
          <p:cNvPr id="4" name="Рисунок 3" descr="DSCF0839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4214818"/>
            <a:ext cx="6643734" cy="25003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9144000" cy="30718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500" dirty="0" err="1" smtClean="0"/>
              <a:t>Багато</a:t>
            </a:r>
            <a:r>
              <a:rPr lang="ru-RU" sz="2500" dirty="0" smtClean="0"/>
              <a:t> </a:t>
            </a:r>
            <a:r>
              <a:rPr lang="ru-RU" sz="2500" dirty="0" err="1" smtClean="0"/>
              <a:t>конденсатори</a:t>
            </a:r>
            <a:r>
              <a:rPr lang="ru-RU" sz="2500" dirty="0" smtClean="0"/>
              <a:t> для </a:t>
            </a:r>
            <a:r>
              <a:rPr lang="ru-RU" sz="2500" dirty="0" err="1" smtClean="0"/>
              <a:t>силових</a:t>
            </a:r>
            <a:r>
              <a:rPr lang="ru-RU" sz="2500" dirty="0" smtClean="0"/>
              <a:t> установок </a:t>
            </a:r>
            <a:r>
              <a:rPr lang="ru-RU" sz="2500" dirty="0" err="1" smtClean="0"/>
              <a:t>виробляють</a:t>
            </a:r>
            <a:r>
              <a:rPr lang="ru-RU" sz="2500" dirty="0" smtClean="0"/>
              <a:t> </a:t>
            </a:r>
            <a:r>
              <a:rPr lang="ru-RU" sz="2500" dirty="0" smtClean="0"/>
              <a:t>за </a:t>
            </a:r>
          </a:p>
          <a:p>
            <a:pPr>
              <a:buNone/>
            </a:pPr>
            <a:r>
              <a:rPr lang="ru-RU" sz="2500" dirty="0" err="1" smtClean="0"/>
              <a:t>паперовим</a:t>
            </a:r>
            <a:r>
              <a:rPr lang="ru-RU" sz="2500" dirty="0" smtClean="0"/>
              <a:t> </a:t>
            </a:r>
            <a:r>
              <a:rPr lang="ru-RU" sz="2500" dirty="0" smtClean="0"/>
              <a:t>принципом. Для </a:t>
            </a:r>
            <a:r>
              <a:rPr lang="ru-RU" sz="2500" dirty="0" err="1" smtClean="0"/>
              <a:t>цього</a:t>
            </a:r>
            <a:r>
              <a:rPr lang="ru-RU" sz="2500" dirty="0" smtClean="0"/>
              <a:t> </a:t>
            </a:r>
            <a:r>
              <a:rPr lang="ru-RU" sz="2500" dirty="0" err="1" smtClean="0"/>
              <a:t>складають</a:t>
            </a:r>
            <a:r>
              <a:rPr lang="ru-RU" sz="2500" dirty="0" smtClean="0"/>
              <a:t> разом </a:t>
            </a:r>
            <a:r>
              <a:rPr lang="ru-RU" sz="2500" dirty="0" err="1" smtClean="0"/>
              <a:t>дві</a:t>
            </a:r>
            <a:r>
              <a:rPr lang="ru-RU" sz="2500" dirty="0" smtClean="0"/>
              <a:t> </a:t>
            </a:r>
            <a:r>
              <a:rPr lang="ru-RU" sz="2500" dirty="0" err="1" smtClean="0"/>
              <a:t>пластини</a:t>
            </a:r>
            <a:r>
              <a:rPr lang="ru-RU" sz="2500" dirty="0" smtClean="0"/>
              <a:t>, </a:t>
            </a:r>
            <a:endParaRPr lang="ru-RU" sz="2500" dirty="0" smtClean="0"/>
          </a:p>
          <a:p>
            <a:pPr>
              <a:buNone/>
            </a:pPr>
            <a:r>
              <a:rPr lang="ru-RU" sz="2500" dirty="0" err="1" smtClean="0"/>
              <a:t>між</a:t>
            </a:r>
            <a:r>
              <a:rPr lang="ru-RU" sz="2500" dirty="0" smtClean="0"/>
              <a:t> </a:t>
            </a:r>
            <a:r>
              <a:rPr lang="ru-RU" sz="2500" dirty="0" err="1" smtClean="0"/>
              <a:t>якими</a:t>
            </a:r>
            <a:r>
              <a:rPr lang="ru-RU" sz="2500" dirty="0" smtClean="0"/>
              <a:t> </a:t>
            </a:r>
            <a:r>
              <a:rPr lang="ru-RU" sz="2500" dirty="0" err="1" smtClean="0"/>
              <a:t>розташовують</a:t>
            </a:r>
            <a:r>
              <a:rPr lang="ru-RU" sz="2500" dirty="0" smtClean="0"/>
              <a:t> </a:t>
            </a:r>
            <a:r>
              <a:rPr lang="ru-RU" sz="2500" dirty="0" err="1" smtClean="0"/>
              <a:t>папір</a:t>
            </a:r>
            <a:r>
              <a:rPr lang="ru-RU" sz="2500" dirty="0" smtClean="0"/>
              <a:t>. </a:t>
            </a:r>
            <a:r>
              <a:rPr lang="ru-RU" sz="2500" dirty="0" err="1" smtClean="0"/>
              <a:t>Потім</a:t>
            </a:r>
            <a:r>
              <a:rPr lang="ru-RU" sz="2500" dirty="0" smtClean="0"/>
              <a:t> </a:t>
            </a:r>
            <a:r>
              <a:rPr lang="ru-RU" sz="2500" dirty="0" err="1" smtClean="0"/>
              <a:t>пристрій</a:t>
            </a:r>
            <a:r>
              <a:rPr lang="ru-RU" sz="2500" dirty="0" smtClean="0"/>
              <a:t> </a:t>
            </a:r>
            <a:r>
              <a:rPr lang="ru-RU" sz="2500" dirty="0" err="1" smtClean="0"/>
              <a:t>згортають</a:t>
            </a:r>
            <a:r>
              <a:rPr lang="ru-RU" sz="2500" dirty="0" smtClean="0"/>
              <a:t> </a:t>
            </a:r>
            <a:r>
              <a:rPr lang="ru-RU" sz="2500" dirty="0" smtClean="0"/>
              <a:t>в рулон </a:t>
            </a:r>
            <a:endParaRPr lang="ru-RU" sz="2500" dirty="0" smtClean="0"/>
          </a:p>
          <a:p>
            <a:pPr>
              <a:buNone/>
            </a:pPr>
            <a:r>
              <a:rPr lang="ru-RU" sz="2500" dirty="0" smtClean="0"/>
              <a:t>і </a:t>
            </a:r>
            <a:r>
              <a:rPr lang="ru-RU" sz="2500" dirty="0" err="1" smtClean="0"/>
              <a:t>поміщають</a:t>
            </a:r>
            <a:r>
              <a:rPr lang="ru-RU" sz="2500" dirty="0" smtClean="0"/>
              <a:t> в банку, яку </a:t>
            </a:r>
            <a:r>
              <a:rPr lang="ru-RU" sz="2500" dirty="0" err="1" smtClean="0"/>
              <a:t>заповнюють</a:t>
            </a:r>
            <a:r>
              <a:rPr lang="ru-RU" sz="2500" dirty="0" smtClean="0"/>
              <a:t> </a:t>
            </a:r>
            <a:r>
              <a:rPr lang="ru-RU" sz="2500" dirty="0" err="1" smtClean="0"/>
              <a:t>трансформаторним</a:t>
            </a:r>
            <a:r>
              <a:rPr lang="ru-RU" sz="2500" dirty="0" smtClean="0"/>
              <a:t> </a:t>
            </a:r>
          </a:p>
          <a:p>
            <a:pPr>
              <a:buNone/>
            </a:pPr>
            <a:r>
              <a:rPr lang="ru-RU" sz="2500" dirty="0" smtClean="0"/>
              <a:t>маслом</a:t>
            </a:r>
            <a:r>
              <a:rPr lang="ru-RU" sz="2500" dirty="0" smtClean="0"/>
              <a:t>, і </a:t>
            </a:r>
            <a:r>
              <a:rPr lang="ru-RU" sz="2500" dirty="0" err="1" smtClean="0"/>
              <a:t>потім</a:t>
            </a:r>
            <a:r>
              <a:rPr lang="ru-RU" sz="2500" dirty="0" smtClean="0"/>
              <a:t> </a:t>
            </a:r>
            <a:r>
              <a:rPr lang="ru-RU" sz="2500" dirty="0" err="1" smtClean="0"/>
              <a:t>запаюють</a:t>
            </a:r>
            <a:r>
              <a:rPr lang="ru-RU" sz="2500" dirty="0" smtClean="0"/>
              <a:t>. До </a:t>
            </a:r>
            <a:r>
              <a:rPr lang="ru-RU" sz="2500" dirty="0" err="1" smtClean="0"/>
              <a:t>недоліків</a:t>
            </a:r>
            <a:r>
              <a:rPr lang="ru-RU" sz="2500" dirty="0" smtClean="0"/>
              <a:t> </a:t>
            </a:r>
            <a:r>
              <a:rPr lang="ru-RU" sz="2500" dirty="0" err="1" smtClean="0"/>
              <a:t>пристосування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можна</a:t>
            </a:r>
            <a:r>
              <a:rPr lang="ru-RU" sz="2500" dirty="0" smtClean="0"/>
              <a:t> </a:t>
            </a:r>
            <a:endParaRPr lang="ru-RU" sz="2500" dirty="0" smtClean="0"/>
          </a:p>
          <a:p>
            <a:pPr>
              <a:buNone/>
            </a:pPr>
            <a:r>
              <a:rPr lang="ru-RU" sz="2500" dirty="0" err="1" smtClean="0"/>
              <a:t>віднести</a:t>
            </a:r>
            <a:r>
              <a:rPr lang="ru-RU" sz="2500" dirty="0" smtClean="0"/>
              <a:t> </a:t>
            </a:r>
            <a:r>
              <a:rPr lang="ru-RU" sz="2500" dirty="0" err="1" smtClean="0"/>
              <a:t>велику</a:t>
            </a:r>
            <a:r>
              <a:rPr lang="ru-RU" sz="2500" dirty="0" smtClean="0"/>
              <a:t> </a:t>
            </a:r>
            <a:r>
              <a:rPr lang="ru-RU" sz="2500" dirty="0" smtClean="0"/>
              <a:t>вагу, </a:t>
            </a:r>
            <a:r>
              <a:rPr lang="ru-RU" sz="2500" dirty="0" err="1" smtClean="0"/>
              <a:t>високу</a:t>
            </a:r>
            <a:r>
              <a:rPr lang="ru-RU" sz="2500" dirty="0" smtClean="0"/>
              <a:t> </a:t>
            </a:r>
            <a:r>
              <a:rPr lang="ru-RU" sz="2500" dirty="0" err="1" smtClean="0"/>
              <a:t>власну</a:t>
            </a:r>
            <a:r>
              <a:rPr lang="ru-RU" sz="2500" dirty="0" smtClean="0"/>
              <a:t> </a:t>
            </a:r>
            <a:r>
              <a:rPr lang="ru-RU" sz="2500" dirty="0" err="1" smtClean="0"/>
              <a:t>індуктивність</a:t>
            </a:r>
            <a:r>
              <a:rPr lang="ru-RU" sz="2500" dirty="0" smtClean="0"/>
              <a:t> </a:t>
            </a:r>
            <a:r>
              <a:rPr lang="ru-RU" sz="2500" dirty="0" smtClean="0"/>
              <a:t>і </a:t>
            </a:r>
            <a:r>
              <a:rPr lang="ru-RU" sz="2500" dirty="0" err="1" smtClean="0"/>
              <a:t>опір</a:t>
            </a:r>
            <a:endParaRPr lang="ru-RU" sz="2500" dirty="0"/>
          </a:p>
        </p:txBody>
      </p:sp>
      <p:pic>
        <p:nvPicPr>
          <p:cNvPr id="4" name="Рисунок 3" descr="kbgi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357562"/>
            <a:ext cx="6572296" cy="35004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153400" cy="990600"/>
          </a:xfrm>
        </p:spPr>
        <p:txBody>
          <a:bodyPr/>
          <a:lstStyle/>
          <a:p>
            <a:r>
              <a:rPr lang="uk-UA" dirty="0" smtClean="0"/>
              <a:t>Електролітичні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err="1" smtClean="0"/>
              <a:t>Електролітичні</a:t>
            </a:r>
            <a:r>
              <a:rPr lang="ru-RU" sz="2600" dirty="0" smtClean="0"/>
              <a:t> </a:t>
            </a:r>
            <a:r>
              <a:rPr lang="ru-RU" sz="2600" dirty="0" err="1" smtClean="0"/>
              <a:t>види</a:t>
            </a:r>
            <a:r>
              <a:rPr lang="ru-RU" sz="2600" dirty="0" smtClean="0"/>
              <a:t> </a:t>
            </a:r>
            <a:r>
              <a:rPr lang="ru-RU" sz="2600" dirty="0" err="1" smtClean="0"/>
              <a:t>конденсаторів</a:t>
            </a:r>
            <a:r>
              <a:rPr lang="ru-RU" sz="2600" dirty="0" smtClean="0"/>
              <a:t> </a:t>
            </a:r>
            <a:r>
              <a:rPr lang="ru-RU" sz="2600" dirty="0" err="1" smtClean="0"/>
              <a:t>мають</a:t>
            </a:r>
            <a:r>
              <a:rPr lang="ru-RU" sz="2600" dirty="0" smtClean="0"/>
              <a:t> </a:t>
            </a:r>
            <a:r>
              <a:rPr lang="ru-RU" sz="2600" dirty="0" err="1" smtClean="0"/>
              <a:t>діелектрик</a:t>
            </a:r>
            <a:r>
              <a:rPr lang="ru-RU" sz="2600" dirty="0" smtClean="0"/>
              <a:t>,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поданий</a:t>
            </a:r>
            <a:r>
              <a:rPr lang="ru-RU" sz="2600" dirty="0" smtClean="0"/>
              <a:t> </a:t>
            </a:r>
            <a:r>
              <a:rPr lang="ru-RU" sz="2600" dirty="0" smtClean="0"/>
              <a:t>у </a:t>
            </a:r>
            <a:r>
              <a:rPr lang="ru-RU" sz="2600" dirty="0" err="1" smtClean="0"/>
              <a:t>формі</a:t>
            </a:r>
            <a:r>
              <a:rPr lang="ru-RU" sz="2600" dirty="0" smtClean="0"/>
              <a:t> оксидного шару,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виникає</a:t>
            </a:r>
            <a:r>
              <a:rPr lang="ru-RU" sz="2600" dirty="0" smtClean="0"/>
              <a:t> на </a:t>
            </a:r>
            <a:r>
              <a:rPr lang="ru-RU" sz="2600" dirty="0" err="1" smtClean="0"/>
              <a:t>поверхні</a:t>
            </a: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smtClean="0"/>
              <a:t>активного </a:t>
            </a:r>
            <a:r>
              <a:rPr lang="ru-RU" sz="2600" dirty="0" err="1" smtClean="0"/>
              <a:t>металу</a:t>
            </a:r>
            <a:r>
              <a:rPr lang="ru-RU" sz="2600" dirty="0" smtClean="0"/>
              <a:t> (</a:t>
            </a:r>
            <a:r>
              <a:rPr lang="ru-RU" sz="2600" dirty="0" err="1" smtClean="0"/>
              <a:t>частіше</a:t>
            </a:r>
            <a:r>
              <a:rPr lang="ru-RU" sz="2600" dirty="0" smtClean="0"/>
              <a:t> </a:t>
            </a:r>
            <a:r>
              <a:rPr lang="ru-RU" sz="2600" dirty="0" err="1" smtClean="0"/>
              <a:t>алюмінію</a:t>
            </a:r>
            <a:r>
              <a:rPr lang="ru-RU" sz="2600" dirty="0" smtClean="0"/>
              <a:t>). </a:t>
            </a:r>
            <a:r>
              <a:rPr lang="ru-RU" sz="2600" dirty="0" err="1" smtClean="0"/>
              <a:t>Пристрій</a:t>
            </a:r>
            <a:r>
              <a:rPr lang="ru-RU" sz="2600" dirty="0" smtClean="0"/>
              <a:t> </a:t>
            </a:r>
            <a:r>
              <a:rPr lang="ru-RU" sz="2600" dirty="0" err="1" smtClean="0"/>
              <a:t>виробляють</a:t>
            </a: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smtClean="0"/>
              <a:t>шляхом </a:t>
            </a:r>
            <a:r>
              <a:rPr lang="ru-RU" sz="2600" dirty="0" err="1" smtClean="0"/>
              <a:t>приміщення</a:t>
            </a:r>
            <a:r>
              <a:rPr lang="ru-RU" sz="2600" dirty="0" smtClean="0"/>
              <a:t> в </a:t>
            </a:r>
            <a:r>
              <a:rPr lang="ru-RU" sz="2600" dirty="0" err="1" smtClean="0"/>
              <a:t>електроліт</a:t>
            </a:r>
            <a:r>
              <a:rPr lang="ru-RU" sz="2600" dirty="0" smtClean="0"/>
              <a:t> </a:t>
            </a:r>
            <a:r>
              <a:rPr lang="ru-RU" sz="2600" dirty="0" err="1" smtClean="0"/>
              <a:t>виготовленої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активного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металу</a:t>
            </a:r>
            <a:r>
              <a:rPr lang="ru-RU" sz="2600" dirty="0" smtClean="0"/>
              <a:t> </a:t>
            </a:r>
            <a:r>
              <a:rPr lang="ru-RU" sz="2600" dirty="0" err="1" smtClean="0"/>
              <a:t>стрічки</a:t>
            </a:r>
            <a:r>
              <a:rPr lang="ru-RU" sz="2600" dirty="0" smtClean="0"/>
              <a:t>, на </a:t>
            </a:r>
            <a:r>
              <a:rPr lang="ru-RU" sz="2600" dirty="0" err="1" smtClean="0"/>
              <a:t>поверхні</a:t>
            </a:r>
            <a:r>
              <a:rPr lang="ru-RU" sz="2600" dirty="0" smtClean="0"/>
              <a:t> </a:t>
            </a:r>
            <a:r>
              <a:rPr lang="ru-RU" sz="2600" dirty="0" err="1" smtClean="0"/>
              <a:t>якої</a:t>
            </a:r>
            <a:r>
              <a:rPr lang="ru-RU" sz="2600" dirty="0" smtClean="0"/>
              <a:t> </a:t>
            </a:r>
            <a:r>
              <a:rPr lang="ru-RU" sz="2600" dirty="0" err="1" smtClean="0"/>
              <a:t>утворюється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плівка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err="1" smtClean="0"/>
              <a:t>міцного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оксиду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дозволяє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ізолювати</a:t>
            </a:r>
            <a:r>
              <a:rPr lang="ru-RU" sz="2600" dirty="0" smtClean="0"/>
              <a:t> метал</a:t>
            </a:r>
            <a:endParaRPr lang="ru-RU" sz="2600" dirty="0"/>
          </a:p>
        </p:txBody>
      </p:sp>
      <p:pic>
        <p:nvPicPr>
          <p:cNvPr id="4" name="Рисунок 3" descr="f120958300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3929066"/>
            <a:ext cx="6000760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572560" cy="507209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fontAlgn="base">
              <a:buNone/>
            </a:pPr>
            <a:r>
              <a:rPr lang="ru-RU" dirty="0" smtClean="0"/>
              <a:t>Основною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електролітичних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>
              <a:buNone/>
            </a:pPr>
            <a:r>
              <a:rPr lang="ru-RU" dirty="0" err="1" smtClean="0"/>
              <a:t>конденсаторів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полярності</a:t>
            </a:r>
            <a:r>
              <a:rPr lang="ru-RU" dirty="0" smtClean="0"/>
              <a:t>, при одному </a:t>
            </a:r>
            <a:r>
              <a:rPr lang="ru-RU" dirty="0" err="1" smtClean="0"/>
              <a:t>значенні</a:t>
            </a:r>
            <a:r>
              <a:rPr lang="ru-RU" dirty="0" smtClean="0"/>
              <a:t> </a:t>
            </a:r>
          </a:p>
          <a:p>
            <a:pPr fontAlgn="base">
              <a:buNone/>
            </a:pP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smtClean="0"/>
              <a:t>вони </a:t>
            </a:r>
            <a:r>
              <a:rPr lang="ru-RU" dirty="0" err="1" smtClean="0"/>
              <a:t>тримають</a:t>
            </a:r>
            <a:r>
              <a:rPr lang="ru-RU" dirty="0" smtClean="0"/>
              <a:t> </a:t>
            </a:r>
            <a:r>
              <a:rPr lang="ru-RU" dirty="0" err="1" smtClean="0"/>
              <a:t>розрахункове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, а </a:t>
            </a:r>
            <a:r>
              <a:rPr lang="ru-RU" dirty="0" smtClean="0"/>
              <a:t>при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>
              <a:buNone/>
            </a:pP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руйнуються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</a:p>
          <a:p>
            <a:pPr fontAlgn="base">
              <a:buNone/>
            </a:pP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електролітом</a:t>
            </a:r>
            <a:r>
              <a:rPr lang="ru-RU" dirty="0" smtClean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металом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>
              <a:buNone/>
            </a:pPr>
            <a:r>
              <a:rPr lang="ru-RU" dirty="0" err="1" smtClean="0"/>
              <a:t>пластини</a:t>
            </a:r>
            <a:r>
              <a:rPr lang="ru-RU" dirty="0" smtClean="0"/>
              <a:t>. </a:t>
            </a:r>
            <a:r>
              <a:rPr lang="ru-RU" dirty="0" err="1" smtClean="0"/>
              <a:t>Оксидна</a:t>
            </a:r>
            <a:r>
              <a:rPr lang="ru-RU" dirty="0" smtClean="0"/>
              <a:t> </a:t>
            </a:r>
            <a:r>
              <a:rPr lang="ru-RU" dirty="0" err="1" smtClean="0"/>
              <a:t>плівка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тріскається</a:t>
            </a:r>
            <a:r>
              <a:rPr lang="ru-RU" dirty="0" smtClean="0"/>
              <a:t> і </a:t>
            </a:r>
            <a:r>
              <a:rPr lang="ru-RU" dirty="0" err="1" smtClean="0"/>
              <a:t>руйнується</a:t>
            </a:r>
            <a:r>
              <a:rPr lang="ru-RU" dirty="0" smtClean="0"/>
              <a:t>.</a:t>
            </a:r>
          </a:p>
          <a:p>
            <a:pPr fontAlgn="base">
              <a:buNone/>
            </a:pPr>
            <a:r>
              <a:rPr lang="ru-RU" dirty="0" err="1" smtClean="0"/>
              <a:t>Однак</a:t>
            </a:r>
            <a:r>
              <a:rPr lang="ru-RU" dirty="0" smtClean="0"/>
              <a:t> при </a:t>
            </a:r>
            <a:r>
              <a:rPr lang="ru-RU" dirty="0" err="1" smtClean="0"/>
              <a:t>дотриманні</a:t>
            </a:r>
            <a:r>
              <a:rPr lang="ru-RU" dirty="0" smtClean="0"/>
              <a:t> </a:t>
            </a:r>
            <a:r>
              <a:rPr lang="ru-RU" dirty="0" err="1" smtClean="0"/>
              <a:t>правильної</a:t>
            </a:r>
            <a:r>
              <a:rPr lang="ru-RU" dirty="0" smtClean="0"/>
              <a:t> </a:t>
            </a:r>
            <a:r>
              <a:rPr lang="ru-RU" dirty="0" err="1" smtClean="0"/>
              <a:t>полярності</a:t>
            </a:r>
            <a:r>
              <a:rPr lang="ru-RU" dirty="0" smtClean="0"/>
              <a:t> </a:t>
            </a:r>
            <a:r>
              <a:rPr lang="ru-RU" dirty="0" err="1" smtClean="0"/>
              <a:t>мікротріщини</a:t>
            </a:r>
            <a:r>
              <a:rPr lang="ru-RU" dirty="0" smtClean="0"/>
              <a:t> </a:t>
            </a:r>
          </a:p>
          <a:p>
            <a:pPr fontAlgn="base">
              <a:buNone/>
            </a:pP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затягуються</a:t>
            </a:r>
            <a:r>
              <a:rPr lang="ru-RU" dirty="0" smtClean="0"/>
              <a:t> </a:t>
            </a:r>
            <a:r>
              <a:rPr lang="ru-RU" dirty="0" err="1" smtClean="0"/>
              <a:t>новим</a:t>
            </a:r>
            <a:r>
              <a:rPr lang="ru-RU" dirty="0" smtClean="0"/>
              <a:t> оксидом. До </a:t>
            </a:r>
            <a:r>
              <a:rPr lang="ru-RU" dirty="0" err="1" smtClean="0"/>
              <a:t>достоїнств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>
              <a:buNone/>
            </a:pP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ємність</a:t>
            </a:r>
            <a:r>
              <a:rPr lang="ru-RU" dirty="0" smtClean="0"/>
              <a:t>, до </a:t>
            </a:r>
            <a:r>
              <a:rPr lang="ru-RU" dirty="0" err="1" smtClean="0"/>
              <a:t>недоліків</a:t>
            </a:r>
            <a:r>
              <a:rPr lang="ru-RU" dirty="0" smtClean="0"/>
              <a:t> – </a:t>
            </a:r>
          </a:p>
          <a:p>
            <a:pPr fontAlgn="base">
              <a:buNone/>
            </a:pPr>
            <a:r>
              <a:rPr lang="ru-RU" dirty="0" err="1" smtClean="0"/>
              <a:t>полярність</a:t>
            </a:r>
            <a:r>
              <a:rPr lang="ru-RU" dirty="0" smtClean="0"/>
              <a:t>, </a:t>
            </a:r>
            <a:r>
              <a:rPr lang="ru-RU" dirty="0" err="1" smtClean="0"/>
              <a:t>втрату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, </a:t>
            </a:r>
            <a:r>
              <a:rPr lang="ru-RU" dirty="0" err="1" smtClean="0"/>
              <a:t>швидкий</a:t>
            </a:r>
            <a:r>
              <a:rPr lang="ru-RU" dirty="0" smtClean="0"/>
              <a:t> </a:t>
            </a:r>
            <a:r>
              <a:rPr lang="ru-RU" dirty="0" err="1" smtClean="0"/>
              <a:t>знос</a:t>
            </a:r>
            <a:r>
              <a:rPr lang="ru-RU" dirty="0" smtClean="0"/>
              <a:t>,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endParaRPr lang="ru-RU" dirty="0" smtClean="0"/>
          </a:p>
          <a:p>
            <a:pPr fontAlgn="base">
              <a:buNone/>
            </a:pPr>
            <a:r>
              <a:rPr lang="ru-RU" dirty="0" err="1" smtClean="0"/>
              <a:t>внутрішню</a:t>
            </a:r>
            <a:r>
              <a:rPr lang="ru-RU" dirty="0" smtClean="0"/>
              <a:t> </a:t>
            </a:r>
            <a:r>
              <a:rPr lang="ru-RU" dirty="0" err="1" smtClean="0"/>
              <a:t>індуктивність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153400" cy="990600"/>
          </a:xfrm>
        </p:spPr>
        <p:txBody>
          <a:bodyPr/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Конденсаторам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практично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галузях</a:t>
            </a:r>
            <a:r>
              <a:rPr lang="ru-RU" dirty="0" smtClean="0"/>
              <a:t> </a:t>
            </a:r>
            <a:r>
              <a:rPr lang="ru-RU" dirty="0" err="1" smtClean="0"/>
              <a:t>електротехніки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Конденсатори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як </a:t>
            </a:r>
            <a:r>
              <a:rPr lang="ru-RU" dirty="0" err="1" smtClean="0"/>
              <a:t>фільтри</a:t>
            </a:r>
            <a:r>
              <a:rPr lang="ru-RU" dirty="0" smtClean="0"/>
              <a:t> при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перетворенні</a:t>
            </a:r>
            <a:r>
              <a:rPr lang="ru-RU" dirty="0" smtClean="0"/>
              <a:t> </a:t>
            </a:r>
            <a:r>
              <a:rPr lang="ru-RU" dirty="0" err="1" smtClean="0"/>
              <a:t>змінного</a:t>
            </a:r>
            <a:r>
              <a:rPr lang="ru-RU" dirty="0" smtClean="0"/>
              <a:t> струму на </a:t>
            </a:r>
            <a:r>
              <a:rPr lang="ru-RU" dirty="0" err="1" smtClean="0"/>
              <a:t>постійний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з'єднанні</a:t>
            </a:r>
            <a:r>
              <a:rPr lang="ru-RU" dirty="0" smtClean="0"/>
              <a:t> конденсатора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котушкою</a:t>
            </a:r>
            <a:r>
              <a:rPr lang="ru-RU" dirty="0" smtClean="0"/>
              <a:t> </a:t>
            </a:r>
            <a:r>
              <a:rPr lang="ru-RU" dirty="0" err="1" smtClean="0"/>
              <a:t>індуктивності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утворюється</a:t>
            </a:r>
            <a:r>
              <a:rPr lang="ru-RU" dirty="0" smtClean="0"/>
              <a:t> </a:t>
            </a:r>
            <a:r>
              <a:rPr lang="ru-RU" dirty="0" err="1" smtClean="0"/>
              <a:t>коливальний</a:t>
            </a:r>
            <a:r>
              <a:rPr lang="ru-RU" dirty="0" smtClean="0"/>
              <a:t> контур,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пристроях</a:t>
            </a:r>
            <a:r>
              <a:rPr lang="ru-RU" dirty="0" smtClean="0"/>
              <a:t> </a:t>
            </a:r>
            <a:r>
              <a:rPr lang="ru-RU" dirty="0" err="1" smtClean="0"/>
              <a:t>прийому-передачі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конденсаторів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фотоспалахах</a:t>
            </a:r>
            <a:endParaRPr lang="ru-RU" dirty="0" smtClean="0"/>
          </a:p>
          <a:p>
            <a:r>
              <a:rPr lang="ru-RU" dirty="0" err="1" smtClean="0"/>
              <a:t>Оскільки</a:t>
            </a:r>
            <a:r>
              <a:rPr lang="ru-RU" dirty="0" smtClean="0"/>
              <a:t> конденсатор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зберігати</a:t>
            </a:r>
            <a:r>
              <a:rPr lang="ru-RU" dirty="0" smtClean="0"/>
              <a:t> заряд,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елемента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Цей </a:t>
            </a:r>
            <a:r>
              <a:rPr lang="ru-RU" dirty="0" smtClean="0"/>
              <a:t>принцип </a:t>
            </a:r>
            <a:r>
              <a:rPr lang="ru-RU" dirty="0" err="1" smtClean="0"/>
              <a:t>використовує</a:t>
            </a:r>
            <a:r>
              <a:rPr lang="ru-RU" dirty="0" smtClean="0"/>
              <a:t> </a:t>
            </a:r>
            <a:r>
              <a:rPr lang="ru-RU" dirty="0" err="1" smtClean="0"/>
              <a:t>динамічна</a:t>
            </a:r>
            <a:r>
              <a:rPr lang="ru-RU" dirty="0" smtClean="0"/>
              <a:t> оперативна </a:t>
            </a:r>
            <a:r>
              <a:rPr lang="ru-RU" dirty="0" err="1" smtClean="0"/>
              <a:t>пам'ять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</TotalTime>
  <Words>356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Види конденсаторів  Застосування конденсаторів у техніці</vt:lpstr>
      <vt:lpstr>Слайд 2</vt:lpstr>
      <vt:lpstr>Види</vt:lpstr>
      <vt:lpstr>Повітряні конденсатори</vt:lpstr>
      <vt:lpstr>Паперові конденсатори</vt:lpstr>
      <vt:lpstr>Слайд 6</vt:lpstr>
      <vt:lpstr>Електролітичні</vt:lpstr>
      <vt:lpstr>Слайд 8</vt:lpstr>
      <vt:lpstr>Застосування</vt:lpstr>
      <vt:lpstr>Слайд 10</vt:lpstr>
      <vt:lpstr>Слайд 11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конденсаторів  Застосування конденсаторів у техніці</dc:title>
  <dc:creator>Admin</dc:creator>
  <cp:lastModifiedBy>Admin</cp:lastModifiedBy>
  <cp:revision>6</cp:revision>
  <dcterms:created xsi:type="dcterms:W3CDTF">2014-09-27T15:43:46Z</dcterms:created>
  <dcterms:modified xsi:type="dcterms:W3CDTF">2014-09-27T16:30:22Z</dcterms:modified>
</cp:coreProperties>
</file>