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65" r:id="rId14"/>
    <p:sldId id="272" r:id="rId15"/>
    <p:sldId id="273" r:id="rId16"/>
    <p:sldId id="284" r:id="rId17"/>
    <p:sldId id="274" r:id="rId18"/>
    <p:sldId id="275" r:id="rId19"/>
    <p:sldId id="276" r:id="rId20"/>
    <p:sldId id="282" r:id="rId21"/>
    <p:sldId id="277" r:id="rId22"/>
    <p:sldId id="278" r:id="rId23"/>
    <p:sldId id="279" r:id="rId24"/>
    <p:sldId id="285" r:id="rId25"/>
    <p:sldId id="283" r:id="rId26"/>
    <p:sldId id="280" r:id="rId27"/>
    <p:sldId id="286" r:id="rId28"/>
    <p:sldId id="281" r:id="rId29"/>
  </p:sldIdLst>
  <p:sldSz cx="9721850" cy="7200900"/>
  <p:notesSz cx="9144000" cy="6858000"/>
  <p:defaultTextStyle>
    <a:defPPr>
      <a:defRPr lang="ru-RU"/>
    </a:defPPr>
    <a:lvl1pPr marL="0" algn="l" defTabSz="9668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3424" algn="l" defTabSz="9668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6849" algn="l" defTabSz="9668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50273" algn="l" defTabSz="9668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33697" algn="l" defTabSz="9668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17121" algn="l" defTabSz="9668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00546" algn="l" defTabSz="9668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83970" algn="l" defTabSz="9668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67395" algn="l" defTabSz="9668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 autoAdjust="0"/>
    <p:restoredTop sz="94676" autoAdjust="0"/>
  </p:normalViewPr>
  <p:slideViewPr>
    <p:cSldViewPr>
      <p:cViewPr varScale="1">
        <p:scale>
          <a:sx n="83" d="100"/>
          <a:sy n="83" d="100"/>
        </p:scale>
        <p:origin x="-1032" y="-84"/>
      </p:cViewPr>
      <p:guideLst>
        <p:guide orient="horz" pos="2268"/>
        <p:guide pos="30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C9269-5F7B-45CA-ACDA-64AD9838E575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36863" y="514350"/>
            <a:ext cx="347027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35292-D772-4754-B82E-DDA81C8A5D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29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684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3424" algn="l" defTabSz="96684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6849" algn="l" defTabSz="96684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50273" algn="l" defTabSz="96684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33697" algn="l" defTabSz="96684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17121" algn="l" defTabSz="96684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00546" algn="l" defTabSz="96684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3970" algn="l" defTabSz="96684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67395" algn="l" defTabSz="96684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36863" y="514350"/>
            <a:ext cx="3470275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5292-D772-4754-B82E-DDA81C8A5D11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33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141" y="2236949"/>
            <a:ext cx="8263573" cy="15435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8280" y="4080510"/>
            <a:ext cx="6805295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3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6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0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3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6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83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66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C7A0-9DB7-466F-8EDF-A9AFC5C053A8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AC03-A4A7-4232-9978-D618912F1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96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C7A0-9DB7-466F-8EDF-A9AFC5C053A8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AC03-A4A7-4232-9978-D618912F1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301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93926" y="303374"/>
            <a:ext cx="2325818" cy="645080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6476" y="303374"/>
            <a:ext cx="6815422" cy="645080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C7A0-9DB7-466F-8EDF-A9AFC5C053A8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AC03-A4A7-4232-9978-D618912F1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63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C7A0-9DB7-466F-8EDF-A9AFC5C053A8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AC03-A4A7-4232-9978-D618912F1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993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960" y="4627248"/>
            <a:ext cx="8263573" cy="1430179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7960" y="3052049"/>
            <a:ext cx="8263573" cy="1575196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33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67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00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34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167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0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835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668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C7A0-9DB7-466F-8EDF-A9AFC5C053A8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AC03-A4A7-4232-9978-D618912F1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262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6473" y="1763554"/>
            <a:ext cx="4570620" cy="499062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49124" y="1763554"/>
            <a:ext cx="4570620" cy="499062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C7A0-9DB7-466F-8EDF-A9AFC5C053A8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AC03-A4A7-4232-9978-D618912F1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195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95" y="288370"/>
            <a:ext cx="8749665" cy="12001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95" y="1611869"/>
            <a:ext cx="4295505" cy="67175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59" indent="0">
              <a:buNone/>
              <a:defRPr sz="2100" b="1"/>
            </a:lvl2pPr>
            <a:lvl3pPr marL="966720" indent="0">
              <a:buNone/>
              <a:defRPr sz="1900" b="1"/>
            </a:lvl3pPr>
            <a:lvl4pPr marL="1450079" indent="0">
              <a:buNone/>
              <a:defRPr sz="1700" b="1"/>
            </a:lvl4pPr>
            <a:lvl5pPr marL="1933439" indent="0">
              <a:buNone/>
              <a:defRPr sz="1700" b="1"/>
            </a:lvl5pPr>
            <a:lvl6pPr marL="2416798" indent="0">
              <a:buNone/>
              <a:defRPr sz="1700" b="1"/>
            </a:lvl6pPr>
            <a:lvl7pPr marL="2900158" indent="0">
              <a:buNone/>
              <a:defRPr sz="1700" b="1"/>
            </a:lvl7pPr>
            <a:lvl8pPr marL="3383518" indent="0">
              <a:buNone/>
              <a:defRPr sz="1700" b="1"/>
            </a:lvl8pPr>
            <a:lvl9pPr marL="386687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6095" y="2283619"/>
            <a:ext cx="4295505" cy="41488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8567" y="1611869"/>
            <a:ext cx="4297193" cy="67175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59" indent="0">
              <a:buNone/>
              <a:defRPr sz="2100" b="1"/>
            </a:lvl2pPr>
            <a:lvl3pPr marL="966720" indent="0">
              <a:buNone/>
              <a:defRPr sz="1900" b="1"/>
            </a:lvl3pPr>
            <a:lvl4pPr marL="1450079" indent="0">
              <a:buNone/>
              <a:defRPr sz="1700" b="1"/>
            </a:lvl4pPr>
            <a:lvl5pPr marL="1933439" indent="0">
              <a:buNone/>
              <a:defRPr sz="1700" b="1"/>
            </a:lvl5pPr>
            <a:lvl6pPr marL="2416798" indent="0">
              <a:buNone/>
              <a:defRPr sz="1700" b="1"/>
            </a:lvl6pPr>
            <a:lvl7pPr marL="2900158" indent="0">
              <a:buNone/>
              <a:defRPr sz="1700" b="1"/>
            </a:lvl7pPr>
            <a:lvl8pPr marL="3383518" indent="0">
              <a:buNone/>
              <a:defRPr sz="1700" b="1"/>
            </a:lvl8pPr>
            <a:lvl9pPr marL="386687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38567" y="2283619"/>
            <a:ext cx="4297193" cy="41488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C7A0-9DB7-466F-8EDF-A9AFC5C053A8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AC03-A4A7-4232-9978-D618912F1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46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C7A0-9DB7-466F-8EDF-A9AFC5C053A8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AC03-A4A7-4232-9978-D618912F1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18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C7A0-9DB7-466F-8EDF-A9AFC5C053A8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AC03-A4A7-4232-9978-D618912F1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90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95" y="286702"/>
            <a:ext cx="3198422" cy="12201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0973" y="286705"/>
            <a:ext cx="5434784" cy="6145769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6095" y="1506858"/>
            <a:ext cx="3198422" cy="4925616"/>
          </a:xfrm>
        </p:spPr>
        <p:txBody>
          <a:bodyPr/>
          <a:lstStyle>
            <a:lvl1pPr marL="0" indent="0">
              <a:buNone/>
              <a:defRPr sz="1500"/>
            </a:lvl1pPr>
            <a:lvl2pPr marL="483359" indent="0">
              <a:buNone/>
              <a:defRPr sz="1300"/>
            </a:lvl2pPr>
            <a:lvl3pPr marL="966720" indent="0">
              <a:buNone/>
              <a:defRPr sz="1100"/>
            </a:lvl3pPr>
            <a:lvl4pPr marL="1450079" indent="0">
              <a:buNone/>
              <a:defRPr sz="1000"/>
            </a:lvl4pPr>
            <a:lvl5pPr marL="1933439" indent="0">
              <a:buNone/>
              <a:defRPr sz="1000"/>
            </a:lvl5pPr>
            <a:lvl6pPr marL="2416798" indent="0">
              <a:buNone/>
              <a:defRPr sz="1000"/>
            </a:lvl6pPr>
            <a:lvl7pPr marL="2900158" indent="0">
              <a:buNone/>
              <a:defRPr sz="1000"/>
            </a:lvl7pPr>
            <a:lvl8pPr marL="3383518" indent="0">
              <a:buNone/>
              <a:defRPr sz="1000"/>
            </a:lvl8pPr>
            <a:lvl9pPr marL="386687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C7A0-9DB7-466F-8EDF-A9AFC5C053A8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AC03-A4A7-4232-9978-D618912F1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8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551" y="5040631"/>
            <a:ext cx="5833110" cy="59507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05551" y="643414"/>
            <a:ext cx="5833110" cy="4320540"/>
          </a:xfrm>
        </p:spPr>
        <p:txBody>
          <a:bodyPr/>
          <a:lstStyle>
            <a:lvl1pPr marL="0" indent="0">
              <a:buNone/>
              <a:defRPr sz="3400"/>
            </a:lvl1pPr>
            <a:lvl2pPr marL="483359" indent="0">
              <a:buNone/>
              <a:defRPr sz="3000"/>
            </a:lvl2pPr>
            <a:lvl3pPr marL="966720" indent="0">
              <a:buNone/>
              <a:defRPr sz="2500"/>
            </a:lvl3pPr>
            <a:lvl4pPr marL="1450079" indent="0">
              <a:buNone/>
              <a:defRPr sz="2100"/>
            </a:lvl4pPr>
            <a:lvl5pPr marL="1933439" indent="0">
              <a:buNone/>
              <a:defRPr sz="2100"/>
            </a:lvl5pPr>
            <a:lvl6pPr marL="2416798" indent="0">
              <a:buNone/>
              <a:defRPr sz="2100"/>
            </a:lvl6pPr>
            <a:lvl7pPr marL="2900158" indent="0">
              <a:buNone/>
              <a:defRPr sz="2100"/>
            </a:lvl7pPr>
            <a:lvl8pPr marL="3383518" indent="0">
              <a:buNone/>
              <a:defRPr sz="2100"/>
            </a:lvl8pPr>
            <a:lvl9pPr marL="3866878" indent="0">
              <a:buNone/>
              <a:defRPr sz="21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5551" y="5635706"/>
            <a:ext cx="5833110" cy="845105"/>
          </a:xfrm>
        </p:spPr>
        <p:txBody>
          <a:bodyPr/>
          <a:lstStyle>
            <a:lvl1pPr marL="0" indent="0">
              <a:buNone/>
              <a:defRPr sz="1500"/>
            </a:lvl1pPr>
            <a:lvl2pPr marL="483359" indent="0">
              <a:buNone/>
              <a:defRPr sz="1300"/>
            </a:lvl2pPr>
            <a:lvl3pPr marL="966720" indent="0">
              <a:buNone/>
              <a:defRPr sz="1100"/>
            </a:lvl3pPr>
            <a:lvl4pPr marL="1450079" indent="0">
              <a:buNone/>
              <a:defRPr sz="1000"/>
            </a:lvl4pPr>
            <a:lvl5pPr marL="1933439" indent="0">
              <a:buNone/>
              <a:defRPr sz="1000"/>
            </a:lvl5pPr>
            <a:lvl6pPr marL="2416798" indent="0">
              <a:buNone/>
              <a:defRPr sz="1000"/>
            </a:lvl6pPr>
            <a:lvl7pPr marL="2900158" indent="0">
              <a:buNone/>
              <a:defRPr sz="1000"/>
            </a:lvl7pPr>
            <a:lvl8pPr marL="3383518" indent="0">
              <a:buNone/>
              <a:defRPr sz="1000"/>
            </a:lvl8pPr>
            <a:lvl9pPr marL="386687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C7A0-9DB7-466F-8EDF-A9AFC5C053A8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AC03-A4A7-4232-9978-D618912F1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252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95" y="288370"/>
            <a:ext cx="8749665" cy="1200150"/>
          </a:xfrm>
          <a:prstGeom prst="rect">
            <a:avLst/>
          </a:prstGeom>
        </p:spPr>
        <p:txBody>
          <a:bodyPr vert="horz" lIns="96672" tIns="48336" rIns="96672" bIns="4833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95" y="1680213"/>
            <a:ext cx="8749665" cy="4752261"/>
          </a:xfrm>
          <a:prstGeom prst="rect">
            <a:avLst/>
          </a:prstGeom>
        </p:spPr>
        <p:txBody>
          <a:bodyPr vert="horz" lIns="96672" tIns="48336" rIns="96672" bIns="4833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86092" y="6674170"/>
            <a:ext cx="2268432" cy="383381"/>
          </a:xfrm>
          <a:prstGeom prst="rect">
            <a:avLst/>
          </a:prstGeom>
        </p:spPr>
        <p:txBody>
          <a:bodyPr vert="horz" lIns="96672" tIns="48336" rIns="96672" bIns="4833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1C7A0-9DB7-466F-8EDF-A9AFC5C053A8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21632" y="6674170"/>
            <a:ext cx="3078586" cy="383381"/>
          </a:xfrm>
          <a:prstGeom prst="rect">
            <a:avLst/>
          </a:prstGeom>
        </p:spPr>
        <p:txBody>
          <a:bodyPr vert="horz" lIns="96672" tIns="48336" rIns="96672" bIns="4833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67326" y="6674170"/>
            <a:ext cx="2268432" cy="383381"/>
          </a:xfrm>
          <a:prstGeom prst="rect">
            <a:avLst/>
          </a:prstGeom>
        </p:spPr>
        <p:txBody>
          <a:bodyPr vert="horz" lIns="96672" tIns="48336" rIns="96672" bIns="4833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7AC03-A4A7-4232-9978-D618912F1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63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66720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2519" indent="-362519" algn="l" defTabSz="96672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5460" indent="-302099" algn="l" defTabSz="96672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8400" indent="-241681" algn="l" defTabSz="96672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1759" indent="-241681" algn="l" defTabSz="96672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119" indent="-241681" algn="l" defTabSz="966720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58479" indent="-241681" algn="l" defTabSz="96672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1839" indent="-241681" algn="l" defTabSz="96672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5198" indent="-241681" algn="l" defTabSz="96672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08559" indent="-241681" algn="l" defTabSz="96672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6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359" algn="l" defTabSz="966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720" algn="l" defTabSz="966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0079" algn="l" defTabSz="966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439" algn="l" defTabSz="966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798" algn="l" defTabSz="966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0158" algn="l" defTabSz="966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518" algn="l" defTabSz="966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878" algn="l" defTabSz="966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8.gif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8279" y="2304307"/>
            <a:ext cx="6715015" cy="1152128"/>
          </a:xfrm>
        </p:spPr>
        <p:txBody>
          <a:bodyPr anchor="t">
            <a:noAutofit/>
          </a:bodyPr>
          <a:lstStyle/>
          <a:p>
            <a:r>
              <a:rPr lang="uk-UA" sz="9600" dirty="0" smtClean="0">
                <a:cs typeface="BrowalliaUPC" pitchFamily="34" charset="-34"/>
              </a:rPr>
              <a:t>ВОДА</a:t>
            </a:r>
            <a:endParaRPr lang="ru-RU" sz="9600" dirty="0">
              <a:cs typeface="BrowalliaUPC" pitchFamily="34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6350" y="6375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71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883">
        <p14:warp dir="in"/>
      </p:transition>
    </mc:Choice>
    <mc:Fallback>
      <p:transition spd="slow" advTm="3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397" y="5400650"/>
            <a:ext cx="4590853" cy="1679896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dirty="0" smtClean="0"/>
              <a:t>Кавун на 93% </a:t>
            </a:r>
            <a:r>
              <a:rPr lang="ru-RU" dirty="0" err="1" smtClean="0"/>
              <a:t>складається</a:t>
            </a:r>
            <a:r>
              <a:rPr lang="ru-RU" dirty="0" smtClean="0"/>
              <a:t> з води.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73" y="4073063"/>
            <a:ext cx="2705100" cy="1685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832" y="1873622"/>
            <a:ext cx="2533650" cy="2181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22" y="3600450"/>
            <a:ext cx="3017520" cy="18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53" y="5016038"/>
            <a:ext cx="2952328" cy="2184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50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376">
        <p14:vortex dir="r"/>
      </p:transition>
    </mc:Choice>
    <mc:Fallback>
      <p:transition spd="slow" advTm="73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8757" y="3744466"/>
            <a:ext cx="6535069" cy="3336081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У </a:t>
            </a:r>
            <a:r>
              <a:rPr lang="ru-RU" dirty="0" err="1" smtClean="0"/>
              <a:t>найглибшій</a:t>
            </a:r>
            <a:r>
              <a:rPr lang="ru-RU" dirty="0" smtClean="0"/>
              <a:t> </a:t>
            </a:r>
            <a:r>
              <a:rPr lang="ru-RU" dirty="0" err="1" smtClean="0"/>
              <a:t>точці</a:t>
            </a:r>
            <a:r>
              <a:rPr lang="ru-RU" dirty="0" smtClean="0"/>
              <a:t> </a:t>
            </a:r>
            <a:r>
              <a:rPr lang="ru-RU" dirty="0" err="1" smtClean="0"/>
              <a:t>світового</a:t>
            </a:r>
            <a:r>
              <a:rPr lang="ru-RU" dirty="0" smtClean="0"/>
              <a:t> океану (</a:t>
            </a:r>
            <a:r>
              <a:rPr lang="ru-RU" dirty="0" err="1" smtClean="0"/>
              <a:t>Маріанський</a:t>
            </a:r>
            <a:r>
              <a:rPr lang="ru-RU" dirty="0" smtClean="0"/>
              <a:t> </a:t>
            </a:r>
            <a:r>
              <a:rPr lang="ru-RU" dirty="0" err="1" smtClean="0"/>
              <a:t>жолоб</a:t>
            </a:r>
            <a:r>
              <a:rPr lang="ru-RU" dirty="0" smtClean="0"/>
              <a:t>, 11034 м.) </a:t>
            </a:r>
            <a:r>
              <a:rPr lang="ru-RU" dirty="0" err="1" smtClean="0"/>
              <a:t>кинутій</a:t>
            </a:r>
            <a:r>
              <a:rPr lang="ru-RU" dirty="0" smtClean="0"/>
              <a:t> у воду </a:t>
            </a:r>
            <a:r>
              <a:rPr lang="ru-RU" dirty="0" err="1" smtClean="0"/>
              <a:t>залізній</a:t>
            </a:r>
            <a:r>
              <a:rPr lang="ru-RU" dirty="0" smtClean="0"/>
              <a:t> </a:t>
            </a:r>
            <a:r>
              <a:rPr lang="ru-RU" dirty="0" err="1" smtClean="0"/>
              <a:t>кульці</a:t>
            </a:r>
            <a:r>
              <a:rPr lang="ru-RU" dirty="0" smtClean="0"/>
              <a:t> </a:t>
            </a:r>
            <a:r>
              <a:rPr lang="ru-RU" dirty="0" err="1" smtClean="0"/>
              <a:t>потрібно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</a:t>
            </a:r>
            <a:r>
              <a:rPr lang="ru-RU" dirty="0" err="1" smtClean="0"/>
              <a:t>години</a:t>
            </a:r>
            <a:r>
              <a:rPr lang="ru-RU" dirty="0" smtClean="0"/>
              <a:t>, </a:t>
            </a: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досягти</a:t>
            </a:r>
            <a:r>
              <a:rPr lang="ru-RU" dirty="0" smtClean="0"/>
              <a:t> </a:t>
            </a:r>
            <a:r>
              <a:rPr lang="ru-RU" dirty="0" err="1" smtClean="0"/>
              <a:t>океанського</a:t>
            </a:r>
            <a:r>
              <a:rPr lang="ru-RU" dirty="0" smtClean="0"/>
              <a:t> дна.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Недалеко </a:t>
            </a:r>
            <a:r>
              <a:rPr lang="ru-RU" dirty="0" err="1" smtClean="0"/>
              <a:t>від</a:t>
            </a:r>
            <a:r>
              <a:rPr lang="ru-RU" dirty="0" smtClean="0"/>
              <a:t> села </a:t>
            </a:r>
            <a:r>
              <a:rPr lang="ru-RU" dirty="0" err="1" smtClean="0"/>
              <a:t>Кергалан</a:t>
            </a:r>
            <a:r>
              <a:rPr lang="ru-RU" dirty="0" smtClean="0"/>
              <a:t> в </a:t>
            </a:r>
            <a:r>
              <a:rPr lang="ru-RU" dirty="0" err="1" smtClean="0"/>
              <a:t>Азербайджані</a:t>
            </a:r>
            <a:r>
              <a:rPr lang="ru-RU" dirty="0" smtClean="0"/>
              <a:t> є горюча вода.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сірника</a:t>
            </a:r>
            <a:r>
              <a:rPr lang="ru-RU" dirty="0" smtClean="0"/>
              <a:t> вода </a:t>
            </a:r>
            <a:r>
              <a:rPr lang="ru-RU" dirty="0" err="1" smtClean="0"/>
              <a:t>спалахує</a:t>
            </a:r>
            <a:r>
              <a:rPr lang="ru-RU" dirty="0" smtClean="0"/>
              <a:t> </a:t>
            </a:r>
            <a:r>
              <a:rPr lang="ru-RU" dirty="0" err="1" smtClean="0"/>
              <a:t>блакитним</a:t>
            </a:r>
            <a:r>
              <a:rPr lang="ru-RU" dirty="0" smtClean="0"/>
              <a:t> </a:t>
            </a:r>
            <a:r>
              <a:rPr lang="ru-RU" dirty="0" err="1" smtClean="0"/>
              <a:t>полум’ям</a:t>
            </a:r>
            <a:r>
              <a:rPr lang="ru-RU" dirty="0" smtClean="0"/>
              <a:t> через </a:t>
            </a:r>
            <a:r>
              <a:rPr lang="ru-RU" dirty="0" err="1" smtClean="0"/>
              <a:t>наявність</a:t>
            </a:r>
            <a:r>
              <a:rPr lang="ru-RU" dirty="0" smtClean="0"/>
              <a:t> у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складі</a:t>
            </a:r>
            <a:r>
              <a:rPr lang="ru-RU" dirty="0" smtClean="0"/>
              <a:t> метану.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1" y="4416524"/>
            <a:ext cx="2656323" cy="25162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80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2132">
        <p14:glitter pattern="hexagon"/>
      </p:transition>
    </mc:Choice>
    <mc:Fallback>
      <p:transition spd="slow" advTm="221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437" y="3672458"/>
            <a:ext cx="7615190" cy="112814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У </a:t>
            </a:r>
            <a:r>
              <a:rPr lang="ru-RU" dirty="0" err="1" smtClean="0">
                <a:solidFill>
                  <a:srgbClr val="92D050"/>
                </a:solidFill>
              </a:rPr>
              <a:t>складі</a:t>
            </a:r>
            <a:r>
              <a:rPr lang="ru-RU" dirty="0" smtClean="0">
                <a:solidFill>
                  <a:srgbClr val="92D050"/>
                </a:solidFill>
              </a:rPr>
              <a:t> </a:t>
            </a:r>
            <a:r>
              <a:rPr lang="ru-RU" dirty="0" err="1" smtClean="0">
                <a:solidFill>
                  <a:srgbClr val="92D050"/>
                </a:solidFill>
              </a:rPr>
              <a:t>мантії</a:t>
            </a:r>
            <a:r>
              <a:rPr lang="ru-RU" dirty="0" smtClean="0">
                <a:solidFill>
                  <a:srgbClr val="92D050"/>
                </a:solidFill>
              </a:rPr>
              <a:t> </a:t>
            </a:r>
            <a:r>
              <a:rPr lang="ru-RU" dirty="0" err="1" smtClean="0">
                <a:solidFill>
                  <a:srgbClr val="92D050"/>
                </a:solidFill>
              </a:rPr>
              <a:t>Землі</a:t>
            </a:r>
            <a:r>
              <a:rPr lang="ru-RU" dirty="0" smtClean="0">
                <a:solidFill>
                  <a:srgbClr val="92D050"/>
                </a:solidFill>
              </a:rPr>
              <a:t> води </a:t>
            </a:r>
            <a:r>
              <a:rPr lang="ru-RU" dirty="0" err="1" smtClean="0">
                <a:solidFill>
                  <a:srgbClr val="92D050"/>
                </a:solidFill>
              </a:rPr>
              <a:t>міститься</a:t>
            </a:r>
            <a:r>
              <a:rPr lang="ru-RU" dirty="0" smtClean="0">
                <a:solidFill>
                  <a:srgbClr val="92D050"/>
                </a:solidFill>
              </a:rPr>
              <a:t> в 10-12 </a:t>
            </a:r>
            <a:r>
              <a:rPr lang="ru-RU" dirty="0" err="1" smtClean="0">
                <a:solidFill>
                  <a:srgbClr val="92D050"/>
                </a:solidFill>
              </a:rPr>
              <a:t>разів</a:t>
            </a:r>
            <a:r>
              <a:rPr lang="ru-RU" dirty="0" smtClean="0">
                <a:solidFill>
                  <a:srgbClr val="92D050"/>
                </a:solidFill>
              </a:rPr>
              <a:t> </a:t>
            </a:r>
            <a:r>
              <a:rPr lang="ru-RU" dirty="0" err="1" smtClean="0">
                <a:solidFill>
                  <a:srgbClr val="92D050"/>
                </a:solidFill>
              </a:rPr>
              <a:t>більше</a:t>
            </a:r>
            <a:r>
              <a:rPr lang="ru-RU" dirty="0" smtClean="0">
                <a:solidFill>
                  <a:srgbClr val="92D050"/>
                </a:solidFill>
              </a:rPr>
              <a:t>, </a:t>
            </a:r>
            <a:r>
              <a:rPr lang="ru-RU" dirty="0" err="1" smtClean="0">
                <a:solidFill>
                  <a:srgbClr val="92D050"/>
                </a:solidFill>
              </a:rPr>
              <a:t>ніж</a:t>
            </a:r>
            <a:r>
              <a:rPr lang="ru-RU" dirty="0" smtClean="0">
                <a:solidFill>
                  <a:srgbClr val="92D050"/>
                </a:solidFill>
              </a:rPr>
              <a:t> у </a:t>
            </a:r>
            <a:r>
              <a:rPr lang="ru-RU" dirty="0" err="1" smtClean="0">
                <a:solidFill>
                  <a:srgbClr val="92D050"/>
                </a:solidFill>
              </a:rPr>
              <a:t>Світовому</a:t>
            </a:r>
            <a:r>
              <a:rPr lang="ru-RU" dirty="0" smtClean="0">
                <a:solidFill>
                  <a:srgbClr val="92D050"/>
                </a:solidFill>
              </a:rPr>
              <a:t> </a:t>
            </a:r>
            <a:r>
              <a:rPr lang="ru-RU" dirty="0" err="1" smtClean="0">
                <a:solidFill>
                  <a:srgbClr val="92D050"/>
                </a:solidFill>
              </a:rPr>
              <a:t>океані</a:t>
            </a:r>
            <a:r>
              <a:rPr lang="ru-RU" dirty="0" smtClean="0">
                <a:solidFill>
                  <a:srgbClr val="92D050"/>
                </a:solidFill>
              </a:rPr>
              <a:t>.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925" y="1353541"/>
            <a:ext cx="2232248" cy="2232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5" y="5184626"/>
            <a:ext cx="2465851" cy="1849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57" y="5040610"/>
            <a:ext cx="2347508" cy="1867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049" y="4881622"/>
            <a:ext cx="2808312" cy="2185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371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6267">
        <p14:prism/>
      </p:transition>
    </mc:Choice>
    <mc:Fallback>
      <p:transition spd="slow" advTm="162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446" y="6048722"/>
            <a:ext cx="8928991" cy="86409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Як </a:t>
            </a:r>
            <a:r>
              <a:rPr lang="ru-RU" dirty="0" err="1" smtClean="0">
                <a:solidFill>
                  <a:srgbClr val="FF0000"/>
                </a:solidFill>
              </a:rPr>
              <a:t>стверджують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фахівці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досить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випити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дві</a:t>
            </a:r>
            <a:r>
              <a:rPr lang="ru-RU" dirty="0" smtClean="0">
                <a:solidFill>
                  <a:srgbClr val="FF0000"/>
                </a:solidFill>
              </a:rPr>
              <a:t> склянки </a:t>
            </a:r>
            <a:r>
              <a:rPr lang="ru-RU" dirty="0" err="1" smtClean="0">
                <a:solidFill>
                  <a:srgbClr val="FF0000"/>
                </a:solidFill>
              </a:rPr>
              <a:t>чистої</a:t>
            </a:r>
            <a:r>
              <a:rPr lang="ru-RU" dirty="0" smtClean="0">
                <a:solidFill>
                  <a:srgbClr val="FF0000"/>
                </a:solidFill>
              </a:rPr>
              <a:t> ​води </a:t>
            </a:r>
            <a:r>
              <a:rPr lang="ru-RU" dirty="0" err="1" smtClean="0">
                <a:solidFill>
                  <a:srgbClr val="FF0000"/>
                </a:solidFill>
              </a:rPr>
              <a:t>щоб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подолати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депресію</a:t>
            </a:r>
            <a:r>
              <a:rPr lang="ru-RU" dirty="0" smtClean="0">
                <a:solidFill>
                  <a:srgbClr val="FF0000"/>
                </a:solidFill>
              </a:rPr>
              <a:t> і </a:t>
            </a:r>
            <a:r>
              <a:rPr lang="ru-RU" dirty="0" err="1" smtClean="0">
                <a:solidFill>
                  <a:srgbClr val="FF0000"/>
                </a:solidFill>
              </a:rPr>
              <a:t>втому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727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886">
        <p14:vortex dir="r"/>
      </p:transition>
    </mc:Choice>
    <mc:Fallback>
      <p:transition spd="slow" advTm="58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437" y="360090"/>
            <a:ext cx="8767323" cy="6072385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 err="1" smtClean="0"/>
              <a:t>Тіло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людини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складається</a:t>
            </a:r>
            <a:r>
              <a:rPr lang="ru-RU" sz="3200" b="1" dirty="0" smtClean="0"/>
              <a:t> на 65% </a:t>
            </a:r>
            <a:r>
              <a:rPr lang="ru-RU" sz="3200" b="1" dirty="0" err="1" smtClean="0"/>
              <a:t>із</a:t>
            </a:r>
            <a:r>
              <a:rPr lang="ru-RU" sz="3200" b="1" dirty="0" smtClean="0"/>
              <a:t> води. </a:t>
            </a:r>
            <a:r>
              <a:rPr lang="ru-RU" sz="3200" b="1" dirty="0" err="1" smtClean="0"/>
              <a:t>Циркуляція</a:t>
            </a:r>
            <a:r>
              <a:rPr lang="ru-RU" sz="3200" b="1" dirty="0" smtClean="0"/>
              <a:t> води в </a:t>
            </a:r>
            <a:r>
              <a:rPr lang="ru-RU" sz="3200" b="1" dirty="0" err="1" smtClean="0"/>
              <a:t>організмі</a:t>
            </a:r>
            <a:r>
              <a:rPr lang="ru-RU" sz="3200" b="1" dirty="0" smtClean="0"/>
              <a:t> так само </a:t>
            </a:r>
            <a:r>
              <a:rPr lang="ru-RU" sz="3200" b="1" dirty="0" err="1" smtClean="0"/>
              <a:t>важлива</a:t>
            </a:r>
            <a:r>
              <a:rPr lang="ru-RU" sz="3200" b="1" dirty="0" smtClean="0"/>
              <a:t> для </a:t>
            </a:r>
            <a:r>
              <a:rPr lang="ru-RU" sz="3200" b="1" dirty="0" err="1" smtClean="0"/>
              <a:t>існування</a:t>
            </a:r>
            <a:r>
              <a:rPr lang="ru-RU" sz="3200" b="1" dirty="0" smtClean="0"/>
              <a:t>, як і </a:t>
            </a:r>
            <a:r>
              <a:rPr lang="ru-RU" sz="3200" b="1" dirty="0" err="1" smtClean="0"/>
              <a:t>циркуляція</a:t>
            </a:r>
            <a:r>
              <a:rPr lang="ru-RU" sz="3200" b="1" dirty="0" smtClean="0"/>
              <a:t> води в </a:t>
            </a:r>
            <a:r>
              <a:rPr lang="ru-RU" sz="3200" b="1" dirty="0" err="1" smtClean="0"/>
              <a:t>природі</a:t>
            </a:r>
            <a:r>
              <a:rPr lang="ru-RU" sz="3200" b="1" dirty="0" smtClean="0"/>
              <a:t>. </a:t>
            </a:r>
          </a:p>
          <a:p>
            <a:pPr marL="0" indent="0">
              <a:buNone/>
            </a:pPr>
            <a:r>
              <a:rPr lang="ru-RU" sz="3200" b="1" dirty="0" err="1" smtClean="0"/>
              <a:t>Підраховано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що</a:t>
            </a:r>
            <a:r>
              <a:rPr lang="ru-RU" sz="3200" b="1" dirty="0" smtClean="0"/>
              <a:t> за </a:t>
            </a:r>
            <a:r>
              <a:rPr lang="ru-RU" sz="3200" b="1" dirty="0" err="1" smtClean="0"/>
              <a:t>життя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людина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випиває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близько</a:t>
            </a:r>
            <a:r>
              <a:rPr lang="ru-RU" sz="3200" b="1" dirty="0" smtClean="0"/>
              <a:t> 25  тонн води.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387"/>
            <a:ext cx="5661678" cy="42016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29" y="2592337"/>
            <a:ext cx="2952328" cy="4519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2480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5108">
        <p:blinds dir="vert"/>
      </p:transition>
    </mc:Choice>
    <mc:Fallback>
      <p:transition spd="slow" advTm="1510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421" y="576114"/>
            <a:ext cx="8335270" cy="2280277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 smtClean="0"/>
              <a:t>Морська</a:t>
            </a:r>
            <a:r>
              <a:rPr lang="ru-RU" b="1" dirty="0" smtClean="0"/>
              <a:t> вода </a:t>
            </a:r>
            <a:r>
              <a:rPr lang="ru-RU" b="1" dirty="0" err="1" smtClean="0"/>
              <a:t>замерзає</a:t>
            </a:r>
            <a:r>
              <a:rPr lang="ru-RU" b="1" dirty="0" smtClean="0"/>
              <a:t> при </a:t>
            </a:r>
            <a:r>
              <a:rPr lang="ru-RU" b="1" dirty="0" err="1" smtClean="0"/>
              <a:t>температурі</a:t>
            </a:r>
            <a:r>
              <a:rPr lang="ru-RU" b="1" dirty="0" smtClean="0"/>
              <a:t> -1,9 градуса </a:t>
            </a:r>
            <a:r>
              <a:rPr lang="ru-RU" b="1" dirty="0" err="1" smtClean="0"/>
              <a:t>Цельсія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742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222">
        <p:dissolve/>
      </p:transition>
    </mc:Choice>
    <mc:Fallback>
      <p:transition spd="slow" advTm="522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2312"/>
            <a:ext cx="9721850" cy="218395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ru-RU" sz="3200" dirty="0" smtClean="0"/>
              <a:t>У </a:t>
            </a:r>
            <a:r>
              <a:rPr lang="ru-RU" sz="3200" dirty="0" err="1" smtClean="0"/>
              <a:t>середньовічному</a:t>
            </a:r>
            <a:r>
              <a:rPr lang="ru-RU" sz="3200" dirty="0" smtClean="0"/>
              <a:t> </a:t>
            </a:r>
            <a:r>
              <a:rPr lang="ru-RU" sz="3200" dirty="0" err="1" smtClean="0"/>
              <a:t>Парижі</a:t>
            </a:r>
            <a:r>
              <a:rPr lang="ru-RU" sz="3200" dirty="0" smtClean="0"/>
              <a:t> (ХІІ </a:t>
            </a:r>
            <a:r>
              <a:rPr lang="ru-RU" sz="3200" dirty="0" err="1" smtClean="0"/>
              <a:t>століття</a:t>
            </a:r>
            <a:r>
              <a:rPr lang="ru-RU" sz="3200" dirty="0" smtClean="0"/>
              <a:t>) </a:t>
            </a:r>
            <a:r>
              <a:rPr lang="ru-RU" sz="3200" dirty="0" err="1" smtClean="0"/>
              <a:t>вміст</a:t>
            </a:r>
            <a:r>
              <a:rPr lang="ru-RU" sz="3200" dirty="0" smtClean="0"/>
              <a:t> </a:t>
            </a:r>
            <a:r>
              <a:rPr lang="ru-RU" sz="3200" dirty="0" err="1" smtClean="0"/>
              <a:t>нічних</a:t>
            </a:r>
            <a:r>
              <a:rPr lang="ru-RU" sz="3200" dirty="0" smtClean="0"/>
              <a:t> </a:t>
            </a:r>
            <a:r>
              <a:rPr lang="ru-RU" sz="3200" dirty="0" err="1" smtClean="0"/>
              <a:t>горщиків</a:t>
            </a:r>
            <a:r>
              <a:rPr lang="ru-RU" sz="3200" dirty="0" smtClean="0"/>
              <a:t> і </a:t>
            </a:r>
            <a:r>
              <a:rPr lang="ru-RU" sz="3200" dirty="0" err="1" smtClean="0"/>
              <a:t>помиї</a:t>
            </a:r>
            <a:r>
              <a:rPr lang="ru-RU" sz="3200" dirty="0" smtClean="0"/>
              <a:t> </a:t>
            </a:r>
            <a:r>
              <a:rPr lang="ru-RU" sz="3200" dirty="0" err="1" smtClean="0"/>
              <a:t>виливалися</a:t>
            </a:r>
            <a:r>
              <a:rPr lang="ru-RU" sz="3200" dirty="0" smtClean="0"/>
              <a:t> на </a:t>
            </a:r>
            <a:r>
              <a:rPr lang="ru-RU" sz="3200" dirty="0" err="1" smtClean="0"/>
              <a:t>вулицю</a:t>
            </a:r>
            <a:r>
              <a:rPr lang="ru-RU" sz="3200" dirty="0" smtClean="0"/>
              <a:t> </a:t>
            </a:r>
            <a:r>
              <a:rPr lang="ru-RU" sz="3200" dirty="0" err="1" smtClean="0"/>
              <a:t>безпосередньо</a:t>
            </a:r>
            <a:r>
              <a:rPr lang="ru-RU" sz="3200" dirty="0" smtClean="0"/>
              <a:t> через </a:t>
            </a:r>
            <a:r>
              <a:rPr lang="ru-RU" sz="3200" dirty="0" err="1" smtClean="0"/>
              <a:t>вікна</a:t>
            </a:r>
            <a:r>
              <a:rPr lang="ru-RU" sz="3200" dirty="0" smtClean="0"/>
              <a:t>. </a:t>
            </a:r>
            <a:r>
              <a:rPr lang="ru-RU" sz="3200" dirty="0" err="1" smtClean="0"/>
              <a:t>Щоб</a:t>
            </a:r>
            <a:r>
              <a:rPr lang="ru-RU" sz="3200" dirty="0" smtClean="0"/>
              <a:t> не </a:t>
            </a:r>
            <a:r>
              <a:rPr lang="ru-RU" sz="3200" dirty="0" err="1" smtClean="0"/>
              <a:t>облити</a:t>
            </a:r>
            <a:r>
              <a:rPr lang="ru-RU" sz="3200" dirty="0" smtClean="0"/>
              <a:t> перехожих нечистотами, </a:t>
            </a:r>
            <a:r>
              <a:rPr lang="ru-RU" sz="3200" dirty="0" err="1" smtClean="0"/>
              <a:t>потрібно</a:t>
            </a:r>
            <a:r>
              <a:rPr lang="ru-RU" sz="3200" dirty="0" smtClean="0"/>
              <a:t> </a:t>
            </a:r>
            <a:r>
              <a:rPr lang="ru-RU" sz="3200" dirty="0" err="1" smtClean="0"/>
              <a:t>було</a:t>
            </a:r>
            <a:r>
              <a:rPr lang="ru-RU" sz="3200" dirty="0" smtClean="0"/>
              <a:t> </a:t>
            </a:r>
            <a:r>
              <a:rPr lang="ru-RU" sz="3200" dirty="0" err="1" smtClean="0"/>
              <a:t>тричі</a:t>
            </a:r>
            <a:r>
              <a:rPr lang="ru-RU" sz="3200" dirty="0" smtClean="0"/>
              <a:t> </a:t>
            </a:r>
            <a:r>
              <a:rPr lang="ru-RU" sz="3200" dirty="0" err="1" smtClean="0"/>
              <a:t>крикнути</a:t>
            </a:r>
            <a:r>
              <a:rPr lang="ru-RU" sz="3200" dirty="0" smtClean="0"/>
              <a:t> «</a:t>
            </a:r>
            <a:r>
              <a:rPr lang="ru-RU" sz="3200" dirty="0" err="1" smtClean="0"/>
              <a:t>обережно</a:t>
            </a:r>
            <a:r>
              <a:rPr lang="ru-RU" sz="3200" dirty="0" smtClean="0"/>
              <a:t>, вода!» («</a:t>
            </a:r>
            <a:r>
              <a:rPr lang="en-US" sz="3200" dirty="0" err="1" smtClean="0"/>
              <a:t>gare</a:t>
            </a:r>
            <a:r>
              <a:rPr lang="en-US" sz="3200" dirty="0" smtClean="0"/>
              <a:t> </a:t>
            </a:r>
            <a:r>
              <a:rPr lang="en-US" sz="3200" dirty="0" err="1" smtClean="0"/>
              <a:t>l’eau</a:t>
            </a:r>
            <a:r>
              <a:rPr lang="en-US" sz="3200" dirty="0" smtClean="0"/>
              <a:t>!»).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28" y="5067835"/>
            <a:ext cx="3364303" cy="2174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7" y="4824586"/>
            <a:ext cx="2160240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62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4403">
        <p14:flash/>
      </p:transition>
    </mc:Choice>
    <mc:Fallback>
      <p:transition spd="slow" advTm="144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8475" y="5247839"/>
            <a:ext cx="8191254" cy="1128149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Забруднені підземні води очищаються протягом декількох тисячоліть.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77" y="5191462"/>
            <a:ext cx="1240904" cy="12409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6221880"/>
            <a:ext cx="972493" cy="9790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821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942">
        <p14:vortex dir="r"/>
      </p:transition>
    </mc:Choice>
    <mc:Fallback>
      <p:transition spd="slow" advTm="109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 -0.07474 C 0.02122 -0.08686 0.02187 -0.10957 0.02759 -0.12081 C 0.02987 -0.13007 0.0302 -0.13823 0.0346 -0.14617 C 0.03705 -0.17637 0.0346 -0.16579 0.03803 -0.17945 C 0.04113 -0.20679 0.0364 -0.18012 0.04277 -0.19533 C 0.04489 -0.2004 0.04554 -0.20613 0.0475 -0.2112 C 0.04782 -0.21495 0.04782 -0.21892 0.04864 -0.22244 C 0.05011 -0.2284 0.05452 -0.23986 0.05452 -0.23986 C 0.05762 -0.26565 0.05288 -0.23391 0.05925 -0.25728 C 0.0599 -0.2597 0.06039 -0.26984 0.06153 -0.27315 C 0.0648 -0.28197 0.06904 -0.28461 0.07329 -0.29211 C 0.07606 -0.30269 0.07378 -0.29542 0.08275 -0.31129 C 0.08553 -0.31636 0.08879 -0.32474 0.09222 -0.32871 C 0.09352 -0.33025 0.09548 -0.33025 0.09679 -0.33179 C 0.10413 -0.33995 0.1118 -0.35075 0.11801 -0.36045 C 0.12323 -0.36861 0.13008 -0.37368 0.13678 -0.37941 C 0.13922 -0.38139 0.14379 -0.3858 0.14379 -0.3858 C 0.14918 -0.39661 0.14249 -0.38558 0.15097 -0.3922 C 0.15342 -0.39418 0.15457 -0.39793 0.15685 -0.40013 C 0.15979 -0.403 0.16615 -0.40807 0.16615 -0.40807 C 0.1704 -0.41667 0.17905 -0.41755 0.18492 -0.42394 C 0.18786 -0.42725 0.18998 -0.43232 0.19325 -0.43497 C 0.20777 -0.44687 0.22001 -0.45238 0.23666 -0.45723 C 0.24319 -0.45922 0.24564 -0.4623 0.25315 -0.46363 C 0.26033 -0.46737 0.26571 -0.47156 0.27306 -0.47311 C 0.28562 -0.48192 0.30439 -0.47906 0.31892 -0.4795 C 0.37963 -0.48126 0.40363 -0.48104 0.45879 -0.48104 L 0.4552 -0.47311 " pathEditMode="relative" ptsTypes="ffffffffffffffffffffffffff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73 -0.09281 C -0.0222 -0.09877 -0.0235 -0.10626 -0.02546 -0.11177 C -0.0266 -0.11486 -0.02905 -0.11684 -0.0302 -0.11971 C -0.03199 -0.1239 -0.03493 -0.1325 -0.03493 -0.1325 C -0.03787 -0.14925 -0.04766 -0.16446 -0.05598 -0.17703 C -0.06137 -0.18519 -0.06463 -0.19423 -0.07247 -0.19753 C -0.08063 -0.20613 -0.08895 -0.21451 -0.09711 -0.22288 C -0.10952 -0.23545 -0.10315 -0.23214 -0.11131 -0.23567 C -0.11702 -0.2414 -0.12208 -0.24868 -0.12894 -0.25154 C -0.13269 -0.25684 -0.13645 -0.25838 -0.14069 -0.26257 C -0.15162 -0.27315 -0.16011 -0.28042 -0.1735 -0.28329 C -0.17464 -0.28439 -0.17578 -0.28572 -0.17709 -0.28638 C -0.17855 -0.28726 -0.18035 -0.28704 -0.18182 -0.28814 C -0.19488 -0.29784 -0.18149 -0.29189 -0.19226 -0.29608 C -0.19602 -0.29938 -0.19977 -0.30181 -0.20402 -0.30401 C -0.20761 -0.31085 -0.21348 -0.31063 -0.21936 -0.31349 C -0.22246 -0.31989 -0.23029 -0.32363 -0.23584 -0.32606 C -0.23943 -0.33113 -0.24302 -0.33047 -0.24759 -0.334 C -0.27534 -0.35472 -0.30521 -0.35472 -0.33687 -0.35472 " pathEditMode="relative" ptsTypes="ffffffffffffffffff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 smtClean="0"/>
              <a:t>Середньостатистична</a:t>
            </a:r>
            <a:r>
              <a:rPr lang="ru-RU" b="1" dirty="0" smtClean="0"/>
              <a:t> </a:t>
            </a:r>
            <a:r>
              <a:rPr lang="ru-RU" b="1" dirty="0" err="1" smtClean="0"/>
              <a:t>людина</a:t>
            </a:r>
            <a:r>
              <a:rPr lang="ru-RU" b="1" dirty="0" smtClean="0"/>
              <a:t>, </a:t>
            </a:r>
            <a:r>
              <a:rPr lang="ru-RU" b="1" dirty="0" err="1" smtClean="0"/>
              <a:t>користуючись</a:t>
            </a:r>
            <a:r>
              <a:rPr lang="ru-RU" b="1" dirty="0" smtClean="0"/>
              <a:t> </a:t>
            </a:r>
            <a:r>
              <a:rPr lang="ru-RU" b="1" dirty="0" err="1" smtClean="0"/>
              <a:t>водопровідною</a:t>
            </a:r>
            <a:r>
              <a:rPr lang="ru-RU" b="1" dirty="0" smtClean="0"/>
              <a:t> водою, за </a:t>
            </a:r>
            <a:r>
              <a:rPr lang="ru-RU" b="1" dirty="0" err="1" smtClean="0"/>
              <a:t>своє</a:t>
            </a:r>
            <a:r>
              <a:rPr lang="ru-RU" b="1" dirty="0" smtClean="0"/>
              <a:t> </a:t>
            </a:r>
            <a:r>
              <a:rPr lang="ru-RU" b="1" dirty="0" err="1" smtClean="0"/>
              <a:t>життя</a:t>
            </a:r>
            <a:r>
              <a:rPr lang="ru-RU" b="1" dirty="0" smtClean="0"/>
              <a:t> </a:t>
            </a:r>
            <a:r>
              <a:rPr lang="ru-RU" b="1" dirty="0" err="1" smtClean="0"/>
              <a:t>пропускає</a:t>
            </a:r>
            <a:r>
              <a:rPr lang="ru-RU" b="1" dirty="0" smtClean="0"/>
              <a:t> через </a:t>
            </a:r>
            <a:r>
              <a:rPr lang="ru-RU" b="1" dirty="0" err="1" smtClean="0"/>
              <a:t>організм</a:t>
            </a:r>
            <a:r>
              <a:rPr lang="ru-RU" b="1" dirty="0" smtClean="0"/>
              <a:t> </a:t>
            </a:r>
            <a:r>
              <a:rPr lang="ru-RU" b="1" dirty="0" err="1" smtClean="0"/>
              <a:t>від</a:t>
            </a:r>
            <a:r>
              <a:rPr lang="ru-RU" b="1" dirty="0" smtClean="0"/>
              <a:t> 80 кг до 100 кг </a:t>
            </a:r>
            <a:r>
              <a:rPr lang="ru-RU" b="1" dirty="0" err="1" smtClean="0"/>
              <a:t>хімічного</a:t>
            </a:r>
            <a:r>
              <a:rPr lang="ru-RU" b="1" dirty="0" smtClean="0"/>
              <a:t> </a:t>
            </a:r>
            <a:r>
              <a:rPr lang="ru-RU" b="1" dirty="0" err="1" smtClean="0"/>
              <a:t>бруду</a:t>
            </a:r>
            <a:r>
              <a:rPr lang="ru-RU" b="1" dirty="0" smtClean="0"/>
              <a:t>. І </a:t>
            </a:r>
            <a:r>
              <a:rPr lang="ru-RU" b="1" dirty="0" err="1" smtClean="0"/>
              <a:t>саме</a:t>
            </a:r>
            <a:r>
              <a:rPr lang="ru-RU" b="1" dirty="0" smtClean="0"/>
              <a:t> тому так </a:t>
            </a:r>
            <a:r>
              <a:rPr lang="ru-RU" b="1" dirty="0" err="1" smtClean="0"/>
              <a:t>важливо</a:t>
            </a:r>
            <a:r>
              <a:rPr lang="ru-RU" b="1" dirty="0" smtClean="0"/>
              <a:t> бути </a:t>
            </a:r>
            <a:r>
              <a:rPr lang="ru-RU" b="1" dirty="0" err="1" smtClean="0"/>
              <a:t>впевненим</a:t>
            </a:r>
            <a:r>
              <a:rPr lang="ru-RU" b="1" dirty="0" smtClean="0"/>
              <a:t> в </a:t>
            </a:r>
            <a:r>
              <a:rPr lang="ru-RU" b="1" dirty="0" err="1" smtClean="0"/>
              <a:t>якості</a:t>
            </a:r>
            <a:r>
              <a:rPr lang="ru-RU" b="1" dirty="0" smtClean="0"/>
              <a:t> води, яку </a:t>
            </a:r>
            <a:r>
              <a:rPr lang="ru-RU" b="1" dirty="0" err="1" smtClean="0"/>
              <a:t>ви</a:t>
            </a:r>
            <a:r>
              <a:rPr lang="ru-RU" b="1" dirty="0" smtClean="0"/>
              <a:t> </a:t>
            </a:r>
            <a:r>
              <a:rPr lang="ru-RU" b="1" dirty="0" err="1" smtClean="0"/>
              <a:t>вживаєте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490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1994">
        <p:circle/>
      </p:transition>
    </mc:Choice>
    <mc:Fallback>
      <p:transition spd="slow" advTm="1199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413" y="5760690"/>
            <a:ext cx="8928992" cy="122413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ru-RU" sz="3200" dirty="0" smtClean="0"/>
              <a:t>1 </a:t>
            </a:r>
            <a:r>
              <a:rPr lang="ru-RU" sz="3200" dirty="0" err="1" smtClean="0"/>
              <a:t>літр</a:t>
            </a:r>
            <a:r>
              <a:rPr lang="ru-RU" sz="3200" dirty="0" smtClean="0"/>
              <a:t> </a:t>
            </a:r>
            <a:r>
              <a:rPr lang="ru-RU" sz="3200" dirty="0" err="1" smtClean="0"/>
              <a:t>нафтопродукту</a:t>
            </a:r>
            <a:r>
              <a:rPr lang="ru-RU" sz="3200" dirty="0" smtClean="0"/>
              <a:t>, </a:t>
            </a:r>
            <a:r>
              <a:rPr lang="ru-RU" sz="3200" dirty="0" err="1" smtClean="0"/>
              <a:t>який</a:t>
            </a:r>
            <a:r>
              <a:rPr lang="ru-RU" sz="3200" dirty="0" smtClean="0"/>
              <a:t> </a:t>
            </a:r>
            <a:r>
              <a:rPr lang="ru-RU" sz="3200" dirty="0" err="1" smtClean="0"/>
              <a:t>потрапляє</a:t>
            </a:r>
            <a:r>
              <a:rPr lang="ru-RU" sz="3200" dirty="0" smtClean="0"/>
              <a:t> у </a:t>
            </a:r>
            <a:r>
              <a:rPr lang="ru-RU" sz="3200" dirty="0" err="1" smtClean="0"/>
              <a:t>ґрунт</a:t>
            </a:r>
            <a:r>
              <a:rPr lang="ru-RU" sz="3200" dirty="0" smtClean="0"/>
              <a:t> </a:t>
            </a:r>
            <a:r>
              <a:rPr lang="ru-RU" sz="3200" dirty="0" err="1" smtClean="0"/>
              <a:t>чи</a:t>
            </a:r>
            <a:r>
              <a:rPr lang="ru-RU" sz="3200" dirty="0" smtClean="0"/>
              <a:t> воду, </a:t>
            </a:r>
            <a:r>
              <a:rPr lang="ru-RU" sz="3200" dirty="0" err="1" smtClean="0"/>
              <a:t>робить</a:t>
            </a:r>
            <a:r>
              <a:rPr lang="ru-RU" sz="3200" dirty="0" smtClean="0"/>
              <a:t> </a:t>
            </a:r>
            <a:r>
              <a:rPr lang="ru-RU" sz="3200" dirty="0" err="1" smtClean="0"/>
              <a:t>непридатним</a:t>
            </a:r>
            <a:r>
              <a:rPr lang="ru-RU" sz="3200" dirty="0" smtClean="0"/>
              <a:t> для </a:t>
            </a:r>
            <a:r>
              <a:rPr lang="ru-RU" sz="3200" dirty="0" err="1" smtClean="0"/>
              <a:t>споживання</a:t>
            </a:r>
            <a:r>
              <a:rPr lang="ru-RU" sz="3200" dirty="0" smtClean="0"/>
              <a:t> 1 млн </a:t>
            </a:r>
            <a:r>
              <a:rPr lang="ru-RU" sz="3200" dirty="0" err="1" smtClean="0"/>
              <a:t>літрів</a:t>
            </a:r>
            <a:r>
              <a:rPr lang="ru-RU" sz="3200" dirty="0" smtClean="0"/>
              <a:t> води.</a:t>
            </a:r>
            <a:endParaRPr lang="ru-RU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948841"/>
      </p:ext>
    </p:extLst>
  </p:cSld>
  <p:clrMapOvr>
    <a:masterClrMapping/>
  </p:clrMapOvr>
  <p:transition spd="slow" advTm="640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40445" y="432098"/>
            <a:ext cx="8928992" cy="5544616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Відомо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що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вода на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планеті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може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знаходитися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в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трьох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різних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станах: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- твердому;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-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рідкому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-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газоподібному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85" y="1512218"/>
            <a:ext cx="4363182" cy="2931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709" y="3528442"/>
            <a:ext cx="4824536" cy="35087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149" y="3265552"/>
            <a:ext cx="2448272" cy="1836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174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651">
        <p:fade/>
      </p:transition>
    </mc:Choice>
    <mc:Fallback>
      <p:transition spd="med" advTm="146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437" y="216074"/>
            <a:ext cx="8749665" cy="5976397"/>
          </a:xfrm>
        </p:spPr>
        <p:txBody>
          <a:bodyPr/>
          <a:lstStyle/>
          <a:p>
            <a:pPr marL="0" indent="0" algn="r">
              <a:buNone/>
            </a:pPr>
            <a:r>
              <a:rPr lang="ru-RU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Вживання</a:t>
            </a: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кофеїну</a:t>
            </a:r>
            <a:endParaRPr lang="ru-RU" b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й алкоголю </a:t>
            </a:r>
            <a:r>
              <a:rPr lang="ru-RU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призводить</a:t>
            </a: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до </a:t>
            </a:r>
            <a:r>
              <a:rPr lang="ru-RU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обезводнення</a:t>
            </a: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кожну</a:t>
            </a: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випиту</a:t>
            </a: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чашку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кави</a:t>
            </a: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або</a:t>
            </a: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порцію</a:t>
            </a: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алкоголю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треба </a:t>
            </a:r>
            <a:r>
              <a:rPr lang="ru-RU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додатково</a:t>
            </a:r>
            <a:endParaRPr lang="ru-RU" b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випити</a:t>
            </a: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Склянку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води!!!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897" y="3456434"/>
            <a:ext cx="1224136" cy="12241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53" y="4032498"/>
            <a:ext cx="1296144" cy="12961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885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32">
        <p14:ferris dir="l"/>
      </p:transition>
    </mc:Choice>
    <mc:Fallback>
      <p:transition spd="slow" advTm="258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405" y="144066"/>
            <a:ext cx="8712968" cy="208823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 </a:t>
            </a:r>
          </a:p>
          <a:p>
            <a:pPr marL="0" indent="0">
              <a:buNone/>
            </a:pPr>
            <a:r>
              <a:rPr lang="ru-RU" sz="2800" b="1" dirty="0" smtClean="0"/>
              <a:t>За </a:t>
            </a:r>
            <a:r>
              <a:rPr lang="ru-RU" sz="2800" b="1" dirty="0" err="1" smtClean="0"/>
              <a:t>добу</a:t>
            </a:r>
            <a:r>
              <a:rPr lang="ru-RU" sz="2800" b="1" dirty="0" smtClean="0"/>
              <a:t> з </a:t>
            </a:r>
            <a:r>
              <a:rPr lang="ru-RU" sz="2800" b="1" dirty="0" err="1" smtClean="0"/>
              <a:t>поверхні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Світового</a:t>
            </a:r>
            <a:r>
              <a:rPr lang="ru-RU" sz="2800" b="1" dirty="0" smtClean="0"/>
              <a:t> океану </a:t>
            </a:r>
            <a:r>
              <a:rPr lang="ru-RU" sz="2800" b="1" dirty="0" err="1" smtClean="0"/>
              <a:t>випаровується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стільки</a:t>
            </a:r>
            <a:r>
              <a:rPr lang="ru-RU" sz="2800" b="1" dirty="0" smtClean="0"/>
              <a:t> води, </a:t>
            </a:r>
            <a:r>
              <a:rPr lang="ru-RU" sz="2800" b="1" dirty="0" err="1" smtClean="0"/>
              <a:t>скільки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її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міститься</a:t>
            </a:r>
            <a:r>
              <a:rPr lang="ru-RU" sz="2800" b="1" dirty="0" smtClean="0"/>
              <a:t> у руслах </a:t>
            </a:r>
            <a:r>
              <a:rPr lang="ru-RU" sz="2800" b="1" dirty="0" err="1" smtClean="0"/>
              <a:t>усіх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рік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земної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кулі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061" y="1584226"/>
            <a:ext cx="2088232" cy="20882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035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03">
        <p14:ferris dir="l"/>
      </p:transition>
    </mc:Choice>
    <mc:Fallback>
      <p:transition spd="slow" advTm="175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16 -0.07143 C -0.27747 -0.07209 -0.31338 -0.07121 -0.35728 -0.07628 C -0.4601 -0.0754 -0.54187 -0.07562 -0.63703 -0.06658 C -0.64682 -0.06437 -0.65563 -0.05952 -0.66526 -0.0571 C -0.6731 -0.05181 -0.68093 -0.04806 -0.68876 -0.04277 C -0.69382 -0.03924 -0.6966 -0.03505 -0.70166 -0.03175 C -0.7028 -0.02954 -0.70362 -0.02712 -0.70509 -0.02535 C -0.70606 -0.02425 -0.7077 -0.02491 -0.70868 -0.02381 C -0.71161 -0.0205 -0.71406 -0.01653 -0.71684 -0.01279 C -0.71798 -0.01124 -0.71928 -0.00948 -0.72043 -0.00794 C -0.72157 -0.00639 -0.72402 -0.00309 -0.72402 -0.00309 C -0.72549 0.00265 -0.72777 0.00397 -0.73104 0.00794 C -0.73218 0.01433 -0.73299 0.0183 -0.73577 0.02381 C -0.73756 0.03153 -0.73773 0.03968 -0.7392 0.04762 C -0.73887 0.08267 -0.74687 0.16248 -0.73104 0.20635 C -0.7294 0.21627 -0.72842 0.22443 -0.72516 0.23325 C -0.72337 0.24339 -0.72385 0.25176 -0.71928 0.26036 C -0.717 0.26962 -0.71341 0.27557 -0.70868 0.28263 C -0.70623 0.29299 -0.70411 0.29431 -0.69921 0.30313 C -0.6979 0.30886 -0.69105 0.31746 -0.69105 0.31746 C -0.68942 0.3243 -0.68566 0.32716 -0.68289 0.33333 C -0.68224 0.33488 -0.67962 0.34281 -0.67816 0.34436 C -0.67718 0.34546 -0.67571 0.34524 -0.67456 0.34612 C -0.66379 0.35362 -0.67946 0.34414 -0.66755 0.35406 C -0.66428 0.3567 -0.66037 0.35803 -0.65694 0.36023 C -0.654 0.36442 -0.6509 0.36442 -0.64763 0.36817 C -0.64551 0.37059 -0.64453 0.37522 -0.64176 0.3761 C -0.63637 0.37765 -0.63246 0.37919 -0.62756 0.3825 C -0.6207 0.39242 -0.59524 0.39639 -0.58529 0.39991 C -0.58039 0.40168 -0.57484 0.40542 -0.56995 0.40631 C -0.55673 0.40851 -0.54334 0.40807 -0.53012 0.40961 C -0.50531 0.41248 -0.48083 0.41601 -0.45602 0.41755 C -0.4366 0.42769 -0.39531 0.42725 -0.37377 0.42857 C -0.35255 0.43144 -0.33149 0.43475 -0.31028 0.43651 C -0.24336 0.43475 -0.17742 0.42549 -0.1105 0.42372 C -0.09614 0.42064 -0.08162 0.41887 -0.06709 0.41755 C -0.05877 0.41182 -0.04914 0.41072 -0.04 0.40961 C -0.02857 0.40609 -0.02123 0.39991 -0.00948 0.39683 C -0.0054 0.39352 -0.00066 0.3922 0.00342 0.38889 C 0.0075 0.38558 0.00668 0.38051 0.01288 0.37787 C 0.0137 0.37632 0.01435 0.37456 0.01517 0.37302 C 0.01582 0.37191 0.01696 0.37125 0.01762 0.36993 C 0.0199 0.3653 0.02121 0.36023 0.02349 0.3556 C 0.02545 0.35185 0.02937 0.34436 0.02937 0.34436 C 0.03018 0.34127 0.03084 0.33796 0.03165 0.33488 C 0.03263 0.33091 0.03639 0.32915 0.03753 0.3254 C 0.04161 0.31239 0.03737 0.31922 0.04226 0.31261 C 0.04406 0.30027 0.04487 0.29123 0.04569 0.27778 C 0.04455 0.21208 0.04487 0.16997 0.04112 0.11266 C 0.04014 0.09833 0.04079 0.07496 0.03394 0.06195 C 0.0328 0.05027 0.03035 0.0399 0.02806 0.02866 C 0.02398 0.00882 0.02529 0.0011 0.01517 -0.01587 C 0.01093 -0.02293 0.00734 -0.02689 -5.32398E-6 -0.02689 L -5.32398E-6 -2.04586E-6 " pathEditMode="relative" ptsTypes="ffffffffffffffffffffffffffffffffffffffffffffffffffffAA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027" y="4056527"/>
            <a:ext cx="8695310" cy="3144373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err="1" smtClean="0">
                <a:solidFill>
                  <a:schemeClr val="tx1"/>
                </a:solidFill>
              </a:rPr>
              <a:t>Найчистіша</a:t>
            </a:r>
            <a:r>
              <a:rPr lang="ru-RU" sz="3200" b="1" dirty="0" smtClean="0">
                <a:solidFill>
                  <a:schemeClr val="tx1"/>
                </a:solidFill>
              </a:rPr>
              <a:t> вода у </a:t>
            </a:r>
            <a:r>
              <a:rPr lang="ru-RU" sz="3200" b="1" dirty="0" err="1" smtClean="0">
                <a:solidFill>
                  <a:schemeClr val="tx1"/>
                </a:solidFill>
              </a:rPr>
              <a:t>Фінляндії</a:t>
            </a:r>
            <a:endParaRPr lang="ru-RU" sz="32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tx1"/>
                </a:solidFill>
              </a:rPr>
              <a:t>За </a:t>
            </a:r>
            <a:r>
              <a:rPr lang="ru-RU" sz="3200" b="1" dirty="0" err="1" smtClean="0">
                <a:solidFill>
                  <a:schemeClr val="tx1"/>
                </a:solidFill>
              </a:rPr>
              <a:t>даними</a:t>
            </a:r>
            <a:r>
              <a:rPr lang="ru-RU" sz="3200" b="1" dirty="0" smtClean="0">
                <a:solidFill>
                  <a:schemeClr val="tx1"/>
                </a:solidFill>
              </a:rPr>
              <a:t> ЮНЕСКО, </a:t>
            </a:r>
            <a:r>
              <a:rPr lang="ru-RU" sz="3200" b="1" dirty="0" err="1" smtClean="0">
                <a:solidFill>
                  <a:schemeClr val="tx1"/>
                </a:solidFill>
              </a:rPr>
              <a:t>найчистіша</a:t>
            </a:r>
            <a:r>
              <a:rPr lang="ru-RU" sz="3200" b="1" dirty="0" smtClean="0">
                <a:solidFill>
                  <a:schemeClr val="tx1"/>
                </a:solidFill>
              </a:rPr>
              <a:t> вода </a:t>
            </a:r>
            <a:r>
              <a:rPr lang="ru-RU" sz="3200" b="1" dirty="0" err="1" smtClean="0">
                <a:solidFill>
                  <a:schemeClr val="tx1"/>
                </a:solidFill>
              </a:rPr>
              <a:t>знаходиться</a:t>
            </a:r>
            <a:r>
              <a:rPr lang="ru-RU" sz="3200" b="1" dirty="0" smtClean="0">
                <a:solidFill>
                  <a:schemeClr val="tx1"/>
                </a:solidFill>
              </a:rPr>
              <a:t> у </a:t>
            </a:r>
            <a:r>
              <a:rPr lang="ru-RU" sz="3200" b="1" dirty="0" err="1" smtClean="0">
                <a:solidFill>
                  <a:schemeClr val="tx1"/>
                </a:solidFill>
              </a:rPr>
              <a:t>Фінляндії</a:t>
            </a:r>
            <a:r>
              <a:rPr lang="ru-RU" sz="3200" b="1" dirty="0" smtClean="0">
                <a:solidFill>
                  <a:schemeClr val="tx1"/>
                </a:solidFill>
              </a:rPr>
              <a:t>. </a:t>
            </a:r>
            <a:r>
              <a:rPr lang="ru-RU" sz="3200" b="1" dirty="0" err="1" smtClean="0">
                <a:solidFill>
                  <a:schemeClr val="tx1"/>
                </a:solidFill>
              </a:rPr>
              <a:t>Усього</a:t>
            </a:r>
            <a:r>
              <a:rPr lang="ru-RU" sz="3200" b="1" dirty="0" smtClean="0">
                <a:solidFill>
                  <a:schemeClr val="tx1"/>
                </a:solidFill>
              </a:rPr>
              <a:t> в </a:t>
            </a:r>
            <a:r>
              <a:rPr lang="ru-RU" sz="3200" b="1" dirty="0" err="1" smtClean="0">
                <a:solidFill>
                  <a:schemeClr val="tx1"/>
                </a:solidFill>
              </a:rPr>
              <a:t>дослідженні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свіжої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природної</a:t>
            </a:r>
            <a:r>
              <a:rPr lang="ru-RU" sz="3200" b="1" dirty="0" smtClean="0">
                <a:solidFill>
                  <a:schemeClr val="tx1"/>
                </a:solidFill>
              </a:rPr>
              <a:t> води брало участь 122 </a:t>
            </a:r>
            <a:r>
              <a:rPr lang="ru-RU" sz="3200" b="1" dirty="0" err="1" smtClean="0">
                <a:solidFill>
                  <a:schemeClr val="tx1"/>
                </a:solidFill>
              </a:rPr>
              <a:t>країни</a:t>
            </a:r>
            <a:r>
              <a:rPr lang="ru-RU" sz="3200" b="1" dirty="0" smtClean="0">
                <a:solidFill>
                  <a:schemeClr val="tx1"/>
                </a:solidFill>
              </a:rPr>
              <a:t>. При </a:t>
            </a:r>
            <a:r>
              <a:rPr lang="ru-RU" sz="3200" b="1" dirty="0" err="1" smtClean="0">
                <a:solidFill>
                  <a:schemeClr val="tx1"/>
                </a:solidFill>
              </a:rPr>
              <a:t>цьому</a:t>
            </a:r>
            <a:r>
              <a:rPr lang="ru-RU" sz="3200" b="1" dirty="0" smtClean="0">
                <a:solidFill>
                  <a:schemeClr val="tx1"/>
                </a:solidFill>
              </a:rPr>
              <a:t> 1 млрд людей у </a:t>
            </a:r>
            <a:r>
              <a:rPr lang="ru-RU" sz="3200" b="1" dirty="0" err="1" smtClean="0">
                <a:solidFill>
                  <a:schemeClr val="tx1"/>
                </a:solidFill>
              </a:rPr>
              <a:t>всьому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світі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взагалі</a:t>
            </a:r>
            <a:r>
              <a:rPr lang="ru-RU" sz="3200" b="1" dirty="0" smtClean="0">
                <a:solidFill>
                  <a:schemeClr val="tx1"/>
                </a:solidFill>
              </a:rPr>
              <a:t> не </a:t>
            </a:r>
            <a:r>
              <a:rPr lang="ru-RU" sz="3200" b="1" dirty="0" err="1" smtClean="0">
                <a:solidFill>
                  <a:schemeClr val="tx1"/>
                </a:solidFill>
              </a:rPr>
              <a:t>має</a:t>
            </a:r>
            <a:r>
              <a:rPr lang="ru-RU" sz="3200" b="1" dirty="0" smtClean="0">
                <a:solidFill>
                  <a:schemeClr val="tx1"/>
                </a:solidFill>
              </a:rPr>
              <a:t> доступу до </a:t>
            </a:r>
            <a:r>
              <a:rPr lang="ru-RU" sz="3200" b="1" dirty="0" err="1" smtClean="0">
                <a:solidFill>
                  <a:schemeClr val="tx1"/>
                </a:solidFill>
              </a:rPr>
              <a:t>безпечної</a:t>
            </a:r>
            <a:r>
              <a:rPr lang="ru-RU" sz="3200" b="1" dirty="0" smtClean="0">
                <a:solidFill>
                  <a:schemeClr val="tx1"/>
                </a:solidFill>
              </a:rPr>
              <a:t> води.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916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2866">
        <p14:warp dir="in"/>
      </p:transition>
    </mc:Choice>
    <mc:Fallback>
      <p:transition spd="slow" advTm="128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23" y="35456"/>
            <a:ext cx="8551294" cy="2424293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dirty="0" err="1" smtClean="0"/>
              <a:t>Під</a:t>
            </a:r>
            <a:r>
              <a:rPr lang="ru-RU" sz="3200" dirty="0" smtClean="0"/>
              <a:t> час </a:t>
            </a:r>
            <a:r>
              <a:rPr lang="ru-RU" sz="3200" dirty="0" err="1" smtClean="0"/>
              <a:t>намилювання</a:t>
            </a:r>
            <a:r>
              <a:rPr lang="ru-RU" sz="3200" dirty="0" smtClean="0"/>
              <a:t> рук з крана </a:t>
            </a:r>
            <a:r>
              <a:rPr lang="ru-RU" sz="3200" dirty="0" err="1" smtClean="0"/>
              <a:t>намарно</a:t>
            </a:r>
            <a:r>
              <a:rPr lang="ru-RU" sz="3200" dirty="0" smtClean="0"/>
              <a:t> </a:t>
            </a:r>
            <a:r>
              <a:rPr lang="ru-RU" sz="3200" dirty="0" err="1" smtClean="0"/>
              <a:t>витікає</a:t>
            </a:r>
            <a:r>
              <a:rPr lang="ru-RU" sz="3200" dirty="0" smtClean="0"/>
              <a:t> </a:t>
            </a:r>
            <a:r>
              <a:rPr lang="ru-RU" sz="3200" dirty="0" err="1" smtClean="0"/>
              <a:t>від</a:t>
            </a:r>
            <a:r>
              <a:rPr lang="ru-RU" sz="3200" dirty="0" smtClean="0"/>
              <a:t> 15 до 20 л води. Для </a:t>
            </a:r>
            <a:r>
              <a:rPr lang="ru-RU" sz="3200" dirty="0" err="1" smtClean="0"/>
              <a:t>зменшення</a:t>
            </a:r>
            <a:r>
              <a:rPr lang="ru-RU" sz="3200" dirty="0" smtClean="0"/>
              <a:t> </a:t>
            </a:r>
            <a:r>
              <a:rPr lang="ru-RU" sz="3200" dirty="0" err="1" smtClean="0"/>
              <a:t>подібного</a:t>
            </a:r>
            <a:r>
              <a:rPr lang="ru-RU" sz="3200" dirty="0" smtClean="0"/>
              <a:t> </a:t>
            </a:r>
            <a:r>
              <a:rPr lang="ru-RU" sz="3200" dirty="0" err="1" smtClean="0"/>
              <a:t>марнотратства</a:t>
            </a:r>
            <a:r>
              <a:rPr lang="ru-RU" sz="3200" dirty="0" smtClean="0"/>
              <a:t> </a:t>
            </a:r>
            <a:r>
              <a:rPr lang="ru-RU" sz="3200" dirty="0" err="1" smtClean="0"/>
              <a:t>необхідно</a:t>
            </a:r>
            <a:r>
              <a:rPr lang="ru-RU" sz="3200" dirty="0" smtClean="0"/>
              <a:t> </a:t>
            </a:r>
            <a:r>
              <a:rPr lang="ru-RU" sz="3200" dirty="0" err="1" smtClean="0"/>
              <a:t>частіше</a:t>
            </a:r>
            <a:r>
              <a:rPr lang="ru-RU" sz="3200" dirty="0" smtClean="0"/>
              <a:t> </a:t>
            </a:r>
            <a:r>
              <a:rPr lang="ru-RU" sz="3200" dirty="0" err="1" smtClean="0"/>
              <a:t>закручувати</a:t>
            </a:r>
            <a:r>
              <a:rPr lang="ru-RU" sz="3200" dirty="0" smtClean="0"/>
              <a:t> кран, </a:t>
            </a:r>
            <a:r>
              <a:rPr lang="ru-RU" sz="3200" dirty="0" err="1" smtClean="0"/>
              <a:t>що</a:t>
            </a:r>
            <a:r>
              <a:rPr lang="ru-RU" sz="3200" dirty="0" smtClean="0"/>
              <a:t> дозволить </a:t>
            </a:r>
            <a:r>
              <a:rPr lang="ru-RU" sz="3200" dirty="0" err="1" smtClean="0"/>
              <a:t>заощаджувати</a:t>
            </a:r>
            <a:r>
              <a:rPr lang="ru-RU" sz="3200" dirty="0" smtClean="0"/>
              <a:t> до 70% води.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149" y="1879088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1" y="1879088"/>
            <a:ext cx="2592288" cy="1761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221" y="3790217"/>
            <a:ext cx="2093218" cy="1389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749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20572">
        <p14:honeycomb/>
      </p:transition>
    </mc:Choice>
    <mc:Fallback>
      <p:transition spd="slow" advTm="205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52640" y="0"/>
            <a:ext cx="4860925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 smtClean="0"/>
              <a:t>У </a:t>
            </a:r>
            <a:r>
              <a:rPr lang="ru-RU" sz="2400" dirty="0" err="1" smtClean="0"/>
              <a:t>струмені</a:t>
            </a:r>
            <a:r>
              <a:rPr lang="ru-RU" sz="2400" dirty="0" smtClean="0"/>
              <a:t> фонтану на</a:t>
            </a:r>
          </a:p>
          <a:p>
            <a:pPr algn="r"/>
            <a:r>
              <a:rPr lang="ru-RU" sz="2400" dirty="0" smtClean="0"/>
              <a:t> </a:t>
            </a:r>
            <a:r>
              <a:rPr lang="ru-RU" sz="2400" dirty="0" err="1" smtClean="0"/>
              <a:t>іспанському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острові</a:t>
            </a:r>
            <a:r>
              <a:rPr lang="ru-RU" sz="2400" dirty="0" smtClean="0"/>
              <a:t> </a:t>
            </a:r>
          </a:p>
          <a:p>
            <a:pPr algn="r"/>
            <a:r>
              <a:rPr lang="ru-RU" sz="2400" dirty="0" smtClean="0"/>
              <a:t>Менорка </a:t>
            </a:r>
            <a:r>
              <a:rPr lang="ru-RU" sz="2400" dirty="0" err="1" smtClean="0"/>
              <a:t>прихована</a:t>
            </a:r>
            <a:endParaRPr lang="ru-RU" sz="2400" dirty="0" smtClean="0"/>
          </a:p>
          <a:p>
            <a:pPr algn="r"/>
            <a:r>
              <a:rPr lang="ru-RU" sz="2400" dirty="0" smtClean="0"/>
              <a:t> труба, по </a:t>
            </a:r>
            <a:r>
              <a:rPr lang="ru-RU" sz="2400" dirty="0" err="1" smtClean="0"/>
              <a:t>якій</a:t>
            </a:r>
            <a:endParaRPr lang="ru-RU" sz="2400" dirty="0" smtClean="0"/>
          </a:p>
          <a:p>
            <a:pPr algn="r"/>
            <a:r>
              <a:rPr lang="ru-RU" sz="2400" dirty="0" smtClean="0"/>
              <a:t> </a:t>
            </a:r>
            <a:r>
              <a:rPr lang="ru-RU" sz="2400" dirty="0" err="1" smtClean="0"/>
              <a:t>піднімається</a:t>
            </a:r>
            <a:r>
              <a:rPr lang="ru-RU" sz="2400" dirty="0" smtClean="0"/>
              <a:t> вода. </a:t>
            </a:r>
          </a:p>
          <a:p>
            <a:pPr algn="r"/>
            <a:r>
              <a:rPr lang="ru-RU" sz="2400" dirty="0" smtClean="0"/>
              <a:t>Так </a:t>
            </a:r>
            <a:r>
              <a:rPr lang="ru-RU" sz="2400" dirty="0" err="1" smtClean="0"/>
              <a:t>створюється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ілюзія</a:t>
            </a:r>
            <a:r>
              <a:rPr lang="ru-RU" sz="2400" dirty="0" smtClean="0"/>
              <a:t>,</a:t>
            </a:r>
          </a:p>
          <a:p>
            <a:pPr algn="r"/>
            <a:r>
              <a:rPr lang="ru-RU" sz="2400" dirty="0" smtClean="0"/>
              <a:t> </a:t>
            </a:r>
            <a:r>
              <a:rPr lang="ru-RU" sz="2400" dirty="0" err="1" smtClean="0"/>
              <a:t>що</a:t>
            </a:r>
            <a:r>
              <a:rPr lang="ru-RU" sz="2400" dirty="0" smtClean="0"/>
              <a:t> кран просто </a:t>
            </a:r>
            <a:r>
              <a:rPr lang="ru-RU" sz="2400" dirty="0" err="1" smtClean="0"/>
              <a:t>висить</a:t>
            </a:r>
            <a:endParaRPr lang="ru-RU" sz="2400" dirty="0" smtClean="0"/>
          </a:p>
          <a:p>
            <a:pPr algn="r"/>
            <a:r>
              <a:rPr lang="ru-RU" sz="2400" dirty="0" smtClean="0"/>
              <a:t> у </a:t>
            </a:r>
            <a:r>
              <a:rPr lang="ru-RU" sz="2400" dirty="0" err="1" smtClean="0"/>
              <a:t>повітрі</a:t>
            </a:r>
            <a:r>
              <a:rPr lang="ru-RU" sz="2400" dirty="0" smtClean="0"/>
              <a:t>. </a:t>
            </a:r>
            <a:r>
              <a:rPr lang="ru-RU" sz="2400" dirty="0" err="1" smtClean="0"/>
              <a:t>Схожі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конструкції</a:t>
            </a:r>
            <a:r>
              <a:rPr lang="ru-RU" sz="2400" dirty="0" smtClean="0"/>
              <a:t> </a:t>
            </a:r>
          </a:p>
          <a:p>
            <a:pPr algn="r"/>
            <a:r>
              <a:rPr lang="ru-RU" sz="2400" dirty="0" smtClean="0"/>
              <a:t>є в </a:t>
            </a:r>
            <a:r>
              <a:rPr lang="ru-RU" sz="2400" dirty="0" err="1" smtClean="0"/>
              <a:t>Бельгії</a:t>
            </a:r>
            <a:r>
              <a:rPr lang="ru-RU" sz="2400" dirty="0" smtClean="0"/>
              <a:t>, США і </a:t>
            </a:r>
            <a:r>
              <a:rPr lang="ru-RU" sz="2400" dirty="0" err="1" smtClean="0"/>
              <a:t>Канаді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8369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2027">
        <p14:vortex dir="r"/>
      </p:transition>
    </mc:Choice>
    <mc:Fallback>
      <p:transition spd="slow" advTm="12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429" y="0"/>
            <a:ext cx="8749665" cy="4752261"/>
          </a:xfrm>
        </p:spPr>
        <p:txBody>
          <a:bodyPr/>
          <a:lstStyle/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Верблюд вагою 250-300 кг </a:t>
            </a:r>
            <a:r>
              <a:rPr lang="ru-RU" b="1" dirty="0" err="1" smtClean="0"/>
              <a:t>може</a:t>
            </a:r>
            <a:r>
              <a:rPr lang="ru-RU" b="1" dirty="0" smtClean="0"/>
              <a:t> </a:t>
            </a:r>
            <a:r>
              <a:rPr lang="ru-RU" b="1" dirty="0" err="1" smtClean="0"/>
              <a:t>випити</a:t>
            </a:r>
            <a:r>
              <a:rPr lang="ru-RU" b="1" dirty="0" smtClean="0"/>
              <a:t> у спеку за один раз 100 </a:t>
            </a:r>
            <a:r>
              <a:rPr lang="ru-RU" b="1" dirty="0" err="1" smtClean="0"/>
              <a:t>літрів</a:t>
            </a:r>
            <a:r>
              <a:rPr lang="ru-RU" b="1" dirty="0" smtClean="0"/>
              <a:t> води.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3384426"/>
            <a:ext cx="3168419" cy="2376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58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2320">
        <p14:vortex dir="r"/>
      </p:transition>
    </mc:Choice>
    <mc:Fallback>
      <p:transition spd="slow" advTm="12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397" y="5653347"/>
            <a:ext cx="7416824" cy="1512167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200" dirty="0" smtClean="0"/>
              <a:t>Вода </a:t>
            </a:r>
            <a:r>
              <a:rPr lang="ru-RU" sz="3200" dirty="0" err="1" smtClean="0"/>
              <a:t>відбиває</a:t>
            </a:r>
            <a:r>
              <a:rPr lang="ru-RU" sz="3200" dirty="0" smtClean="0"/>
              <a:t> 5% </a:t>
            </a:r>
            <a:r>
              <a:rPr lang="ru-RU" sz="3200" dirty="0" err="1" smtClean="0"/>
              <a:t>сонячних</a:t>
            </a:r>
            <a:r>
              <a:rPr lang="ru-RU" sz="3200" dirty="0" smtClean="0"/>
              <a:t> </a:t>
            </a:r>
            <a:r>
              <a:rPr lang="ru-RU" sz="3200" dirty="0" err="1" smtClean="0"/>
              <a:t>променів</a:t>
            </a:r>
            <a:r>
              <a:rPr lang="ru-RU" sz="3200" dirty="0" smtClean="0"/>
              <a:t>, у той час як </a:t>
            </a:r>
            <a:r>
              <a:rPr lang="ru-RU" sz="3200" dirty="0" err="1" smtClean="0"/>
              <a:t>сніг</a:t>
            </a:r>
            <a:r>
              <a:rPr lang="ru-RU" sz="3200" dirty="0" smtClean="0"/>
              <a:t> – </a:t>
            </a:r>
            <a:r>
              <a:rPr lang="ru-RU" sz="3200" dirty="0" err="1" smtClean="0"/>
              <a:t>близько</a:t>
            </a:r>
            <a:r>
              <a:rPr lang="ru-RU" sz="3200" dirty="0" smtClean="0"/>
              <a:t> 85%. </a:t>
            </a:r>
            <a:r>
              <a:rPr lang="ru-RU" sz="3200" dirty="0" err="1" smtClean="0"/>
              <a:t>Під</a:t>
            </a:r>
            <a:r>
              <a:rPr lang="ru-RU" sz="3200" dirty="0" smtClean="0"/>
              <a:t> </a:t>
            </a:r>
            <a:r>
              <a:rPr lang="ru-RU" sz="3200" dirty="0" err="1" smtClean="0"/>
              <a:t>лід</a:t>
            </a:r>
            <a:r>
              <a:rPr lang="ru-RU" sz="3200" dirty="0" smtClean="0"/>
              <a:t> океану </a:t>
            </a:r>
            <a:r>
              <a:rPr lang="ru-RU" sz="3200" dirty="0" err="1" smtClean="0"/>
              <a:t>проникає</a:t>
            </a:r>
            <a:r>
              <a:rPr lang="ru-RU" sz="3200" dirty="0" smtClean="0"/>
              <a:t> </a:t>
            </a:r>
            <a:r>
              <a:rPr lang="ru-RU" sz="3200" dirty="0" err="1" smtClean="0"/>
              <a:t>тільки</a:t>
            </a:r>
            <a:r>
              <a:rPr lang="ru-RU" sz="3200" dirty="0" smtClean="0"/>
              <a:t> 2% </a:t>
            </a:r>
            <a:r>
              <a:rPr lang="ru-RU" sz="3200" dirty="0" err="1" smtClean="0"/>
              <a:t>сонячного</a:t>
            </a:r>
            <a:r>
              <a:rPr lang="ru-RU" sz="3200" dirty="0" smtClean="0"/>
              <a:t> </a:t>
            </a:r>
            <a:r>
              <a:rPr lang="ru-RU" sz="3200" dirty="0" err="1" smtClean="0"/>
              <a:t>світла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2533" y="5032802"/>
            <a:ext cx="4392488" cy="38472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err="1" smtClean="0"/>
              <a:t>Найбільше</a:t>
            </a:r>
            <a:r>
              <a:rPr lang="ru-RU" b="1" dirty="0" smtClean="0"/>
              <a:t> </a:t>
            </a:r>
            <a:r>
              <a:rPr lang="ru-RU" b="1" dirty="0" err="1" smtClean="0"/>
              <a:t>прісної</a:t>
            </a:r>
            <a:r>
              <a:rPr lang="ru-RU" b="1" dirty="0" smtClean="0"/>
              <a:t> води - в </a:t>
            </a:r>
            <a:r>
              <a:rPr lang="ru-RU" b="1" dirty="0" err="1" smtClean="0"/>
              <a:t>льодовиках</a:t>
            </a:r>
            <a:endParaRPr lang="ru-RU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170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3404">
        <p14:conveyor dir="l"/>
      </p:transition>
    </mc:Choice>
    <mc:Fallback>
      <p:transition spd="slow" advTm="134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95" y="648123"/>
            <a:ext cx="8983342" cy="1584175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ru-RU" sz="3200" dirty="0" err="1" smtClean="0"/>
              <a:t>Якби</a:t>
            </a:r>
            <a:r>
              <a:rPr lang="ru-RU" sz="3200" dirty="0" smtClean="0"/>
              <a:t> </a:t>
            </a:r>
            <a:r>
              <a:rPr lang="ru-RU" sz="3200" dirty="0" err="1" smtClean="0"/>
              <a:t>всі</a:t>
            </a:r>
            <a:r>
              <a:rPr lang="ru-RU" sz="3200" dirty="0" smtClean="0"/>
              <a:t> </a:t>
            </a:r>
            <a:r>
              <a:rPr lang="ru-RU" sz="3200" b="1" dirty="0" err="1" smtClean="0"/>
              <a:t>льодовики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раптом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станули</a:t>
            </a:r>
            <a:r>
              <a:rPr lang="ru-RU" sz="3200" b="1" dirty="0" smtClean="0"/>
              <a:t>, то </a:t>
            </a:r>
            <a:r>
              <a:rPr lang="ru-RU" sz="3200" b="1" dirty="0" err="1" smtClean="0"/>
              <a:t>рівень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світового</a:t>
            </a:r>
            <a:r>
              <a:rPr lang="ru-RU" sz="3200" b="1" dirty="0" smtClean="0"/>
              <a:t> океану </a:t>
            </a:r>
            <a:r>
              <a:rPr lang="ru-RU" sz="3200" b="1" dirty="0" err="1" smtClean="0"/>
              <a:t>піднявся</a:t>
            </a:r>
            <a:r>
              <a:rPr lang="ru-RU" sz="3200" b="1" dirty="0" smtClean="0"/>
              <a:t> б на 64 метра і </a:t>
            </a:r>
            <a:r>
              <a:rPr lang="ru-RU" sz="3200" b="1" dirty="0" err="1" smtClean="0"/>
              <a:t>близько</a:t>
            </a:r>
            <a:r>
              <a:rPr lang="ru-RU" sz="3200" b="1" dirty="0" smtClean="0"/>
              <a:t> 1/8 </a:t>
            </a:r>
            <a:r>
              <a:rPr lang="ru-RU" sz="3200" b="1" dirty="0" err="1" smtClean="0"/>
              <a:t>поверхні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суші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було</a:t>
            </a:r>
            <a:r>
              <a:rPr lang="ru-RU" sz="3200" b="1" dirty="0" smtClean="0"/>
              <a:t> б затоплено водою.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5" y="2620473"/>
            <a:ext cx="4176464" cy="2593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861" y="2376314"/>
            <a:ext cx="5004210" cy="2348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781" y="4896594"/>
            <a:ext cx="2784376" cy="2088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320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6581">
        <p14:shred/>
      </p:transition>
    </mc:Choice>
    <mc:Fallback>
      <p:transition spd="slow" advTm="165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8477" y="5328642"/>
            <a:ext cx="8623302" cy="1344173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uk-UA" dirty="0" smtClean="0"/>
              <a:t>      Презентацію виконала учениця 9 класу:</a:t>
            </a:r>
            <a:r>
              <a:rPr lang="uk-UA" dirty="0" err="1" smtClean="0"/>
              <a:t>Грицишин</a:t>
            </a:r>
            <a:r>
              <a:rPr lang="uk-UA" dirty="0" smtClean="0"/>
              <a:t> Софія.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926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989">
        <p14:vortex dir="r"/>
      </p:transition>
    </mc:Choice>
    <mc:Fallback>
      <p:transition spd="slow" advTm="79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005" y="2691780"/>
            <a:ext cx="4279979" cy="4585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667" y="3981640"/>
            <a:ext cx="5120640" cy="3200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19" y="4776800"/>
            <a:ext cx="3524250" cy="2371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68438" y="288083"/>
            <a:ext cx="7488832" cy="4522232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 smtClean="0"/>
              <a:t>Вода </a:t>
            </a:r>
            <a:r>
              <a:rPr lang="ru-RU" sz="4000" b="1" dirty="0" err="1" smtClean="0"/>
              <a:t>присутня</a:t>
            </a:r>
            <a:r>
              <a:rPr lang="ru-RU" sz="4000" b="1" dirty="0" smtClean="0"/>
              <a:t> у </a:t>
            </a:r>
            <a:r>
              <a:rPr lang="ru-RU" sz="4000" b="1" dirty="0" err="1" smtClean="0"/>
              <a:t>всіх</a:t>
            </a:r>
            <a:r>
              <a:rPr lang="ru-RU" sz="4000" b="1" dirty="0" smtClean="0"/>
              <a:t> продуктах:</a:t>
            </a:r>
          </a:p>
          <a:p>
            <a:pPr>
              <a:buFont typeface="Wingdings" pitchFamily="2" charset="2"/>
              <a:buChar char="ü"/>
            </a:pPr>
            <a:r>
              <a:rPr lang="ru-RU" sz="4000" b="1" dirty="0" err="1" smtClean="0"/>
              <a:t>молочних</a:t>
            </a:r>
            <a:r>
              <a:rPr lang="ru-RU" sz="4000" b="1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4000" b="1" dirty="0" err="1" smtClean="0"/>
              <a:t>м’ясних</a:t>
            </a:r>
            <a:r>
              <a:rPr lang="ru-RU" sz="4000" b="1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4000" b="1" dirty="0" err="1" smtClean="0"/>
              <a:t>овочевих</a:t>
            </a:r>
            <a:r>
              <a:rPr lang="ru-RU" sz="4000" b="1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4000" b="1" dirty="0" smtClean="0"/>
              <a:t>фруктах.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19" y="804600"/>
            <a:ext cx="6055956" cy="4037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3407439"/>
      </p:ext>
    </p:extLst>
  </p:cSld>
  <p:clrMapOvr>
    <a:masterClrMapping/>
  </p:clrMapOvr>
  <p:transition spd="slow" advTm="1829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421" y="432099"/>
            <a:ext cx="8911339" cy="6000376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 smtClean="0"/>
              <a:t>Організм</a:t>
            </a:r>
            <a:r>
              <a:rPr lang="ru-RU" b="1" dirty="0" smtClean="0"/>
              <a:t> </a:t>
            </a:r>
            <a:r>
              <a:rPr lang="ru-RU" b="1" dirty="0" err="1" smtClean="0"/>
              <a:t>регулює</a:t>
            </a:r>
            <a:r>
              <a:rPr lang="ru-RU" b="1" dirty="0" smtClean="0"/>
              <a:t> </a:t>
            </a:r>
            <a:r>
              <a:rPr lang="ru-RU" b="1" dirty="0" err="1" smtClean="0"/>
              <a:t>кількість</a:t>
            </a:r>
            <a:r>
              <a:rPr lang="ru-RU" b="1" dirty="0" smtClean="0"/>
              <a:t> </a:t>
            </a:r>
          </a:p>
          <a:p>
            <a:pPr marL="0" indent="0">
              <a:buNone/>
            </a:pPr>
            <a:r>
              <a:rPr lang="ru-RU" b="1" dirty="0" smtClean="0"/>
              <a:t>води в </a:t>
            </a:r>
            <a:r>
              <a:rPr lang="ru-RU" b="1" dirty="0" err="1" smtClean="0"/>
              <a:t>кожній</a:t>
            </a:r>
            <a:r>
              <a:rPr lang="ru-RU" b="1" dirty="0" smtClean="0"/>
              <a:t> </a:t>
            </a:r>
            <a:r>
              <a:rPr lang="ru-RU" b="1" dirty="0" err="1" smtClean="0"/>
              <a:t>системі</a:t>
            </a:r>
            <a:r>
              <a:rPr lang="ru-RU" b="1" dirty="0" smtClean="0"/>
              <a:t>, </a:t>
            </a:r>
            <a:r>
              <a:rPr lang="ru-RU" b="1" dirty="0" err="1" smtClean="0"/>
              <a:t>органі</a:t>
            </a:r>
            <a:r>
              <a:rPr lang="ru-RU" b="1" dirty="0" smtClean="0"/>
              <a:t>, </a:t>
            </a:r>
            <a:r>
              <a:rPr lang="ru-RU" b="1" dirty="0" err="1" smtClean="0"/>
              <a:t>клітині</a:t>
            </a:r>
            <a:r>
              <a:rPr lang="ru-RU" b="1" dirty="0" smtClean="0"/>
              <a:t>. </a:t>
            </a:r>
          </a:p>
          <a:p>
            <a:pPr marL="0" indent="0">
              <a:buNone/>
            </a:pPr>
            <a:r>
              <a:rPr lang="ru-RU" b="1" dirty="0" smtClean="0"/>
              <a:t>Потреба </a:t>
            </a:r>
            <a:r>
              <a:rPr lang="ru-RU" b="1" dirty="0" err="1" smtClean="0"/>
              <a:t>дорослої</a:t>
            </a:r>
            <a:r>
              <a:rPr lang="ru-RU" b="1" dirty="0" smtClean="0"/>
              <a:t> </a:t>
            </a:r>
            <a:r>
              <a:rPr lang="ru-RU" b="1" dirty="0" err="1" smtClean="0"/>
              <a:t>людини</a:t>
            </a:r>
            <a:r>
              <a:rPr lang="ru-RU" b="1" dirty="0" smtClean="0"/>
              <a:t> у </a:t>
            </a:r>
            <a:r>
              <a:rPr lang="ru-RU" b="1" dirty="0" err="1" smtClean="0"/>
              <a:t>воді</a:t>
            </a:r>
            <a:r>
              <a:rPr lang="ru-RU" b="1" dirty="0" smtClean="0"/>
              <a:t> становить 40 мл/кг </a:t>
            </a:r>
            <a:r>
              <a:rPr lang="ru-RU" b="1" dirty="0" err="1" smtClean="0"/>
              <a:t>маси</a:t>
            </a:r>
            <a:r>
              <a:rPr lang="ru-RU" b="1" dirty="0" smtClean="0"/>
              <a:t> </a:t>
            </a:r>
            <a:r>
              <a:rPr lang="ru-RU" b="1" dirty="0" err="1" smtClean="0"/>
              <a:t>тіла</a:t>
            </a:r>
            <a:r>
              <a:rPr lang="ru-RU" b="1" dirty="0" smtClean="0"/>
              <a:t> на </a:t>
            </a:r>
            <a:r>
              <a:rPr lang="ru-RU" b="1" dirty="0" err="1" smtClean="0"/>
              <a:t>добу</a:t>
            </a:r>
            <a:r>
              <a:rPr lang="ru-RU" b="1" dirty="0" smtClean="0"/>
              <a:t>, </a:t>
            </a:r>
            <a:r>
              <a:rPr lang="ru-RU" b="1" dirty="0" err="1" smtClean="0"/>
              <a:t>немовляти</a:t>
            </a:r>
            <a:r>
              <a:rPr lang="ru-RU" b="1" dirty="0" smtClean="0"/>
              <a:t> – 150-150 мл/кг.</a:t>
            </a:r>
          </a:p>
          <a:p>
            <a:endParaRPr lang="uk-UA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6" descr="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61478">
            <a:off x="6229076" y="3168402"/>
            <a:ext cx="3017197" cy="1982131"/>
          </a:xfrm>
          <a:prstGeom prst="rect">
            <a:avLst/>
          </a:prstGeom>
          <a:noFill/>
        </p:spPr>
      </p:pic>
      <p:pic>
        <p:nvPicPr>
          <p:cNvPr id="5" name="Рисунок 7" descr="problem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3218">
            <a:off x="3714382" y="3182902"/>
            <a:ext cx="216024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 descr="Water-In-Human-Bod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51" y="3488904"/>
            <a:ext cx="1828800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95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20678">
        <p14:vortex dir="r"/>
      </p:transition>
    </mc:Choice>
    <mc:Fallback>
      <p:transition spd="slow" advTm="206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430" y="576115"/>
            <a:ext cx="8208911" cy="230425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Ми </a:t>
            </a:r>
            <a:r>
              <a:rPr lang="ru-RU" b="1" dirty="0" err="1" smtClean="0"/>
              <a:t>ніколи</a:t>
            </a:r>
            <a:r>
              <a:rPr lang="ru-RU" b="1" dirty="0" smtClean="0"/>
              <a:t> не </a:t>
            </a:r>
            <a:r>
              <a:rPr lang="ru-RU" b="1" dirty="0" err="1" smtClean="0"/>
              <a:t>будемо</a:t>
            </a:r>
            <a:r>
              <a:rPr lang="ru-RU" b="1" dirty="0" smtClean="0"/>
              <a:t> </a:t>
            </a:r>
            <a:r>
              <a:rPr lang="ru-RU" b="1" dirty="0" err="1" smtClean="0"/>
              <a:t>мати</a:t>
            </a:r>
            <a:r>
              <a:rPr lang="ru-RU" b="1" dirty="0" smtClean="0"/>
              <a:t> </a:t>
            </a:r>
            <a:r>
              <a:rPr lang="ru-RU" b="1" dirty="0" err="1" smtClean="0"/>
              <a:t>більше</a:t>
            </a:r>
            <a:r>
              <a:rPr lang="ru-RU" b="1" dirty="0" smtClean="0"/>
              <a:t> води, </a:t>
            </a:r>
            <a:r>
              <a:rPr lang="ru-RU" b="1" dirty="0" err="1" smtClean="0"/>
              <a:t>ніж</a:t>
            </a:r>
            <a:r>
              <a:rPr lang="ru-RU" b="1" dirty="0" smtClean="0"/>
              <a:t> </a:t>
            </a:r>
            <a:r>
              <a:rPr lang="ru-RU" b="1" dirty="0" err="1" smtClean="0"/>
              <a:t>маємо</a:t>
            </a:r>
            <a:r>
              <a:rPr lang="ru-RU" b="1" dirty="0" smtClean="0"/>
              <a:t> зараз.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err="1" smtClean="0"/>
              <a:t>Щодня</a:t>
            </a:r>
            <a:r>
              <a:rPr lang="ru-RU" b="1" dirty="0" smtClean="0"/>
              <a:t> з </a:t>
            </a:r>
            <a:r>
              <a:rPr lang="ru-RU" b="1" dirty="0" err="1" smtClean="0"/>
              <a:t>поверхні</a:t>
            </a:r>
            <a:r>
              <a:rPr lang="ru-RU" b="1" dirty="0" smtClean="0"/>
              <a:t> </a:t>
            </a:r>
            <a:r>
              <a:rPr lang="ru-RU" b="1" dirty="0" err="1" smtClean="0"/>
              <a:t>Землі</a:t>
            </a:r>
            <a:r>
              <a:rPr lang="ru-RU" b="1" dirty="0" smtClean="0"/>
              <a:t> </a:t>
            </a:r>
            <a:r>
              <a:rPr lang="ru-RU" b="1" dirty="0" err="1" smtClean="0"/>
              <a:t>випаровується</a:t>
            </a:r>
            <a:r>
              <a:rPr lang="ru-RU" b="1" dirty="0" smtClean="0"/>
              <a:t> </a:t>
            </a:r>
            <a:r>
              <a:rPr lang="ru-RU" b="1" dirty="0" err="1" smtClean="0"/>
              <a:t>близько</a:t>
            </a:r>
            <a:r>
              <a:rPr lang="ru-RU" b="1" dirty="0" smtClean="0"/>
              <a:t> </a:t>
            </a:r>
            <a:r>
              <a:rPr lang="ru-RU" b="1" dirty="0" err="1" smtClean="0"/>
              <a:t>трильйона</a:t>
            </a:r>
            <a:r>
              <a:rPr lang="ru-RU" b="1" dirty="0" smtClean="0"/>
              <a:t> тонн води.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061" y="2448322"/>
            <a:ext cx="3217580" cy="2177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965013"/>
      </p:ext>
    </p:extLst>
  </p:cSld>
  <p:clrMapOvr>
    <a:masterClrMapping/>
  </p:clrMapOvr>
  <p:transition spd="slow" advTm="116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8916" y="2664346"/>
            <a:ext cx="7759211" cy="355210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 для здорового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серця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допомагає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знизити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ймовірність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серцевого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нападу.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досліджень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вчені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з'ясували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люди,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п'ють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близько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шести склянок води в день,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менше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схильні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ризику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серцевого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нападу на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відміну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тих,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випиває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всього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дві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склянки.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5" y="144066"/>
            <a:ext cx="2346851" cy="159189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237" y="828384"/>
            <a:ext cx="1656183" cy="2489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605" y="5544666"/>
            <a:ext cx="2427446" cy="1517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488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8562">
        <p:circle/>
      </p:transition>
    </mc:Choice>
    <mc:Fallback>
      <p:transition spd="slow" advTm="185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7255" y="432098"/>
            <a:ext cx="5544616" cy="266429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Вода як </a:t>
            </a:r>
            <a:r>
              <a:rPr lang="ru-RU" b="1" dirty="0" err="1" smtClean="0">
                <a:solidFill>
                  <a:schemeClr val="tx1"/>
                </a:solidFill>
              </a:rPr>
              <a:t>дієта</a:t>
            </a:r>
            <a:endParaRPr lang="ru-RU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За </a:t>
            </a:r>
            <a:r>
              <a:rPr lang="ru-RU" b="1" dirty="0" err="1" smtClean="0">
                <a:solidFill>
                  <a:schemeClr val="tx1"/>
                </a:solidFill>
              </a:rPr>
              <a:t>допомогою</a:t>
            </a:r>
            <a:r>
              <a:rPr lang="ru-RU" b="1" dirty="0" smtClean="0">
                <a:solidFill>
                  <a:schemeClr val="tx1"/>
                </a:solidFill>
              </a:rPr>
              <a:t> води </a:t>
            </a:r>
            <a:r>
              <a:rPr lang="ru-RU" b="1" dirty="0" err="1" smtClean="0">
                <a:solidFill>
                  <a:schemeClr val="tx1"/>
                </a:solidFill>
              </a:rPr>
              <a:t>можна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боротися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із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зайвою</a:t>
            </a:r>
            <a:r>
              <a:rPr lang="ru-RU" b="1" dirty="0" smtClean="0">
                <a:solidFill>
                  <a:schemeClr val="tx1"/>
                </a:solidFill>
              </a:rPr>
              <a:t> вагою. </a:t>
            </a:r>
            <a:r>
              <a:rPr lang="ru-RU" b="1" dirty="0" err="1" smtClean="0">
                <a:solidFill>
                  <a:schemeClr val="tx1"/>
                </a:solidFill>
              </a:rPr>
              <a:t>Вживаючи</a:t>
            </a:r>
            <a:r>
              <a:rPr lang="ru-RU" b="1" dirty="0" smtClean="0">
                <a:solidFill>
                  <a:schemeClr val="tx1"/>
                </a:solidFill>
              </a:rPr>
              <a:t> з </a:t>
            </a:r>
            <a:r>
              <a:rPr lang="ru-RU" b="1" dirty="0" err="1" smtClean="0">
                <a:solidFill>
                  <a:schemeClr val="tx1"/>
                </a:solidFill>
              </a:rPr>
              <a:t>напоїв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тільки</a:t>
            </a:r>
            <a:r>
              <a:rPr lang="ru-RU" b="1" dirty="0" smtClean="0">
                <a:solidFill>
                  <a:schemeClr val="tx1"/>
                </a:solidFill>
              </a:rPr>
              <a:t> воду, </a:t>
            </a:r>
            <a:r>
              <a:rPr lang="ru-RU" b="1" dirty="0" err="1" smtClean="0">
                <a:solidFill>
                  <a:schemeClr val="tx1"/>
                </a:solidFill>
              </a:rPr>
              <a:t>можна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різко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знизити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загальну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калорійність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раціону</a:t>
            </a:r>
            <a:r>
              <a:rPr lang="ru-RU" b="1" dirty="0" smtClean="0">
                <a:solidFill>
                  <a:schemeClr val="tx1"/>
                </a:solidFill>
              </a:rPr>
              <a:t>. </a:t>
            </a:r>
            <a:r>
              <a:rPr lang="ru-RU" b="1" dirty="0" err="1" smtClean="0">
                <a:solidFill>
                  <a:schemeClr val="tx1"/>
                </a:solidFill>
              </a:rPr>
              <a:t>По-перше</a:t>
            </a:r>
            <a:r>
              <a:rPr lang="ru-RU" b="1" dirty="0" smtClean="0">
                <a:solidFill>
                  <a:schemeClr val="tx1"/>
                </a:solidFill>
              </a:rPr>
              <a:t>, тому, </a:t>
            </a:r>
            <a:r>
              <a:rPr lang="ru-RU" b="1" dirty="0" err="1" smtClean="0">
                <a:solidFill>
                  <a:schemeClr val="tx1"/>
                </a:solidFill>
              </a:rPr>
              <a:t>що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людина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припиняє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пити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калорійні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солодкі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газовані</a:t>
            </a:r>
            <a:r>
              <a:rPr lang="ru-RU" b="1" dirty="0" smtClean="0">
                <a:solidFill>
                  <a:schemeClr val="tx1"/>
                </a:solidFill>
              </a:rPr>
              <a:t> води і соки; </a:t>
            </a:r>
            <a:r>
              <a:rPr lang="ru-RU" b="1" dirty="0" err="1" smtClean="0">
                <a:solidFill>
                  <a:schemeClr val="tx1"/>
                </a:solidFill>
              </a:rPr>
              <a:t>по-друге</a:t>
            </a:r>
            <a:r>
              <a:rPr lang="ru-RU" b="1" dirty="0" smtClean="0">
                <a:solidFill>
                  <a:schemeClr val="tx1"/>
                </a:solidFill>
              </a:rPr>
              <a:t>, тому, </a:t>
            </a:r>
            <a:r>
              <a:rPr lang="ru-RU" b="1" dirty="0" err="1" smtClean="0">
                <a:solidFill>
                  <a:schemeClr val="tx1"/>
                </a:solidFill>
              </a:rPr>
              <a:t>що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після</a:t>
            </a:r>
            <a:r>
              <a:rPr lang="ru-RU" b="1" dirty="0" smtClean="0">
                <a:solidFill>
                  <a:schemeClr val="tx1"/>
                </a:solidFill>
              </a:rPr>
              <a:t> того, як ми </a:t>
            </a:r>
            <a:r>
              <a:rPr lang="ru-RU" b="1" dirty="0" err="1" smtClean="0">
                <a:solidFill>
                  <a:schemeClr val="tx1"/>
                </a:solidFill>
              </a:rPr>
              <a:t>п’ємо</a:t>
            </a:r>
            <a:r>
              <a:rPr lang="ru-RU" b="1" dirty="0" smtClean="0">
                <a:solidFill>
                  <a:schemeClr val="tx1"/>
                </a:solidFill>
              </a:rPr>
              <a:t> воду, нам </a:t>
            </a:r>
            <a:r>
              <a:rPr lang="ru-RU" b="1" dirty="0" err="1" smtClean="0">
                <a:solidFill>
                  <a:schemeClr val="tx1"/>
                </a:solidFill>
              </a:rPr>
              <a:t>менше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хочеться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солодощів</a:t>
            </a:r>
            <a:r>
              <a:rPr lang="ru-RU" b="1" dirty="0" smtClean="0">
                <a:solidFill>
                  <a:schemeClr val="tx1"/>
                </a:solidFill>
              </a:rPr>
              <a:t>, як у </a:t>
            </a:r>
            <a:r>
              <a:rPr lang="ru-RU" b="1" dirty="0" err="1" smtClean="0">
                <a:solidFill>
                  <a:schemeClr val="tx1"/>
                </a:solidFill>
              </a:rPr>
              <a:t>випадку</a:t>
            </a:r>
            <a:r>
              <a:rPr lang="ru-RU" b="1" dirty="0" smtClean="0">
                <a:solidFill>
                  <a:schemeClr val="tx1"/>
                </a:solidFill>
              </a:rPr>
              <a:t> з </a:t>
            </a:r>
            <a:r>
              <a:rPr lang="ru-RU" b="1" dirty="0" err="1" smtClean="0">
                <a:solidFill>
                  <a:schemeClr val="tx1"/>
                </a:solidFill>
              </a:rPr>
              <a:t>чаєм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або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кавою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85" y="4916928"/>
            <a:ext cx="1872208" cy="2043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117" y="3312418"/>
            <a:ext cx="2736304" cy="3648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1421382"/>
      </p:ext>
    </p:extLst>
  </p:cSld>
  <p:clrMapOvr>
    <a:masterClrMapping/>
  </p:clrMapOvr>
  <p:transition spd="slow" advTm="2632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421" y="4320530"/>
            <a:ext cx="6912767" cy="2808311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Вода - </a:t>
            </a:r>
            <a:r>
              <a:rPr lang="ru-RU" dirty="0" err="1" smtClean="0"/>
              <a:t>переносник</a:t>
            </a:r>
            <a:r>
              <a:rPr lang="ru-RU" dirty="0" smtClean="0"/>
              <a:t> хвороб</a:t>
            </a:r>
          </a:p>
          <a:p>
            <a:pPr marL="0" indent="0">
              <a:buNone/>
            </a:pPr>
            <a:r>
              <a:rPr lang="ru-RU" dirty="0" smtClean="0"/>
              <a:t>Вода не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дарує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, але </a:t>
            </a:r>
            <a:r>
              <a:rPr lang="ru-RU" dirty="0" err="1" smtClean="0"/>
              <a:t>може</a:t>
            </a:r>
            <a:r>
              <a:rPr lang="ru-RU" dirty="0" smtClean="0"/>
              <a:t> і </a:t>
            </a:r>
            <a:r>
              <a:rPr lang="ru-RU" dirty="0" err="1" smtClean="0"/>
              <a:t>віднімати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. 85 %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захворювань</a:t>
            </a:r>
            <a:r>
              <a:rPr lang="ru-RU" dirty="0" smtClean="0"/>
              <a:t> у </a:t>
            </a:r>
            <a:r>
              <a:rPr lang="ru-RU" dirty="0" err="1" smtClean="0"/>
              <a:t>світі</a:t>
            </a:r>
            <a:r>
              <a:rPr lang="ru-RU" dirty="0" smtClean="0"/>
              <a:t> </a:t>
            </a:r>
            <a:r>
              <a:rPr lang="ru-RU" dirty="0" err="1" smtClean="0"/>
              <a:t>передається</a:t>
            </a:r>
            <a:r>
              <a:rPr lang="ru-RU" dirty="0" smtClean="0"/>
              <a:t> через воду. </a:t>
            </a:r>
            <a:r>
              <a:rPr lang="ru-RU" dirty="0" err="1" smtClean="0"/>
              <a:t>Щорічно</a:t>
            </a:r>
            <a:r>
              <a:rPr lang="ru-RU" dirty="0" smtClean="0"/>
              <a:t> 25 млн </a:t>
            </a:r>
            <a:r>
              <a:rPr lang="ru-RU" dirty="0" err="1" smtClean="0"/>
              <a:t>чоловік</a:t>
            </a:r>
            <a:r>
              <a:rPr lang="ru-RU" dirty="0" smtClean="0"/>
              <a:t> </a:t>
            </a:r>
            <a:r>
              <a:rPr lang="ru-RU" dirty="0" err="1" smtClean="0"/>
              <a:t>помирає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захворювань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" y="2736354"/>
            <a:ext cx="2314575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49" y="3312418"/>
            <a:ext cx="3168352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893" y="2111132"/>
            <a:ext cx="2736304" cy="3016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923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9640">
        <p14:honeycomb/>
      </p:transition>
    </mc:Choice>
    <mc:Fallback>
      <p:transition spd="slow" advTm="19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405" y="3360764"/>
            <a:ext cx="8119251" cy="384013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35 тонн води за </a:t>
            </a:r>
            <a:r>
              <a:rPr lang="ru-RU" b="1" dirty="0" err="1" smtClean="0">
                <a:solidFill>
                  <a:schemeClr val="bg1"/>
                </a:solidFill>
              </a:rPr>
              <a:t>життя</a:t>
            </a:r>
            <a:endParaRPr lang="ru-RU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Без води </a:t>
            </a:r>
            <a:r>
              <a:rPr lang="ru-RU" b="1" dirty="0" err="1" smtClean="0">
                <a:solidFill>
                  <a:schemeClr val="bg1"/>
                </a:solidFill>
              </a:rPr>
              <a:t>людина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може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прожити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дуже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недовго</a:t>
            </a:r>
            <a:r>
              <a:rPr lang="ru-RU" b="1" dirty="0" smtClean="0">
                <a:solidFill>
                  <a:schemeClr val="bg1"/>
                </a:solidFill>
              </a:rPr>
              <a:t>. Потреба у </a:t>
            </a:r>
            <a:r>
              <a:rPr lang="ru-RU" b="1" dirty="0" err="1" smtClean="0">
                <a:solidFill>
                  <a:schemeClr val="bg1"/>
                </a:solidFill>
              </a:rPr>
              <a:t>воді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стоїть</a:t>
            </a:r>
            <a:r>
              <a:rPr lang="ru-RU" b="1" dirty="0" smtClean="0">
                <a:solidFill>
                  <a:schemeClr val="bg1"/>
                </a:solidFill>
              </a:rPr>
              <a:t> на другому </a:t>
            </a:r>
            <a:r>
              <a:rPr lang="ru-RU" b="1" dirty="0" err="1" smtClean="0">
                <a:solidFill>
                  <a:schemeClr val="bg1"/>
                </a:solidFill>
              </a:rPr>
              <a:t>місці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після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кисню</a:t>
            </a:r>
            <a:r>
              <a:rPr lang="ru-RU" b="1" dirty="0" smtClean="0">
                <a:solidFill>
                  <a:schemeClr val="bg1"/>
                </a:solidFill>
              </a:rPr>
              <a:t>. Без </a:t>
            </a:r>
            <a:r>
              <a:rPr lang="ru-RU" b="1" dirty="0" err="1" smtClean="0">
                <a:solidFill>
                  <a:schemeClr val="bg1"/>
                </a:solidFill>
              </a:rPr>
              <a:t>їжі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людина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може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прожити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близько</a:t>
            </a:r>
            <a:r>
              <a:rPr lang="ru-RU" b="1" dirty="0" smtClean="0">
                <a:solidFill>
                  <a:schemeClr val="bg1"/>
                </a:solidFill>
              </a:rPr>
              <a:t> шести </a:t>
            </a:r>
            <a:r>
              <a:rPr lang="ru-RU" b="1" dirty="0" err="1" smtClean="0">
                <a:solidFill>
                  <a:schemeClr val="bg1"/>
                </a:solidFill>
              </a:rPr>
              <a:t>тижнів</a:t>
            </a:r>
            <a:r>
              <a:rPr lang="ru-RU" b="1" dirty="0" smtClean="0">
                <a:solidFill>
                  <a:schemeClr val="bg1"/>
                </a:solidFill>
              </a:rPr>
              <a:t>, а без води - </a:t>
            </a:r>
            <a:r>
              <a:rPr lang="ru-RU" b="1" dirty="0" err="1" smtClean="0">
                <a:solidFill>
                  <a:schemeClr val="bg1"/>
                </a:solidFill>
              </a:rPr>
              <a:t>п'ять-сім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діб</a:t>
            </a:r>
            <a:r>
              <a:rPr lang="ru-RU" b="1" dirty="0" smtClean="0">
                <a:solidFill>
                  <a:schemeClr val="bg1"/>
                </a:solidFill>
              </a:rPr>
              <a:t>. За все </a:t>
            </a:r>
            <a:r>
              <a:rPr lang="ru-RU" b="1" dirty="0" err="1" smtClean="0">
                <a:solidFill>
                  <a:schemeClr val="bg1"/>
                </a:solidFill>
              </a:rPr>
              <a:t>життя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людина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випиває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близько</a:t>
            </a:r>
            <a:r>
              <a:rPr lang="ru-RU" b="1" dirty="0" smtClean="0">
                <a:solidFill>
                  <a:schemeClr val="bg1"/>
                </a:solidFill>
              </a:rPr>
              <a:t> 35 т води.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024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2629">
        <p:dissolve/>
      </p:transition>
    </mc:Choice>
    <mc:Fallback>
      <p:transition spd="slow" advTm="1262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0.9|0.9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7|4.3|6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4.2|1|0.7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5|1.7|6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4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6|0.9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6|1.2|1|1.3|0.8|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.3|1.8|1.4|2|2.1|1.9|1.3|1.1|1.1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2|2.5|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.9|5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6|1.6|2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2|1|0.8|0.6|0.8|2.9|1.6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6|3.5|7.8|1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3|2.3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9|6.3|2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6|2.5|6.3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9|5|4.3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771</Words>
  <Application>Microsoft Office PowerPoint</Application>
  <PresentationFormat>Произвольный</PresentationFormat>
  <Paragraphs>76</Paragraphs>
  <Slides>28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ВОДА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GSG-Group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32</cp:revision>
  <dcterms:created xsi:type="dcterms:W3CDTF">2013-10-01T11:30:39Z</dcterms:created>
  <dcterms:modified xsi:type="dcterms:W3CDTF">2013-09-21T19:35:54Z</dcterms:modified>
</cp:coreProperties>
</file>