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6" r:id="rId7"/>
    <p:sldId id="260" r:id="rId8"/>
    <p:sldId id="261" r:id="rId9"/>
    <p:sldId id="271" r:id="rId10"/>
    <p:sldId id="272" r:id="rId11"/>
    <p:sldId id="273" r:id="rId12"/>
    <p:sldId id="274" r:id="rId13"/>
    <p:sldId id="275" r:id="rId14"/>
    <p:sldId id="276" r:id="rId15"/>
    <p:sldId id="262" r:id="rId16"/>
    <p:sldId id="269" r:id="rId17"/>
    <p:sldId id="267" r:id="rId18"/>
    <p:sldId id="268" r:id="rId19"/>
    <p:sldId id="278" r:id="rId20"/>
    <p:sldId id="279" r:id="rId21"/>
    <p:sldId id="280" r:id="rId22"/>
    <p:sldId id="281" r:id="rId23"/>
    <p:sldId id="282" r:id="rId24"/>
    <p:sldId id="283" r:id="rId25"/>
    <p:sldId id="284" r:id="rId26"/>
    <p:sldId id="285" r:id="rId27"/>
    <p:sldId id="26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1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01" name="Rectangle 29"/>
          <p:cNvSpPr>
            <a:spLocks noChangeArrowheads="1"/>
          </p:cNvSpPr>
          <p:nvPr/>
        </p:nvSpPr>
        <p:spPr bwMode="hidden">
          <a:xfrm rot="-21600000">
            <a:off x="0" y="4830763"/>
            <a:ext cx="9170988" cy="1809750"/>
          </a:xfrm>
          <a:prstGeom prst="rect">
            <a:avLst/>
          </a:prstGeom>
          <a:gradFill rotWithShape="1">
            <a:gsLst>
              <a:gs pos="0">
                <a:srgbClr val="000066">
                  <a:gamma/>
                  <a:tint val="0"/>
                  <a:invGamma/>
                  <a:alpha val="0"/>
                </a:srgbClr>
              </a:gs>
              <a:gs pos="50000">
                <a:srgbClr val="000066">
                  <a:alpha val="50000"/>
                </a:srgbClr>
              </a:gs>
              <a:gs pos="100000">
                <a:srgbClr val="000066">
                  <a:gamma/>
                  <a:tint val="0"/>
                  <a:invGamma/>
                  <a:alpha val="0"/>
                </a:srgbClr>
              </a:gs>
            </a:gsLst>
            <a:lin ang="5400000" scaled="1"/>
          </a:gradFill>
          <a:ln w="9525">
            <a:noFill/>
            <a:miter lim="800000"/>
            <a:headEnd/>
            <a:tailEnd/>
          </a:ln>
          <a:effectLst/>
        </p:spPr>
        <p:txBody>
          <a:bodyPr wrap="none" anchor="ctr"/>
          <a:lstStyle/>
          <a:p>
            <a:endParaRPr lang="ru-RU"/>
          </a:p>
        </p:txBody>
      </p:sp>
      <p:sp>
        <p:nvSpPr>
          <p:cNvPr id="3102" name="Rectangle 30"/>
          <p:cNvSpPr>
            <a:spLocks noChangeArrowheads="1"/>
          </p:cNvSpPr>
          <p:nvPr/>
        </p:nvSpPr>
        <p:spPr bwMode="gray">
          <a:xfrm>
            <a:off x="0" y="5291138"/>
            <a:ext cx="9144000" cy="876300"/>
          </a:xfrm>
          <a:prstGeom prst="rect">
            <a:avLst/>
          </a:prstGeom>
          <a:gradFill rotWithShape="1">
            <a:gsLst>
              <a:gs pos="0">
                <a:schemeClr val="tx1">
                  <a:alpha val="27000"/>
                </a:schemeClr>
              </a:gs>
              <a:gs pos="100000">
                <a:schemeClr val="tx1">
                  <a:gamma/>
                  <a:shade val="72941"/>
                  <a:invGamma/>
                  <a:alpha val="89999"/>
                </a:schemeClr>
              </a:gs>
            </a:gsLst>
            <a:lin ang="0" scaled="1"/>
          </a:gradFill>
          <a:ln w="9525">
            <a:noFill/>
            <a:miter lim="800000"/>
            <a:headEnd/>
            <a:tailEnd/>
          </a:ln>
          <a:effectLst/>
        </p:spPr>
        <p:txBody>
          <a:bodyPr wrap="none" anchor="ctr"/>
          <a:lstStyle/>
          <a:p>
            <a:endParaRPr lang="ru-RU"/>
          </a:p>
        </p:txBody>
      </p:sp>
      <p:sp>
        <p:nvSpPr>
          <p:cNvPr id="3104" name="Oval 32"/>
          <p:cNvSpPr>
            <a:spLocks noChangeArrowheads="1"/>
          </p:cNvSpPr>
          <p:nvPr/>
        </p:nvSpPr>
        <p:spPr bwMode="gray">
          <a:xfrm>
            <a:off x="201613" y="4481513"/>
            <a:ext cx="1133475" cy="1157287"/>
          </a:xfrm>
          <a:prstGeom prst="ellipse">
            <a:avLst/>
          </a:prstGeom>
          <a:blipFill dpi="0" rotWithShape="1">
            <a:blip r:embed="rId3"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p>
            <a:endParaRPr lang="ru-RU"/>
          </a:p>
        </p:txBody>
      </p:sp>
      <p:sp>
        <p:nvSpPr>
          <p:cNvPr id="3105" name="Oval 33"/>
          <p:cNvSpPr>
            <a:spLocks noChangeArrowheads="1"/>
          </p:cNvSpPr>
          <p:nvPr/>
        </p:nvSpPr>
        <p:spPr bwMode="gray">
          <a:xfrm>
            <a:off x="1562100" y="4481513"/>
            <a:ext cx="1133475" cy="1157287"/>
          </a:xfrm>
          <a:prstGeom prst="ellipse">
            <a:avLst/>
          </a:prstGeom>
          <a:blipFill dpi="0" rotWithShape="1">
            <a:blip r:embed="rId4"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p>
            <a:endParaRPr lang="ru-RU"/>
          </a:p>
        </p:txBody>
      </p:sp>
      <p:pic>
        <p:nvPicPr>
          <p:cNvPr id="3106" name="Picture 34" descr="5"/>
          <p:cNvPicPr>
            <a:picLocks noChangeAspect="1" noChangeArrowheads="1"/>
          </p:cNvPicPr>
          <p:nvPr/>
        </p:nvPicPr>
        <p:blipFill>
          <a:blip r:embed="rId5"/>
          <a:srcRect/>
          <a:stretch>
            <a:fillRect/>
          </a:stretch>
        </p:blipFill>
        <p:spPr bwMode="gray">
          <a:xfrm>
            <a:off x="-2184400" y="2366963"/>
            <a:ext cx="11312525" cy="1189037"/>
          </a:xfrm>
          <a:prstGeom prst="rect">
            <a:avLst/>
          </a:prstGeom>
          <a:noFill/>
        </p:spPr>
      </p:pic>
      <p:pic>
        <p:nvPicPr>
          <p:cNvPr id="3107" name="Picture 35" descr="6"/>
          <p:cNvPicPr>
            <a:picLocks noChangeAspect="1" noChangeArrowheads="1"/>
          </p:cNvPicPr>
          <p:nvPr/>
        </p:nvPicPr>
        <p:blipFill>
          <a:blip r:embed="rId6"/>
          <a:srcRect/>
          <a:stretch>
            <a:fillRect/>
          </a:stretch>
        </p:blipFill>
        <p:spPr bwMode="gray">
          <a:xfrm>
            <a:off x="-1909763" y="2227263"/>
            <a:ext cx="12458701" cy="1727200"/>
          </a:xfrm>
          <a:prstGeom prst="rect">
            <a:avLst/>
          </a:prstGeom>
          <a:noFill/>
        </p:spPr>
      </p:pic>
      <p:pic>
        <p:nvPicPr>
          <p:cNvPr id="3108" name="Picture 36" descr="6"/>
          <p:cNvPicPr>
            <a:picLocks noChangeAspect="1" noChangeArrowheads="1"/>
          </p:cNvPicPr>
          <p:nvPr/>
        </p:nvPicPr>
        <p:blipFill>
          <a:blip r:embed="rId7"/>
          <a:srcRect/>
          <a:stretch>
            <a:fillRect/>
          </a:stretch>
        </p:blipFill>
        <p:spPr bwMode="gray">
          <a:xfrm>
            <a:off x="-1981200" y="2257425"/>
            <a:ext cx="13104813" cy="1727200"/>
          </a:xfrm>
          <a:prstGeom prst="rect">
            <a:avLst/>
          </a:prstGeom>
          <a:noFill/>
        </p:spPr>
      </p:pic>
      <p:sp>
        <p:nvSpPr>
          <p:cNvPr id="3074" name="Rectangle 2"/>
          <p:cNvSpPr>
            <a:spLocks noGrp="1" noChangeArrowheads="1"/>
          </p:cNvSpPr>
          <p:nvPr>
            <p:ph type="ctrTitle"/>
          </p:nvPr>
        </p:nvSpPr>
        <p:spPr bwMode="gray">
          <a:xfrm>
            <a:off x="201613" y="5181600"/>
            <a:ext cx="8688387" cy="1066800"/>
          </a:xfrm>
        </p:spPr>
        <p:txBody>
          <a:bodyPr/>
          <a:lstStyle>
            <a:lvl1pPr algn="r">
              <a:defRPr sz="46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3886200" y="6210300"/>
            <a:ext cx="5003800" cy="533400"/>
          </a:xfrm>
        </p:spPr>
        <p:txBody>
          <a:bodyPr/>
          <a:lstStyle>
            <a:lvl1pPr marL="0" indent="0" algn="r">
              <a:buFontTx/>
              <a:buNone/>
              <a:defRPr sz="1600" i="1">
                <a:latin typeface="Times New Roman" pitchFamily="18" charset="0"/>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a:xfrm>
            <a:off x="457200" y="6389688"/>
            <a:ext cx="1600200" cy="331787"/>
          </a:xfrm>
        </p:spPr>
        <p:txBody>
          <a:bodyPr/>
          <a:lstStyle>
            <a:lvl1pPr>
              <a:defRPr>
                <a:solidFill>
                  <a:schemeClr val="tx1"/>
                </a:solidFill>
              </a:defRPr>
            </a:lvl1pPr>
          </a:lstStyle>
          <a:p>
            <a:fld id="{5B106E36-FD25-4E2D-B0AA-010F637433A0}" type="datetimeFigureOut">
              <a:rPr lang="ru-RU" smtClean="0"/>
              <a:pPr/>
              <a:t>26.02.2014</a:t>
            </a:fld>
            <a:endParaRPr lang="ru-RU"/>
          </a:p>
        </p:txBody>
      </p:sp>
      <p:sp>
        <p:nvSpPr>
          <p:cNvPr id="3077" name="Rectangle 5"/>
          <p:cNvSpPr>
            <a:spLocks noGrp="1" noChangeArrowheads="1"/>
          </p:cNvSpPr>
          <p:nvPr>
            <p:ph type="ftr" sz="quarter" idx="3"/>
          </p:nvPr>
        </p:nvSpPr>
        <p:spPr>
          <a:xfrm>
            <a:off x="2262188" y="6389688"/>
            <a:ext cx="1828800" cy="331787"/>
          </a:xfrm>
        </p:spPr>
        <p:txBody>
          <a:bodyPr/>
          <a:lstStyle>
            <a:lvl1pPr>
              <a:defRPr>
                <a:solidFill>
                  <a:schemeClr val="tx1"/>
                </a:solidFill>
              </a:defRPr>
            </a:lvl1pPr>
          </a:lstStyle>
          <a:p>
            <a:endParaRPr lang="ru-RU"/>
          </a:p>
        </p:txBody>
      </p:sp>
      <p:sp>
        <p:nvSpPr>
          <p:cNvPr id="3078" name="Rectangle 6"/>
          <p:cNvSpPr>
            <a:spLocks noGrp="1" noChangeArrowheads="1"/>
          </p:cNvSpPr>
          <p:nvPr>
            <p:ph type="sldNum" sz="quarter" idx="4"/>
          </p:nvPr>
        </p:nvSpPr>
        <p:spPr>
          <a:xfrm>
            <a:off x="4343400" y="6389688"/>
            <a:ext cx="1447800" cy="331787"/>
          </a:xfrm>
        </p:spPr>
        <p:txBody>
          <a:bodyPr/>
          <a:lstStyle>
            <a:lvl1pPr>
              <a:defRPr>
                <a:solidFill>
                  <a:schemeClr val="tx1"/>
                </a:solidFill>
              </a:defRPr>
            </a:lvl1pPr>
          </a:lstStyle>
          <a:p>
            <a:fld id="{725C68B6-61C2-468F-89AB-4B9F7531AA68}" type="slidenum">
              <a:rPr lang="ru-RU" smtClean="0"/>
              <a:pPr/>
              <a:t>‹#›</a:t>
            </a:fld>
            <a:endParaRPr lang="ru-RU"/>
          </a:p>
        </p:txBody>
      </p:sp>
      <p:pic>
        <p:nvPicPr>
          <p:cNvPr id="3110" name="Picture 38" descr="1"/>
          <p:cNvPicPr>
            <a:picLocks noChangeAspect="1" noChangeArrowheads="1"/>
          </p:cNvPicPr>
          <p:nvPr/>
        </p:nvPicPr>
        <p:blipFill>
          <a:blip r:embed="rId8"/>
          <a:srcRect/>
          <a:stretch>
            <a:fillRect/>
          </a:stretch>
        </p:blipFill>
        <p:spPr bwMode="gray">
          <a:xfrm>
            <a:off x="1371600" y="381000"/>
            <a:ext cx="6019800" cy="4565650"/>
          </a:xfrm>
          <a:prstGeom prst="rect">
            <a:avLst/>
          </a:prstGeom>
          <a:noFill/>
        </p:spPr>
      </p:pic>
      <p:sp>
        <p:nvSpPr>
          <p:cNvPr id="3113" name="Text Box 41"/>
          <p:cNvSpPr txBox="1">
            <a:spLocks noChangeArrowheads="1"/>
          </p:cNvSpPr>
          <p:nvPr/>
        </p:nvSpPr>
        <p:spPr bwMode="black">
          <a:xfrm>
            <a:off x="76200" y="95250"/>
            <a:ext cx="1303338" cy="427038"/>
          </a:xfrm>
          <a:prstGeom prst="rect">
            <a:avLst/>
          </a:prstGeom>
          <a:noFill/>
          <a:ln w="9525">
            <a:noFill/>
            <a:miter lim="800000"/>
            <a:headEnd/>
            <a:tailEnd/>
          </a:ln>
          <a:effectLst>
            <a:outerShdw dist="17961" dir="2700000" algn="ctr" rotWithShape="0">
              <a:srgbClr val="000000">
                <a:alpha val="50000"/>
              </a:srgbClr>
            </a:outerShdw>
          </a:effectLst>
        </p:spPr>
        <p:txBody>
          <a:bodyPr wrap="none">
            <a:spAutoFit/>
          </a:bodyPr>
          <a:lstStyle/>
          <a:p>
            <a:r>
              <a:rPr lang="en-US" sz="2200">
                <a:solidFill>
                  <a:srgbClr val="FFFFFF"/>
                </a:solidFill>
                <a:latin typeface="Arial Black" pitchFamily="34" charset="0"/>
              </a:rPr>
              <a:t>L/O/G/O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1000"/>
                                        <p:tgtEl>
                                          <p:spTgt spid="3110"/>
                                        </p:tgtEl>
                                      </p:cBhvr>
                                    </p:animEffect>
                                  </p:childTnLst>
                                </p:cTn>
                              </p:par>
                              <p:par>
                                <p:cTn id="8" presetID="31" presetClass="path" presetSubtype="0" repeatCount="indefinite" accel="50000" decel="50000" fill="hold" nodeType="withEffect">
                                  <p:stCondLst>
                                    <p:cond delay="300"/>
                                  </p:stCondLst>
                                  <p:childTnLst>
                                    <p:animMotion origin="layout" path="M 5E-6 -0.01389 C 0.00209 -0.01713 0.01198 -0.05301 0.03698 -0.05069 C 0.07501 -0.04722 0.08994 -0.02176 0.12501 -0.04722 C 0.14705 -0.06204 0.17292 -0.1 0.19202 -0.09907 C 0.23507 -0.09792 0.24393 -0.0588 0.24393 -0.02292 C 0.24497 0.02778 0.18907 0.07037 0.12101 0.075 C 0.05209 0.07847 -0.00503 0.02431 5E-6 -0.01389 Z " pathEditMode="relative" rAng="0" ptsTypes="fffffff">
                                      <p:cBhvr>
                                        <p:cTn id="9" dur="5000" fill="hold"/>
                                        <p:tgtEl>
                                          <p:spTgt spid="3106"/>
                                        </p:tgtEl>
                                        <p:attrNameLst>
                                          <p:attrName>ppt_x</p:attrName>
                                          <p:attrName>ppt_y</p:attrName>
                                        </p:attrNameLst>
                                      </p:cBhvr>
                                      <p:rCtr x="120" y="3"/>
                                    </p:animMotion>
                                  </p:childTnLst>
                                </p:cTn>
                              </p:par>
                              <p:par>
                                <p:cTn id="10" presetID="9" presetClass="path" presetSubtype="0" repeatCount="indefinite" accel="50000" decel="50000" fill="hold" nodeType="withEffect">
                                  <p:stCondLst>
                                    <p:cond delay="800"/>
                                  </p:stCondLst>
                                  <p:childTnLst>
                                    <p:animMotion origin="layout" path="M 3.61111E-6 -4.81481E-6 C -0.01198 0.01413 -0.03299 0.03426 -0.05799 0.03426 C -0.09497 0.03426 -0.125 0.01343 -0.125 -0.01319 C -0.125 -0.02199 -0.12205 -0.02986 -0.11598 -0.0368 C -0.11702 -0.0368 3.61111E-6 -0.14259 3.61111E-6 -0.14375 C 3.61111E-6 -0.14259 0.11701 -0.0368 0.11597 -0.0368 C 0.12205 -0.02986 0.125 -0.02199 0.125 -0.01319 C 0.125 0.01343 0.09496 0.03426 0.05694 0.03426 C 0.03298 0.03426 0.01198 0.01413 3.61111E-6 -4.81481E-6 Z " pathEditMode="relative" rAng="10800000" ptsTypes="fffffffff">
                                      <p:cBhvr>
                                        <p:cTn id="11" dur="5000" fill="hold"/>
                                        <p:tgtEl>
                                          <p:spTgt spid="3107"/>
                                        </p:tgtEl>
                                        <p:attrNameLst>
                                          <p:attrName>ppt_x</p:attrName>
                                          <p:attrName>ppt_y</p:attrName>
                                        </p:attrNameLst>
                                      </p:cBhvr>
                                      <p:rCtr x="0" y="-55"/>
                                    </p:animMotion>
                                  </p:childTnLst>
                                </p:cTn>
                              </p:par>
                              <p:par>
                                <p:cTn id="12" presetID="12" presetClass="path" presetSubtype="0" repeatCount="indefinite" accel="50000" decel="50000" fill="hold" nodeType="withEffect">
                                  <p:stCondLst>
                                    <p:cond delay="1300"/>
                                  </p:stCondLst>
                                  <p:childTnLst>
                                    <p:animMotion origin="layout" path="M 0.18923 -0.00463 C 0.16666 0.04329 0.13246 0.07338 0.09461 0.07338 C 0.05677 0.07338 0.02274 0.04329 3.61111E-6 -0.00463 C 0.02274 -0.05254 0.05677 -0.08287 0.09461 -0.08287 C 0.13246 -0.08287 0.16666 -0.05254 0.18923 -0.00463 Z " pathEditMode="relative" rAng="10800000" ptsTypes="fffff">
                                      <p:cBhvr>
                                        <p:cTn id="13" dur="5000" fill="hold"/>
                                        <p:tgtEl>
                                          <p:spTgt spid="3108"/>
                                        </p:tgtEl>
                                        <p:attrNameLst>
                                          <p:attrName>ppt_x</p:attrName>
                                          <p:attrName>ppt_y</p:attrName>
                                        </p:attrNameLst>
                                      </p:cBhvr>
                                      <p:rCtr x="-95" y="0"/>
                                    </p:animMotion>
                                  </p:childTnLst>
                                </p:cTn>
                              </p:par>
                              <p:par>
                                <p:cTn id="14" presetID="10" presetClass="entr" presetSubtype="0" fill="hold" grpId="0" nodeType="withEffect">
                                  <p:stCondLst>
                                    <p:cond delay="1700"/>
                                  </p:stCondLst>
                                  <p:childTnLst>
                                    <p:set>
                                      <p:cBhvr>
                                        <p:cTn id="15" dur="1" fill="hold">
                                          <p:stCondLst>
                                            <p:cond delay="0"/>
                                          </p:stCondLst>
                                        </p:cTn>
                                        <p:tgtEl>
                                          <p:spTgt spid="3101"/>
                                        </p:tgtEl>
                                        <p:attrNameLst>
                                          <p:attrName>style.visibility</p:attrName>
                                        </p:attrNameLst>
                                      </p:cBhvr>
                                      <p:to>
                                        <p:strVal val="visible"/>
                                      </p:to>
                                    </p:set>
                                    <p:animEffect transition="in" filter="fade">
                                      <p:cBhvr>
                                        <p:cTn id="16" dur="2000"/>
                                        <p:tgtEl>
                                          <p:spTgt spid="3101"/>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3102"/>
                                        </p:tgtEl>
                                        <p:attrNameLst>
                                          <p:attrName>style.visibility</p:attrName>
                                        </p:attrNameLst>
                                      </p:cBhvr>
                                      <p:to>
                                        <p:strVal val="visible"/>
                                      </p:to>
                                    </p:set>
                                    <p:animEffect transition="in" filter="wipe(left)">
                                      <p:cBhvr>
                                        <p:cTn id="19" dur="2700"/>
                                        <p:tgtEl>
                                          <p:spTgt spid="3102"/>
                                        </p:tgtEl>
                                      </p:cBhvr>
                                    </p:animEffect>
                                  </p:childTnLst>
                                </p:cTn>
                              </p:par>
                              <p:par>
                                <p:cTn id="20" presetID="29" presetClass="entr" presetSubtype="0" fill="hold" nodeType="withEffect">
                                  <p:stCondLst>
                                    <p:cond delay="260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1800" fill="hold"/>
                                        <p:tgtEl>
                                          <p:spTgt spid="3074"/>
                                        </p:tgtEl>
                                        <p:attrNameLst>
                                          <p:attrName>ppt_x</p:attrName>
                                        </p:attrNameLst>
                                      </p:cBhvr>
                                      <p:tavLst>
                                        <p:tav tm="0">
                                          <p:val>
                                            <p:strVal val="#ppt_x-.2"/>
                                          </p:val>
                                        </p:tav>
                                        <p:tav tm="100000">
                                          <p:val>
                                            <p:strVal val="#ppt_x"/>
                                          </p:val>
                                        </p:tav>
                                      </p:tavLst>
                                    </p:anim>
                                    <p:anim calcmode="lin" valueType="num">
                                      <p:cBhvr>
                                        <p:cTn id="23" dur="18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24" dur="1800"/>
                                        <p:tgtEl>
                                          <p:spTgt spid="3074"/>
                                        </p:tgtEl>
                                      </p:cBhvr>
                                    </p:animEffect>
                                  </p:childTnLst>
                                </p:cTn>
                              </p:par>
                              <p:par>
                                <p:cTn id="25" presetID="10" presetClass="entr" presetSubtype="0" fill="hold" grpId="0" nodeType="withEffect">
                                  <p:stCondLst>
                                    <p:cond delay="3700"/>
                                  </p:stCondLst>
                                  <p:childTnLst>
                                    <p:set>
                                      <p:cBhvr>
                                        <p:cTn id="26" dur="1" fill="hold">
                                          <p:stCondLst>
                                            <p:cond delay="0"/>
                                          </p:stCondLst>
                                        </p:cTn>
                                        <p:tgtEl>
                                          <p:spTgt spid="3105"/>
                                        </p:tgtEl>
                                        <p:attrNameLst>
                                          <p:attrName>style.visibility</p:attrName>
                                        </p:attrNameLst>
                                      </p:cBhvr>
                                      <p:to>
                                        <p:strVal val="visible"/>
                                      </p:to>
                                    </p:set>
                                    <p:animEffect transition="in" filter="fade">
                                      <p:cBhvr>
                                        <p:cTn id="27" dur="1800"/>
                                        <p:tgtEl>
                                          <p:spTgt spid="3105"/>
                                        </p:tgtEl>
                                      </p:cBhvr>
                                    </p:animEffect>
                                  </p:childTnLst>
                                </p:cTn>
                              </p:par>
                              <p:par>
                                <p:cTn id="28" presetID="10" presetClass="entr" presetSubtype="0" fill="hold" grpId="0" nodeType="withEffect">
                                  <p:stCondLst>
                                    <p:cond delay="5500"/>
                                  </p:stCondLst>
                                  <p:childTnLst>
                                    <p:set>
                                      <p:cBhvr>
                                        <p:cTn id="29" dur="1" fill="hold">
                                          <p:stCondLst>
                                            <p:cond delay="0"/>
                                          </p:stCondLst>
                                        </p:cTn>
                                        <p:tgtEl>
                                          <p:spTgt spid="3104"/>
                                        </p:tgtEl>
                                        <p:attrNameLst>
                                          <p:attrName>style.visibility</p:attrName>
                                        </p:attrNameLst>
                                      </p:cBhvr>
                                      <p:to>
                                        <p:strVal val="visible"/>
                                      </p:to>
                                    </p:set>
                                    <p:animEffect transition="in" filter="fade">
                                      <p:cBhvr>
                                        <p:cTn id="30" dur="1800"/>
                                        <p:tgtEl>
                                          <p:spTgt spid="3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1" grpId="0" animBg="1"/>
      <p:bldP spid="3102" grpId="0" animBg="1"/>
      <p:bldP spid="3104" grpId="0" animBg="1"/>
      <p:bldP spid="310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47650"/>
            <a:ext cx="2057400" cy="58785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7650"/>
            <a:ext cx="6019800" cy="58785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7650"/>
            <a:ext cx="5943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fld id="{5B106E36-FD25-4E2D-B0AA-010F637433A0}" type="datetimeFigureOut">
              <a:rPr lang="ru-RU" smtClean="0"/>
              <a:pPr/>
              <a:t>26.02.2014</a:t>
            </a:fld>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7650"/>
            <a:ext cx="5943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7650"/>
            <a:ext cx="5943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26.02.2014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ltGray">
          <a:xfrm>
            <a:off x="0" y="487363"/>
            <a:ext cx="9144000" cy="727075"/>
          </a:xfrm>
          <a:prstGeom prst="rect">
            <a:avLst/>
          </a:prstGeom>
          <a:gradFill rotWithShape="1">
            <a:gsLst>
              <a:gs pos="0">
                <a:schemeClr val="tx1">
                  <a:gamma/>
                  <a:shade val="72941"/>
                  <a:invGamma/>
                  <a:alpha val="67999"/>
                </a:schemeClr>
              </a:gs>
              <a:gs pos="100000">
                <a:schemeClr val="tx1">
                  <a:alpha val="27000"/>
                </a:schemeClr>
              </a:gs>
            </a:gsLst>
            <a:lin ang="0" scaled="1"/>
          </a:gradFill>
          <a:ln w="9525">
            <a:noFill/>
            <a:miter lim="800000"/>
            <a:headEnd/>
            <a:tailEnd/>
          </a:ln>
          <a:effectLst/>
        </p:spPr>
        <p:txBody>
          <a:bodyPr wrap="none" anchor="ctr"/>
          <a:lstStyle/>
          <a:p>
            <a:endParaRPr lang="ru-RU"/>
          </a:p>
        </p:txBody>
      </p:sp>
      <p:sp>
        <p:nvSpPr>
          <p:cNvPr id="1043" name="Oval 19"/>
          <p:cNvSpPr>
            <a:spLocks noChangeArrowheads="1"/>
          </p:cNvSpPr>
          <p:nvPr/>
        </p:nvSpPr>
        <p:spPr bwMode="gray">
          <a:xfrm>
            <a:off x="6457950" y="211138"/>
            <a:ext cx="1133475" cy="1157287"/>
          </a:xfrm>
          <a:prstGeom prst="ellipse">
            <a:avLst/>
          </a:prstGeom>
          <a:blipFill dpi="0" rotWithShape="1">
            <a:blip r:embed="rId17"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p>
            <a:endParaRPr lang="ru-RU"/>
          </a:p>
        </p:txBody>
      </p:sp>
      <p:sp>
        <p:nvSpPr>
          <p:cNvPr id="1044" name="Oval 20"/>
          <p:cNvSpPr>
            <a:spLocks noChangeArrowheads="1"/>
          </p:cNvSpPr>
          <p:nvPr/>
        </p:nvSpPr>
        <p:spPr bwMode="gray">
          <a:xfrm>
            <a:off x="7848600" y="211138"/>
            <a:ext cx="1133475" cy="1157287"/>
          </a:xfrm>
          <a:prstGeom prst="ellipse">
            <a:avLst/>
          </a:prstGeom>
          <a:blipFill dpi="0" rotWithShape="1">
            <a:blip r:embed="rId18"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p>
            <a:endParaRPr lang="ru-RU"/>
          </a:p>
        </p:txBody>
      </p:sp>
      <p:sp>
        <p:nvSpPr>
          <p:cNvPr id="1026" name="Rectangle 2"/>
          <p:cNvSpPr>
            <a:spLocks noGrp="1" noChangeArrowheads="1"/>
          </p:cNvSpPr>
          <p:nvPr>
            <p:ph type="title"/>
          </p:nvPr>
        </p:nvSpPr>
        <p:spPr bwMode="black">
          <a:xfrm>
            <a:off x="457200" y="247650"/>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fld id="{5B106E36-FD25-4E2D-B0AA-010F637433A0}" type="datetimeFigureOut">
              <a:rPr lang="ru-RU" smtClean="0"/>
              <a:pPr/>
              <a:t>26.02.2014</a:t>
            </a:fld>
            <a:endParaRPr lang="ru-RU"/>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ru-RU"/>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25C68B6-61C2-468F-89AB-4B9F7531AA68}" type="slidenum">
              <a:rPr lang="ru-RU" smtClean="0"/>
              <a:pPr/>
              <a:t>‹#›</a:t>
            </a:fld>
            <a:endParaRPr lang="ru-RU"/>
          </a:p>
        </p:txBody>
      </p:sp>
      <p:pic>
        <p:nvPicPr>
          <p:cNvPr id="1046" name="Picture 22" descr="5"/>
          <p:cNvPicPr>
            <a:picLocks noChangeAspect="1" noChangeArrowheads="1"/>
          </p:cNvPicPr>
          <p:nvPr/>
        </p:nvPicPr>
        <p:blipFill>
          <a:blip r:embed="rId19"/>
          <a:srcRect/>
          <a:stretch>
            <a:fillRect/>
          </a:stretch>
        </p:blipFill>
        <p:spPr bwMode="gray">
          <a:xfrm>
            <a:off x="-2198688" y="5727700"/>
            <a:ext cx="11341101" cy="979488"/>
          </a:xfrm>
          <a:prstGeom prst="rect">
            <a:avLst/>
          </a:prstGeom>
          <a:noFill/>
        </p:spPr>
      </p:pic>
      <p:pic>
        <p:nvPicPr>
          <p:cNvPr id="1047" name="Picture 23" descr="6"/>
          <p:cNvPicPr>
            <a:picLocks noChangeAspect="1" noChangeArrowheads="1"/>
          </p:cNvPicPr>
          <p:nvPr/>
        </p:nvPicPr>
        <p:blipFill>
          <a:blip r:embed="rId20"/>
          <a:srcRect/>
          <a:stretch>
            <a:fillRect/>
          </a:stretch>
        </p:blipFill>
        <p:spPr bwMode="gray">
          <a:xfrm>
            <a:off x="-1909763" y="5588000"/>
            <a:ext cx="12458701" cy="1422400"/>
          </a:xfrm>
          <a:prstGeom prst="rect">
            <a:avLst/>
          </a:prstGeom>
          <a:noFill/>
        </p:spPr>
      </p:pic>
      <p:pic>
        <p:nvPicPr>
          <p:cNvPr id="1048" name="Picture 24" descr="6"/>
          <p:cNvPicPr>
            <a:picLocks noChangeAspect="1" noChangeArrowheads="1"/>
          </p:cNvPicPr>
          <p:nvPr/>
        </p:nvPicPr>
        <p:blipFill>
          <a:blip r:embed="rId21"/>
          <a:srcRect/>
          <a:stretch>
            <a:fillRect/>
          </a:stretch>
        </p:blipFill>
        <p:spPr bwMode="gray">
          <a:xfrm>
            <a:off x="-1981200" y="5418138"/>
            <a:ext cx="13104813" cy="14224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par>
                                <p:cTn id="10" presetID="10" presetClass="entr" presetSubtype="0" fill="hold" grpId="0" nodeType="withEffect">
                                  <p:stCondLst>
                                    <p:cond delay="300"/>
                                  </p:stCondLst>
                                  <p:childTnLst>
                                    <p:set>
                                      <p:cBhvr>
                                        <p:cTn id="11" dur="1" fill="hold">
                                          <p:stCondLst>
                                            <p:cond delay="0"/>
                                          </p:stCondLst>
                                        </p:cTn>
                                        <p:tgtEl>
                                          <p:spTgt spid="1043"/>
                                        </p:tgtEl>
                                        <p:attrNameLst>
                                          <p:attrName>style.visibility</p:attrName>
                                        </p:attrNameLst>
                                      </p:cBhvr>
                                      <p:to>
                                        <p:strVal val="visible"/>
                                      </p:to>
                                    </p:set>
                                    <p:animEffect transition="in" filter="fade">
                                      <p:cBhvr>
                                        <p:cTn id="12" dur="1200"/>
                                        <p:tgtEl>
                                          <p:spTgt spid="1043"/>
                                        </p:tgtEl>
                                      </p:cBhvr>
                                    </p:animEffect>
                                  </p:childTnLst>
                                </p:cTn>
                              </p:par>
                              <p:par>
                                <p:cTn id="13" presetID="10" presetClass="entr" presetSubtype="0" fill="hold" grpId="0" nodeType="withEffect">
                                  <p:stCondLst>
                                    <p:cond delay="700"/>
                                  </p:stCondLst>
                                  <p:childTnLst>
                                    <p:set>
                                      <p:cBhvr>
                                        <p:cTn id="14" dur="1" fill="hold">
                                          <p:stCondLst>
                                            <p:cond delay="0"/>
                                          </p:stCondLst>
                                        </p:cTn>
                                        <p:tgtEl>
                                          <p:spTgt spid="1044"/>
                                        </p:tgtEl>
                                        <p:attrNameLst>
                                          <p:attrName>style.visibility</p:attrName>
                                        </p:attrNameLst>
                                      </p:cBhvr>
                                      <p:to>
                                        <p:strVal val="visible"/>
                                      </p:to>
                                    </p:set>
                                    <p:animEffect transition="in" filter="fade">
                                      <p:cBhvr>
                                        <p:cTn id="15" dur="1900"/>
                                        <p:tgtEl>
                                          <p:spTgt spid="1044"/>
                                        </p:tgtEl>
                                      </p:cBhvr>
                                    </p:animEffect>
                                  </p:childTnLst>
                                </p:cTn>
                              </p:par>
                              <p:par>
                                <p:cTn id="16" presetID="31" presetClass="path" presetSubtype="0" repeatCount="indefinite" accel="50000" decel="50000" fill="hold" nodeType="withEffect">
                                  <p:stCondLst>
                                    <p:cond delay="0"/>
                                  </p:stCondLst>
                                  <p:childTnLst>
                                    <p:animMotion origin="layout" path="M 5E-6 -0.01389 C 0.00209 -0.01713 0.01198 -0.05301 0.03698 -0.05069 C 0.07501 -0.04722 0.08994 -0.02176 0.12501 -0.04722 C 0.14705 -0.06204 0.17292 -0.1 0.19202 -0.09907 C 0.23507 -0.09792 0.24393 -0.0588 0.24393 -0.02292 C 0.24497 0.02778 0.18907 0.07037 0.12101 0.075 C 0.05209 0.07847 -0.00503 0.02431 5E-6 -0.01389 Z " pathEditMode="relative" rAng="0" ptsTypes="fffffff">
                                      <p:cBhvr>
                                        <p:cTn id="17" dur="5000" fill="hold"/>
                                        <p:tgtEl>
                                          <p:spTgt spid="1046"/>
                                        </p:tgtEl>
                                        <p:attrNameLst>
                                          <p:attrName>ppt_x</p:attrName>
                                          <p:attrName>ppt_y</p:attrName>
                                        </p:attrNameLst>
                                      </p:cBhvr>
                                      <p:rCtr x="120" y="3"/>
                                    </p:animMotion>
                                  </p:childTnLst>
                                </p:cTn>
                              </p:par>
                              <p:par>
                                <p:cTn id="18" presetID="9" presetClass="path" presetSubtype="0" repeatCount="360" accel="50000" decel="50000" fill="hold" nodeType="withEffect">
                                  <p:stCondLst>
                                    <p:cond delay="900"/>
                                  </p:stCondLst>
                                  <p:childTnLst>
                                    <p:animMotion origin="layout" path="M 3.61111E-6 -4.81481E-6 C -0.01198 0.01413 -0.03299 0.03426 -0.05799 0.03426 C -0.09497 0.03426 -0.125 0.01343 -0.125 -0.01319 C -0.125 -0.02199 -0.12205 -0.02986 -0.11598 -0.0368 C -0.11702 -0.0368 3.61111E-6 -0.14259 3.61111E-6 -0.14375 C 3.61111E-6 -0.14259 0.11701 -0.0368 0.11597 -0.0368 C 0.12205 -0.02986 0.125 -0.02199 0.125 -0.01319 C 0.125 0.01343 0.09496 0.03426 0.05694 0.03426 C 0.03298 0.03426 0.01198 0.01413 3.61111E-6 -4.81481E-6 Z " pathEditMode="relative" rAng="10800000" ptsTypes="fffffffff">
                                      <p:cBhvr>
                                        <p:cTn id="19" dur="5000" fill="hold"/>
                                        <p:tgtEl>
                                          <p:spTgt spid="1047"/>
                                        </p:tgtEl>
                                        <p:attrNameLst>
                                          <p:attrName>ppt_x</p:attrName>
                                          <p:attrName>ppt_y</p:attrName>
                                        </p:attrNameLst>
                                      </p:cBhvr>
                                      <p:rCtr x="0" y="-55"/>
                                    </p:animMotion>
                                  </p:childTnLst>
                                </p:cTn>
                              </p:par>
                              <p:par>
                                <p:cTn id="20" presetID="12" presetClass="path" presetSubtype="0" repeatCount="129" accel="50000" decel="50000" fill="hold" nodeType="withEffect">
                                  <p:stCondLst>
                                    <p:cond delay="1600"/>
                                  </p:stCondLst>
                                  <p:childTnLst>
                                    <p:animMotion origin="layout" path="M 0.18923 -0.00463 C 0.16666 0.04329 0.13246 0.07338 0.09461 0.07338 C 0.05677 0.07338 0.02274 0.04329 3.61111E-6 -0.00463 C 0.02274 -0.05254 0.05677 -0.08287 0.09461 -0.08287 C 0.13246 -0.08287 0.16666 -0.05254 0.18923 -0.00463 Z " pathEditMode="relative" rAng="10800000" ptsTypes="fffff">
                                      <p:cBhvr>
                                        <p:cTn id="21" dur="12444" fill="hold"/>
                                        <p:tgtEl>
                                          <p:spTgt spid="1048"/>
                                        </p:tgtEl>
                                        <p:attrNameLst>
                                          <p:attrName>ppt_x</p:attrName>
                                          <p:attrName>ppt_y</p:attrName>
                                        </p:attrNameLst>
                                      </p:cBhvr>
                                      <p:rCtr x="-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animBg="1"/>
      <p:bldP spid="1044" grpId="0" animBg="1"/>
      <p:bldP spid="1026" grpId="0"/>
    </p:bld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28960" y="5143512"/>
            <a:ext cx="5715040" cy="1066800"/>
          </a:xfrm>
        </p:spPr>
        <p:txBody>
          <a:bodyPr/>
          <a:lstStyle/>
          <a:p>
            <a:pPr algn="ctr"/>
            <a:r>
              <a:rPr lang="ru-RU" sz="3200" i="1" dirty="0" smtClean="0"/>
              <a:t>Лекарственные      препараты </a:t>
            </a:r>
            <a:endParaRPr lang="ru-RU" sz="3200" i="1" dirty="0"/>
          </a:p>
        </p:txBody>
      </p:sp>
      <p:sp>
        <p:nvSpPr>
          <p:cNvPr id="3" name="TextBox 2"/>
          <p:cNvSpPr txBox="1"/>
          <p:nvPr/>
        </p:nvSpPr>
        <p:spPr>
          <a:xfrm>
            <a:off x="4000496" y="6286520"/>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6400816" cy="1143000"/>
          </a:xfrm>
        </p:spPr>
        <p:txBody>
          <a:bodyPr/>
          <a:lstStyle/>
          <a:p>
            <a:r>
              <a:rPr lang="ru-RU" sz="3200" i="1" dirty="0" smtClean="0">
                <a:effectLst>
                  <a:outerShdw blurRad="38100" dist="38100" dir="2700000" algn="tl">
                    <a:srgbClr val="000000">
                      <a:alpha val="43137"/>
                    </a:srgbClr>
                  </a:outerShdw>
                </a:effectLst>
              </a:rPr>
              <a:t>Болеутоляющие препараты</a:t>
            </a:r>
            <a:endParaRPr lang="ru-RU" sz="3200" i="1" dirty="0">
              <a:effectLst>
                <a:outerShdw blurRad="38100" dist="38100" dir="2700000" algn="tl">
                  <a:srgbClr val="000000">
                    <a:alpha val="43137"/>
                  </a:srgbClr>
                </a:outerShdw>
              </a:effectLst>
            </a:endParaRPr>
          </a:p>
        </p:txBody>
      </p:sp>
      <p:sp>
        <p:nvSpPr>
          <p:cNvPr id="3" name="TextBox 2"/>
          <p:cNvSpPr txBox="1"/>
          <p:nvPr/>
        </p:nvSpPr>
        <p:spPr>
          <a:xfrm>
            <a:off x="857224" y="1357298"/>
            <a:ext cx="2428101" cy="646331"/>
          </a:xfrm>
          <a:prstGeom prst="rect">
            <a:avLst/>
          </a:prstGeom>
          <a:noFill/>
        </p:spPr>
        <p:txBody>
          <a:bodyPr wrap="none" rtlCol="0">
            <a:spAutoFit/>
          </a:bodyPr>
          <a:lstStyle/>
          <a:p>
            <a:r>
              <a:rPr lang="ru-RU" sz="3600" b="1" i="1" u="sng" dirty="0" smtClean="0">
                <a:effectLst>
                  <a:outerShdw blurRad="38100" dist="38100" dir="2700000" algn="tl">
                    <a:srgbClr val="000000">
                      <a:alpha val="43137"/>
                    </a:srgbClr>
                  </a:outerShdw>
                </a:effectLst>
              </a:rPr>
              <a:t>Анальгин</a:t>
            </a:r>
            <a:endParaRPr lang="ru-RU" sz="3600" b="1" i="1" u="sng" dirty="0">
              <a:effectLst>
                <a:outerShdw blurRad="38100" dist="38100" dir="2700000" algn="tl">
                  <a:srgbClr val="000000">
                    <a:alpha val="43137"/>
                  </a:srgbClr>
                </a:outerShdw>
              </a:effectLst>
            </a:endParaRPr>
          </a:p>
        </p:txBody>
      </p:sp>
      <p:sp>
        <p:nvSpPr>
          <p:cNvPr id="4" name="Прямоугольник 3"/>
          <p:cNvSpPr/>
          <p:nvPr/>
        </p:nvSpPr>
        <p:spPr>
          <a:xfrm>
            <a:off x="500034" y="2143116"/>
            <a:ext cx="3786214" cy="2308324"/>
          </a:xfrm>
          <a:prstGeom prst="rect">
            <a:avLst/>
          </a:prstGeom>
        </p:spPr>
        <p:txBody>
          <a:bodyPr wrap="square">
            <a:spAutoFit/>
          </a:bodyPr>
          <a:lstStyle/>
          <a:p>
            <a:r>
              <a:rPr lang="ru-RU" b="1" i="1" dirty="0" smtClean="0"/>
              <a:t>Показания:</a:t>
            </a:r>
          </a:p>
          <a:p>
            <a:r>
              <a:rPr lang="ru-RU" i="1" dirty="0" smtClean="0"/>
              <a:t>головная боль;</a:t>
            </a:r>
          </a:p>
          <a:p>
            <a:r>
              <a:rPr lang="ru-RU" i="1" dirty="0" smtClean="0"/>
              <a:t>зубная боль;</a:t>
            </a:r>
          </a:p>
          <a:p>
            <a:r>
              <a:rPr lang="ru-RU" i="1" dirty="0" smtClean="0"/>
              <a:t>невралгия;</a:t>
            </a:r>
          </a:p>
          <a:p>
            <a:r>
              <a:rPr lang="ru-RU" i="1" dirty="0" smtClean="0"/>
              <a:t>послеоперационная боль;</a:t>
            </a:r>
          </a:p>
          <a:p>
            <a:r>
              <a:rPr lang="ru-RU" i="1" dirty="0" smtClean="0"/>
              <a:t>лихорадочные состояния при инфекционно-воспалительных заболеваниях.</a:t>
            </a:r>
            <a:endParaRPr lang="ru-RU" i="1" dirty="0"/>
          </a:p>
        </p:txBody>
      </p:sp>
      <p:sp>
        <p:nvSpPr>
          <p:cNvPr id="5" name="Прямоугольник 4"/>
          <p:cNvSpPr/>
          <p:nvPr/>
        </p:nvSpPr>
        <p:spPr>
          <a:xfrm>
            <a:off x="4857752" y="2357430"/>
            <a:ext cx="3929090" cy="1754326"/>
          </a:xfrm>
          <a:prstGeom prst="rect">
            <a:avLst/>
          </a:prstGeom>
        </p:spPr>
        <p:txBody>
          <a:bodyPr wrap="square">
            <a:spAutoFit/>
          </a:bodyPr>
          <a:lstStyle/>
          <a:p>
            <a:r>
              <a:rPr lang="ru-RU" b="1" dirty="0" smtClean="0"/>
              <a:t>Показания: </a:t>
            </a:r>
          </a:p>
          <a:p>
            <a:r>
              <a:rPr lang="ru-RU" dirty="0" smtClean="0"/>
              <a:t>болевой синдром различной локализации (суставные, мышечные, головная, зубная боли);</a:t>
            </a:r>
          </a:p>
          <a:p>
            <a:r>
              <a:rPr lang="ru-RU" dirty="0" smtClean="0"/>
              <a:t>лихорадочные состояния.</a:t>
            </a:r>
            <a:endParaRPr lang="ru-RU" dirty="0"/>
          </a:p>
        </p:txBody>
      </p:sp>
      <p:sp>
        <p:nvSpPr>
          <p:cNvPr id="6" name="TextBox 5"/>
          <p:cNvSpPr txBox="1"/>
          <p:nvPr/>
        </p:nvSpPr>
        <p:spPr>
          <a:xfrm>
            <a:off x="5214942" y="1500174"/>
            <a:ext cx="2170531" cy="646331"/>
          </a:xfrm>
          <a:prstGeom prst="rect">
            <a:avLst/>
          </a:prstGeom>
          <a:noFill/>
        </p:spPr>
        <p:txBody>
          <a:bodyPr wrap="none" rtlCol="0">
            <a:spAutoFit/>
          </a:bodyPr>
          <a:lstStyle/>
          <a:p>
            <a:r>
              <a:rPr lang="ru-RU" sz="3600" b="1" i="1" u="sng" dirty="0" smtClean="0">
                <a:effectLst>
                  <a:outerShdw blurRad="38100" dist="38100" dir="2700000" algn="tl">
                    <a:srgbClr val="000000">
                      <a:alpha val="43137"/>
                    </a:srgbClr>
                  </a:outerShdw>
                </a:effectLst>
              </a:rPr>
              <a:t>Аспирин</a:t>
            </a:r>
            <a:endParaRPr lang="ru-RU" sz="3600" b="1" i="1" u="sng"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srcRect/>
          <a:stretch>
            <a:fillRect/>
          </a:stretch>
        </p:blipFill>
        <p:spPr bwMode="auto">
          <a:xfrm>
            <a:off x="1285852" y="4286256"/>
            <a:ext cx="2928958" cy="195403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214942" y="4286256"/>
            <a:ext cx="2714644" cy="19762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5943600" cy="1143000"/>
          </a:xfrm>
        </p:spPr>
        <p:txBody>
          <a:bodyPr/>
          <a:lstStyle/>
          <a:p>
            <a:r>
              <a:rPr lang="ru-RU" sz="2400" i="1" dirty="0" smtClean="0">
                <a:effectLst>
                  <a:outerShdw blurRad="38100" dist="38100" dir="2700000" algn="tl">
                    <a:srgbClr val="000000">
                      <a:alpha val="43137"/>
                    </a:srgbClr>
                  </a:outerShdw>
                </a:effectLst>
              </a:rPr>
              <a:t>Воздействующие на сердце и кровеносные сосуды</a:t>
            </a:r>
            <a:br>
              <a:rPr lang="ru-RU" sz="2400" i="1" dirty="0" smtClean="0">
                <a:effectLst>
                  <a:outerShdw blurRad="38100" dist="38100" dir="2700000" algn="tl">
                    <a:srgbClr val="000000">
                      <a:alpha val="43137"/>
                    </a:srgbClr>
                  </a:outerShdw>
                </a:effectLst>
              </a:rPr>
            </a:br>
            <a:endParaRPr lang="ru-RU" sz="2400" i="1" dirty="0">
              <a:effectLst>
                <a:outerShdw blurRad="38100" dist="38100" dir="2700000" algn="tl">
                  <a:srgbClr val="000000">
                    <a:alpha val="43137"/>
                  </a:srgbClr>
                </a:outerShdw>
              </a:effectLst>
            </a:endParaRPr>
          </a:p>
        </p:txBody>
      </p:sp>
      <p:sp>
        <p:nvSpPr>
          <p:cNvPr id="3" name="TextBox 2"/>
          <p:cNvSpPr txBox="1"/>
          <p:nvPr/>
        </p:nvSpPr>
        <p:spPr>
          <a:xfrm>
            <a:off x="285720" y="1643050"/>
            <a:ext cx="3546548" cy="584775"/>
          </a:xfrm>
          <a:prstGeom prst="rect">
            <a:avLst/>
          </a:prstGeom>
          <a:noFill/>
        </p:spPr>
        <p:txBody>
          <a:bodyPr wrap="none" rtlCol="0">
            <a:spAutoFit/>
          </a:bodyPr>
          <a:lstStyle/>
          <a:p>
            <a:r>
              <a:rPr lang="ru-RU" sz="3200" b="1" i="1" u="sng" dirty="0" smtClean="0">
                <a:effectLst>
                  <a:outerShdw blurRad="38100" dist="38100" dir="2700000" algn="tl">
                    <a:srgbClr val="000000">
                      <a:alpha val="43137"/>
                    </a:srgbClr>
                  </a:outerShdw>
                </a:effectLst>
              </a:rPr>
              <a:t>Нитроглицерин</a:t>
            </a:r>
            <a:endParaRPr lang="ru-RU" sz="3200" b="1" i="1" u="sng" dirty="0">
              <a:effectLst>
                <a:outerShdw blurRad="38100" dist="38100" dir="2700000" algn="tl">
                  <a:srgbClr val="000000">
                    <a:alpha val="43137"/>
                  </a:srgbClr>
                </a:outerShdw>
              </a:effectLst>
            </a:endParaRPr>
          </a:p>
        </p:txBody>
      </p:sp>
      <p:sp>
        <p:nvSpPr>
          <p:cNvPr id="4" name="TextBox 3"/>
          <p:cNvSpPr txBox="1"/>
          <p:nvPr/>
        </p:nvSpPr>
        <p:spPr>
          <a:xfrm>
            <a:off x="5286380" y="1714488"/>
            <a:ext cx="1923347" cy="584775"/>
          </a:xfrm>
          <a:prstGeom prst="rect">
            <a:avLst/>
          </a:prstGeom>
          <a:noFill/>
        </p:spPr>
        <p:txBody>
          <a:bodyPr wrap="none" rtlCol="0">
            <a:spAutoFit/>
          </a:bodyPr>
          <a:lstStyle/>
          <a:p>
            <a:r>
              <a:rPr lang="ru-RU" sz="3200" b="1" i="1" u="sng" dirty="0" smtClean="0">
                <a:effectLst>
                  <a:outerShdw blurRad="38100" dist="38100" dir="2700000" algn="tl">
                    <a:srgbClr val="000000">
                      <a:alpha val="43137"/>
                    </a:srgbClr>
                  </a:outerShdw>
                </a:effectLst>
              </a:rPr>
              <a:t>Дибазол</a:t>
            </a:r>
            <a:endParaRPr lang="ru-RU" sz="3200" b="1" i="1" u="sng" dirty="0">
              <a:effectLst>
                <a:outerShdw blurRad="38100" dist="38100" dir="2700000" algn="tl">
                  <a:srgbClr val="000000">
                    <a:alpha val="43137"/>
                  </a:srgbClr>
                </a:outerShdw>
              </a:effectLst>
            </a:endParaRPr>
          </a:p>
        </p:txBody>
      </p:sp>
      <p:sp>
        <p:nvSpPr>
          <p:cNvPr id="5" name="TextBox 4"/>
          <p:cNvSpPr txBox="1"/>
          <p:nvPr/>
        </p:nvSpPr>
        <p:spPr>
          <a:xfrm>
            <a:off x="500034" y="2428868"/>
            <a:ext cx="2654637" cy="923330"/>
          </a:xfrm>
          <a:prstGeom prst="rect">
            <a:avLst/>
          </a:prstGeom>
          <a:noFill/>
        </p:spPr>
        <p:txBody>
          <a:bodyPr wrap="none" rtlCol="0">
            <a:spAutoFit/>
          </a:bodyPr>
          <a:lstStyle/>
          <a:p>
            <a:r>
              <a:rPr lang="ru-RU" dirty="0" smtClean="0"/>
              <a:t>Показания:</a:t>
            </a:r>
          </a:p>
          <a:p>
            <a:r>
              <a:rPr lang="ru-RU" dirty="0" smtClean="0"/>
              <a:t>Приступы стенокардии</a:t>
            </a:r>
          </a:p>
          <a:p>
            <a:endParaRPr lang="ru-RU" dirty="0"/>
          </a:p>
        </p:txBody>
      </p:sp>
      <p:sp>
        <p:nvSpPr>
          <p:cNvPr id="6" name="Прямоугольник 5"/>
          <p:cNvSpPr/>
          <p:nvPr/>
        </p:nvSpPr>
        <p:spPr>
          <a:xfrm>
            <a:off x="4143372" y="2428868"/>
            <a:ext cx="4572000" cy="2308324"/>
          </a:xfrm>
          <a:prstGeom prst="rect">
            <a:avLst/>
          </a:prstGeom>
        </p:spPr>
        <p:txBody>
          <a:bodyPr>
            <a:spAutoFit/>
          </a:bodyPr>
          <a:lstStyle/>
          <a:p>
            <a:r>
              <a:rPr lang="ru-RU" dirty="0" smtClean="0"/>
              <a:t>Показания:</a:t>
            </a:r>
          </a:p>
          <a:p>
            <a:r>
              <a:rPr lang="ru-RU" dirty="0" smtClean="0"/>
              <a:t>Артериальная гипертензия, спазм артерий </a:t>
            </a:r>
          </a:p>
          <a:p>
            <a:r>
              <a:rPr lang="ru-RU" dirty="0" smtClean="0"/>
              <a:t>спазм гладкой мускулатуры внутренних органов (язвенная болезнь желудка и двенадцатиперстной кишки, кишечная колика)</a:t>
            </a:r>
          </a:p>
          <a:p>
            <a:r>
              <a:rPr lang="ru-RU" dirty="0" smtClean="0"/>
              <a:t> заболевания нервной системы</a:t>
            </a:r>
            <a:endParaRPr lang="ru-RU" dirty="0"/>
          </a:p>
        </p:txBody>
      </p:sp>
      <p:pic>
        <p:nvPicPr>
          <p:cNvPr id="4098" name="Picture 2"/>
          <p:cNvPicPr>
            <a:picLocks noChangeAspect="1" noChangeArrowheads="1"/>
          </p:cNvPicPr>
          <p:nvPr/>
        </p:nvPicPr>
        <p:blipFill>
          <a:blip r:embed="rId2"/>
          <a:srcRect/>
          <a:stretch>
            <a:fillRect/>
          </a:stretch>
        </p:blipFill>
        <p:spPr bwMode="auto">
          <a:xfrm>
            <a:off x="428596" y="3286124"/>
            <a:ext cx="3024202" cy="157258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4857752" y="4786322"/>
            <a:ext cx="1857378" cy="1857378"/>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Антигистаминные препараты</a:t>
            </a:r>
            <a:endParaRPr lang="ru-RU" sz="2800" i="1" dirty="0">
              <a:effectLst>
                <a:outerShdw blurRad="38100" dist="38100" dir="2700000" algn="tl">
                  <a:srgbClr val="000000">
                    <a:alpha val="43137"/>
                  </a:srgbClr>
                </a:outerShdw>
              </a:effectLst>
            </a:endParaRPr>
          </a:p>
        </p:txBody>
      </p:sp>
      <p:sp>
        <p:nvSpPr>
          <p:cNvPr id="3" name="Прямоугольник 2"/>
          <p:cNvSpPr/>
          <p:nvPr/>
        </p:nvSpPr>
        <p:spPr>
          <a:xfrm>
            <a:off x="285720" y="2214554"/>
            <a:ext cx="4572000" cy="3416320"/>
          </a:xfrm>
          <a:prstGeom prst="rect">
            <a:avLst/>
          </a:prstGeom>
        </p:spPr>
        <p:txBody>
          <a:bodyPr>
            <a:spAutoFit/>
          </a:bodyPr>
          <a:lstStyle/>
          <a:p>
            <a:r>
              <a:rPr lang="ru-RU" b="1" dirty="0" smtClean="0"/>
              <a:t>Показания:</a:t>
            </a:r>
          </a:p>
          <a:p>
            <a:r>
              <a:rPr lang="ru-RU" dirty="0" smtClean="0"/>
              <a:t>крапивница;</a:t>
            </a:r>
          </a:p>
          <a:p>
            <a:r>
              <a:rPr lang="ru-RU" dirty="0" smtClean="0"/>
              <a:t>сывороточная болезнь;</a:t>
            </a:r>
          </a:p>
          <a:p>
            <a:r>
              <a:rPr lang="ru-RU" dirty="0" smtClean="0"/>
              <a:t>аллергический ринит;</a:t>
            </a:r>
          </a:p>
          <a:p>
            <a:r>
              <a:rPr lang="ru-RU" dirty="0" smtClean="0"/>
              <a:t>конъюнктивит;</a:t>
            </a:r>
          </a:p>
          <a:p>
            <a:r>
              <a:rPr lang="ru-RU" dirty="0" smtClean="0"/>
              <a:t>контактный дерматит;</a:t>
            </a:r>
          </a:p>
          <a:p>
            <a:r>
              <a:rPr lang="ru-RU" dirty="0" smtClean="0"/>
              <a:t>кожный зуд;</a:t>
            </a:r>
          </a:p>
          <a:p>
            <a:r>
              <a:rPr lang="ru-RU" dirty="0" smtClean="0"/>
              <a:t>острая и хроническая экзема;</a:t>
            </a:r>
          </a:p>
          <a:p>
            <a:r>
              <a:rPr lang="ru-RU" dirty="0" err="1" smtClean="0"/>
              <a:t>атопический</a:t>
            </a:r>
            <a:r>
              <a:rPr lang="ru-RU" dirty="0" smtClean="0"/>
              <a:t> дерматит;</a:t>
            </a:r>
          </a:p>
          <a:p>
            <a:r>
              <a:rPr lang="ru-RU" dirty="0" smtClean="0"/>
              <a:t>пищевая и лекарственная аллергия;</a:t>
            </a:r>
          </a:p>
          <a:p>
            <a:r>
              <a:rPr lang="ru-RU" dirty="0" smtClean="0"/>
              <a:t>аллергические реакции на укусы насекомых.</a:t>
            </a:r>
            <a:endParaRPr lang="ru-RU" dirty="0"/>
          </a:p>
        </p:txBody>
      </p:sp>
      <p:sp>
        <p:nvSpPr>
          <p:cNvPr id="5" name="TextBox 4"/>
          <p:cNvSpPr txBox="1"/>
          <p:nvPr/>
        </p:nvSpPr>
        <p:spPr>
          <a:xfrm>
            <a:off x="428596" y="1428736"/>
            <a:ext cx="2528256" cy="584775"/>
          </a:xfrm>
          <a:prstGeom prst="rect">
            <a:avLst/>
          </a:prstGeom>
          <a:noFill/>
        </p:spPr>
        <p:txBody>
          <a:bodyPr wrap="none" rtlCol="0">
            <a:spAutoFit/>
          </a:bodyPr>
          <a:lstStyle/>
          <a:p>
            <a:r>
              <a:rPr lang="ru-RU" sz="3200" b="1" i="1" u="sng" dirty="0" smtClean="0">
                <a:effectLst>
                  <a:outerShdw blurRad="38100" dist="38100" dir="2700000" algn="tl">
                    <a:srgbClr val="000000">
                      <a:alpha val="43137"/>
                    </a:srgbClr>
                  </a:outerShdw>
                </a:effectLst>
              </a:rPr>
              <a:t>Супрастин</a:t>
            </a:r>
            <a:endParaRPr lang="ru-RU" sz="3200" b="1" i="1" u="sng" dirty="0">
              <a:effectLst>
                <a:outerShdw blurRad="38100" dist="38100" dir="2700000" algn="tl">
                  <a:srgbClr val="000000">
                    <a:alpha val="43137"/>
                  </a:srgbClr>
                </a:outerShdw>
              </a:effectLst>
            </a:endParaRPr>
          </a:p>
        </p:txBody>
      </p:sp>
      <p:sp>
        <p:nvSpPr>
          <p:cNvPr id="6" name="Прямоугольник 5"/>
          <p:cNvSpPr/>
          <p:nvPr/>
        </p:nvSpPr>
        <p:spPr>
          <a:xfrm>
            <a:off x="4572000" y="2643182"/>
            <a:ext cx="4572000" cy="2308324"/>
          </a:xfrm>
          <a:prstGeom prst="rect">
            <a:avLst/>
          </a:prstGeom>
        </p:spPr>
        <p:txBody>
          <a:bodyPr>
            <a:spAutoFit/>
          </a:bodyPr>
          <a:lstStyle/>
          <a:p>
            <a:r>
              <a:rPr lang="ru-RU" dirty="0" smtClean="0"/>
              <a:t>Показания:</a:t>
            </a:r>
          </a:p>
          <a:p>
            <a:r>
              <a:rPr lang="ru-RU" dirty="0" smtClean="0"/>
              <a:t>Аллергические заболевания; </a:t>
            </a:r>
            <a:r>
              <a:rPr lang="ru-RU" dirty="0" err="1" smtClean="0"/>
              <a:t>аллергодерматозы</a:t>
            </a:r>
            <a:r>
              <a:rPr lang="ru-RU" dirty="0" smtClean="0"/>
              <a:t>;</a:t>
            </a:r>
          </a:p>
          <a:p>
            <a:r>
              <a:rPr lang="ru-RU" dirty="0" smtClean="0"/>
              <a:t>язвенная болезнь желудка и двенадцатиперстной кишки; </a:t>
            </a:r>
          </a:p>
          <a:p>
            <a:r>
              <a:rPr lang="ru-RU" dirty="0" smtClean="0"/>
              <a:t>Бессонница; </a:t>
            </a:r>
          </a:p>
          <a:p>
            <a:r>
              <a:rPr lang="ru-RU" dirty="0" smtClean="0"/>
              <a:t>морская болезнь; </a:t>
            </a:r>
          </a:p>
          <a:p>
            <a:r>
              <a:rPr lang="ru-RU" dirty="0" smtClean="0"/>
              <a:t>лучевая болезнь;</a:t>
            </a:r>
            <a:endParaRPr lang="ru-RU" dirty="0"/>
          </a:p>
        </p:txBody>
      </p:sp>
      <p:sp>
        <p:nvSpPr>
          <p:cNvPr id="7" name="TextBox 6"/>
          <p:cNvSpPr txBox="1"/>
          <p:nvPr/>
        </p:nvSpPr>
        <p:spPr>
          <a:xfrm>
            <a:off x="4643438" y="1500174"/>
            <a:ext cx="2275175" cy="584775"/>
          </a:xfrm>
          <a:prstGeom prst="rect">
            <a:avLst/>
          </a:prstGeom>
          <a:noFill/>
        </p:spPr>
        <p:txBody>
          <a:bodyPr wrap="none" rtlCol="0">
            <a:spAutoFit/>
          </a:bodyPr>
          <a:lstStyle/>
          <a:p>
            <a:r>
              <a:rPr lang="ru-RU" sz="3200" b="1" i="1" u="sng" dirty="0" smtClean="0">
                <a:effectLst>
                  <a:outerShdw blurRad="38100" dist="38100" dir="2700000" algn="tl">
                    <a:srgbClr val="000000">
                      <a:alpha val="43137"/>
                    </a:srgbClr>
                  </a:outerShdw>
                </a:effectLst>
              </a:rPr>
              <a:t>Димедрол</a:t>
            </a:r>
            <a:endParaRPr lang="ru-RU" sz="3200" b="1" i="1" u="sng"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a:srcRect/>
          <a:stretch>
            <a:fillRect/>
          </a:stretch>
        </p:blipFill>
        <p:spPr bwMode="auto">
          <a:xfrm>
            <a:off x="1500166" y="4857760"/>
            <a:ext cx="3571900" cy="2381280"/>
          </a:xfrm>
          <a:prstGeom prst="rect">
            <a:avLst/>
          </a:prstGeom>
          <a:noFill/>
          <a:ln w="9525">
            <a:noFill/>
            <a:miter lim="800000"/>
            <a:headEnd/>
            <a:tailEnd/>
          </a:ln>
          <a:effectLst>
            <a:softEdge rad="635000"/>
          </a:effectLst>
        </p:spPr>
      </p:pic>
      <p:pic>
        <p:nvPicPr>
          <p:cNvPr id="5123" name="Picture 3"/>
          <p:cNvPicPr>
            <a:picLocks noChangeAspect="1" noChangeArrowheads="1"/>
          </p:cNvPicPr>
          <p:nvPr/>
        </p:nvPicPr>
        <p:blipFill>
          <a:blip r:embed="rId3"/>
          <a:srcRect/>
          <a:stretch>
            <a:fillRect/>
          </a:stretch>
        </p:blipFill>
        <p:spPr bwMode="auto">
          <a:xfrm>
            <a:off x="5715008" y="4756652"/>
            <a:ext cx="2643206" cy="2101348"/>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5943600" cy="1143000"/>
          </a:xfrm>
        </p:spPr>
        <p:txBody>
          <a:bodyPr/>
          <a:lstStyle/>
          <a:p>
            <a:r>
              <a:rPr lang="ru-RU" sz="2800" i="1" dirty="0" smtClean="0">
                <a:effectLst>
                  <a:outerShdw blurRad="38100" dist="38100" dir="2700000" algn="tl">
                    <a:srgbClr val="000000">
                      <a:alpha val="43137"/>
                    </a:srgbClr>
                  </a:outerShdw>
                </a:effectLst>
              </a:rPr>
              <a:t>Противоопухолевые препараты</a:t>
            </a:r>
            <a:br>
              <a:rPr lang="ru-RU" sz="2800" i="1" dirty="0" smtClean="0">
                <a:effectLst>
                  <a:outerShdw blurRad="38100" dist="38100" dir="2700000" algn="tl">
                    <a:srgbClr val="000000">
                      <a:alpha val="43137"/>
                    </a:srgbClr>
                  </a:outerShdw>
                </a:effectLst>
              </a:rPr>
            </a:br>
            <a:endParaRPr lang="ru-RU" sz="2800" i="1" dirty="0">
              <a:effectLst>
                <a:outerShdw blurRad="38100" dist="38100" dir="2700000" algn="tl">
                  <a:srgbClr val="000000">
                    <a:alpha val="43137"/>
                  </a:srgbClr>
                </a:outerShdw>
              </a:effectLst>
            </a:endParaRPr>
          </a:p>
        </p:txBody>
      </p:sp>
      <p:sp>
        <p:nvSpPr>
          <p:cNvPr id="3" name="Прямоугольник 2"/>
          <p:cNvSpPr/>
          <p:nvPr/>
        </p:nvSpPr>
        <p:spPr>
          <a:xfrm>
            <a:off x="1857356" y="1785926"/>
            <a:ext cx="2702406" cy="584775"/>
          </a:xfrm>
          <a:prstGeom prst="rect">
            <a:avLst/>
          </a:prstGeom>
        </p:spPr>
        <p:txBody>
          <a:bodyPr wrap="none">
            <a:spAutoFit/>
          </a:bodyPr>
          <a:lstStyle/>
          <a:p>
            <a:r>
              <a:rPr lang="ru-RU" sz="3200" b="1" i="1" u="sng" dirty="0" err="1" smtClean="0">
                <a:effectLst>
                  <a:outerShdw blurRad="38100" dist="38100" dir="2700000" algn="tl">
                    <a:srgbClr val="000000">
                      <a:alpha val="43137"/>
                    </a:srgbClr>
                  </a:outerShdw>
                </a:effectLst>
              </a:rPr>
              <a:t>Митомицин</a:t>
            </a:r>
            <a:endParaRPr lang="ru-RU" sz="3200" b="1" i="1" u="sng" dirty="0">
              <a:effectLst>
                <a:outerShdw blurRad="38100" dist="38100" dir="2700000" algn="tl">
                  <a:srgbClr val="000000">
                    <a:alpha val="43137"/>
                  </a:srgbClr>
                </a:outerShdw>
              </a:effectLst>
            </a:endParaRPr>
          </a:p>
        </p:txBody>
      </p:sp>
      <p:sp>
        <p:nvSpPr>
          <p:cNvPr id="5" name="Прямоугольник 4"/>
          <p:cNvSpPr/>
          <p:nvPr/>
        </p:nvSpPr>
        <p:spPr>
          <a:xfrm>
            <a:off x="785786" y="2571744"/>
            <a:ext cx="5072098" cy="2308324"/>
          </a:xfrm>
          <a:prstGeom prst="rect">
            <a:avLst/>
          </a:prstGeom>
        </p:spPr>
        <p:txBody>
          <a:bodyPr wrap="square">
            <a:spAutoFit/>
          </a:bodyPr>
          <a:lstStyle/>
          <a:p>
            <a:r>
              <a:rPr lang="ru-RU" b="1" dirty="0" smtClean="0"/>
              <a:t>Показания:</a:t>
            </a:r>
          </a:p>
          <a:p>
            <a:r>
              <a:rPr lang="ru-RU" dirty="0" smtClean="0"/>
              <a:t>Рак желудка, </a:t>
            </a:r>
          </a:p>
          <a:p>
            <a:r>
              <a:rPr lang="ru-RU" dirty="0" smtClean="0"/>
              <a:t>рак поджелудочной железы, </a:t>
            </a:r>
          </a:p>
          <a:p>
            <a:r>
              <a:rPr lang="ru-RU" dirty="0" smtClean="0"/>
              <a:t>рак пищевода, </a:t>
            </a:r>
          </a:p>
          <a:p>
            <a:r>
              <a:rPr lang="ru-RU" dirty="0" smtClean="0"/>
              <a:t>рак печени, </a:t>
            </a:r>
          </a:p>
          <a:p>
            <a:r>
              <a:rPr lang="ru-RU" dirty="0" smtClean="0"/>
              <a:t>рак желчных протоков, </a:t>
            </a:r>
          </a:p>
          <a:p>
            <a:r>
              <a:rPr lang="ru-RU" dirty="0" smtClean="0"/>
              <a:t>рак толстой и прямой кишки,</a:t>
            </a:r>
          </a:p>
          <a:p>
            <a:r>
              <a:rPr lang="ru-RU" dirty="0" smtClean="0"/>
              <a:t>злокачественные опухоли головы и шеи,</a:t>
            </a:r>
            <a:endParaRPr lang="ru-RU" dirty="0"/>
          </a:p>
        </p:txBody>
      </p:sp>
      <p:pic>
        <p:nvPicPr>
          <p:cNvPr id="1026" name="Picture 2"/>
          <p:cNvPicPr>
            <a:picLocks noChangeAspect="1" noChangeArrowheads="1"/>
          </p:cNvPicPr>
          <p:nvPr/>
        </p:nvPicPr>
        <p:blipFill>
          <a:blip r:embed="rId2"/>
          <a:srcRect/>
          <a:stretch>
            <a:fillRect/>
          </a:stretch>
        </p:blipFill>
        <p:spPr bwMode="auto">
          <a:xfrm>
            <a:off x="5143504" y="4429132"/>
            <a:ext cx="2762263" cy="2067751"/>
          </a:xfrm>
          <a:prstGeom prst="rect">
            <a:avLst/>
          </a:prstGeom>
          <a:noFill/>
          <a:ln w="9525">
            <a:noFill/>
            <a:miter lim="800000"/>
            <a:headEnd/>
            <a:tailEnd/>
          </a:ln>
          <a:effectLst>
            <a:softEdge rad="317500"/>
          </a:effectLst>
        </p:spPr>
      </p:pic>
      <p:pic>
        <p:nvPicPr>
          <p:cNvPr id="1027" name="Picture 3"/>
          <p:cNvPicPr>
            <a:picLocks noChangeAspect="1" noChangeArrowheads="1"/>
          </p:cNvPicPr>
          <p:nvPr/>
        </p:nvPicPr>
        <p:blipFill>
          <a:blip r:embed="rId3"/>
          <a:srcRect/>
          <a:stretch>
            <a:fillRect/>
          </a:stretch>
        </p:blipFill>
        <p:spPr bwMode="auto">
          <a:xfrm>
            <a:off x="6000760" y="1785926"/>
            <a:ext cx="2857500" cy="285750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000108"/>
            <a:ext cx="7043758" cy="428628"/>
          </a:xfrm>
        </p:spPr>
        <p:txBody>
          <a:bodyPr/>
          <a:lstStyle/>
          <a:p>
            <a:r>
              <a:rPr lang="ru-RU" sz="2800" i="1" dirty="0" smtClean="0">
                <a:effectLst>
                  <a:outerShdw blurRad="38100" dist="38100" dir="2700000" algn="tl">
                    <a:srgbClr val="000000">
                      <a:alpha val="43137"/>
                    </a:srgbClr>
                  </a:outerShdw>
                </a:effectLst>
              </a:rPr>
              <a:t>Психофармакологические препараты</a:t>
            </a:r>
            <a:br>
              <a:rPr lang="ru-RU" sz="2800" i="1" dirty="0" smtClean="0">
                <a:effectLst>
                  <a:outerShdw blurRad="38100" dist="38100" dir="2700000" algn="tl">
                    <a:srgbClr val="000000">
                      <a:alpha val="43137"/>
                    </a:srgbClr>
                  </a:outerShdw>
                </a:effectLst>
              </a:rPr>
            </a:br>
            <a:r>
              <a:rPr lang="ru-RU" sz="2800" i="1" dirty="0" smtClean="0">
                <a:effectLst>
                  <a:outerShdw blurRad="38100" dist="38100" dir="2700000" algn="tl">
                    <a:srgbClr val="000000">
                      <a:alpha val="43137"/>
                    </a:srgbClr>
                  </a:outerShdw>
                </a:effectLst>
              </a:rPr>
              <a:t/>
            </a:r>
            <a:br>
              <a:rPr lang="ru-RU" sz="2800" i="1" dirty="0" smtClean="0">
                <a:effectLst>
                  <a:outerShdw blurRad="38100" dist="38100" dir="2700000" algn="tl">
                    <a:srgbClr val="000000">
                      <a:alpha val="43137"/>
                    </a:srgbClr>
                  </a:outerShdw>
                </a:effectLst>
              </a:rPr>
            </a:br>
            <a:endParaRPr lang="ru-RU" sz="2800" i="1" dirty="0">
              <a:effectLst>
                <a:outerShdw blurRad="38100" dist="38100" dir="2700000" algn="tl">
                  <a:srgbClr val="000000">
                    <a:alpha val="43137"/>
                  </a:srgbClr>
                </a:outerShdw>
              </a:effectLst>
            </a:endParaRPr>
          </a:p>
        </p:txBody>
      </p:sp>
      <p:sp>
        <p:nvSpPr>
          <p:cNvPr id="3" name="Прямоугольник 2"/>
          <p:cNvSpPr/>
          <p:nvPr/>
        </p:nvSpPr>
        <p:spPr>
          <a:xfrm>
            <a:off x="571472" y="1571612"/>
            <a:ext cx="2670796" cy="707886"/>
          </a:xfrm>
          <a:prstGeom prst="rect">
            <a:avLst/>
          </a:prstGeom>
        </p:spPr>
        <p:txBody>
          <a:bodyPr wrap="none">
            <a:spAutoFit/>
          </a:bodyPr>
          <a:lstStyle/>
          <a:p>
            <a:r>
              <a:rPr lang="ru-RU" sz="4000" b="1" i="1" u="sng" dirty="0" err="1" smtClean="0">
                <a:effectLst>
                  <a:outerShdw blurRad="38100" dist="38100" dir="2700000" algn="tl">
                    <a:srgbClr val="000000">
                      <a:alpha val="43137"/>
                    </a:srgbClr>
                  </a:outerShdw>
                </a:effectLst>
              </a:rPr>
              <a:t>Дикарбин</a:t>
            </a:r>
            <a:endParaRPr lang="ru-RU" sz="4000" b="1" i="1" u="sng" dirty="0">
              <a:effectLst>
                <a:outerShdw blurRad="38100" dist="38100" dir="2700000" algn="tl">
                  <a:srgbClr val="000000">
                    <a:alpha val="43137"/>
                  </a:srgbClr>
                </a:outerShdw>
              </a:effectLst>
            </a:endParaRPr>
          </a:p>
        </p:txBody>
      </p:sp>
      <p:sp>
        <p:nvSpPr>
          <p:cNvPr id="4" name="Прямоугольник 3"/>
          <p:cNvSpPr/>
          <p:nvPr/>
        </p:nvSpPr>
        <p:spPr>
          <a:xfrm>
            <a:off x="642910" y="2571744"/>
            <a:ext cx="4572000" cy="1200329"/>
          </a:xfrm>
          <a:prstGeom prst="rect">
            <a:avLst/>
          </a:prstGeom>
        </p:spPr>
        <p:txBody>
          <a:bodyPr>
            <a:spAutoFit/>
          </a:bodyPr>
          <a:lstStyle/>
          <a:p>
            <a:r>
              <a:rPr lang="ru-RU" b="1" dirty="0" smtClean="0"/>
              <a:t>Показания:</a:t>
            </a:r>
          </a:p>
          <a:p>
            <a:r>
              <a:rPr lang="ru-RU" dirty="0" smtClean="0"/>
              <a:t>Шизофрения, </a:t>
            </a:r>
          </a:p>
          <a:p>
            <a:r>
              <a:rPr lang="ru-RU" dirty="0" smtClean="0"/>
              <a:t>алкогольный психоз, </a:t>
            </a:r>
          </a:p>
          <a:p>
            <a:r>
              <a:rPr lang="ru-RU" dirty="0" smtClean="0"/>
              <a:t>абстинентный синдром</a:t>
            </a:r>
            <a:endParaRPr lang="ru-RU" dirty="0"/>
          </a:p>
        </p:txBody>
      </p:sp>
      <p:sp>
        <p:nvSpPr>
          <p:cNvPr id="5" name="Прямоугольник 4"/>
          <p:cNvSpPr/>
          <p:nvPr/>
        </p:nvSpPr>
        <p:spPr>
          <a:xfrm>
            <a:off x="4286248" y="2571744"/>
            <a:ext cx="4572000" cy="2031325"/>
          </a:xfrm>
          <a:prstGeom prst="rect">
            <a:avLst/>
          </a:prstGeom>
        </p:spPr>
        <p:txBody>
          <a:bodyPr>
            <a:spAutoFit/>
          </a:bodyPr>
          <a:lstStyle/>
          <a:p>
            <a:r>
              <a:rPr lang="ru-RU" b="1" dirty="0" smtClean="0"/>
              <a:t>Показания:</a:t>
            </a:r>
          </a:p>
          <a:p>
            <a:r>
              <a:rPr lang="ru-RU" dirty="0" smtClean="0"/>
              <a:t>бессонница, </a:t>
            </a:r>
          </a:p>
          <a:p>
            <a:r>
              <a:rPr lang="ru-RU" dirty="0" smtClean="0"/>
              <a:t>Тревожные состояния, неврозы, депрессии, </a:t>
            </a:r>
          </a:p>
          <a:p>
            <a:r>
              <a:rPr lang="ru-RU" dirty="0" smtClean="0"/>
              <a:t>психопатии у возбужденных больных, агрессивность,</a:t>
            </a:r>
          </a:p>
          <a:p>
            <a:r>
              <a:rPr lang="ru-RU" dirty="0" smtClean="0"/>
              <a:t> дисфория.</a:t>
            </a:r>
            <a:endParaRPr lang="ru-RU" dirty="0"/>
          </a:p>
        </p:txBody>
      </p:sp>
      <p:sp>
        <p:nvSpPr>
          <p:cNvPr id="6" name="TextBox 5"/>
          <p:cNvSpPr txBox="1"/>
          <p:nvPr/>
        </p:nvSpPr>
        <p:spPr>
          <a:xfrm>
            <a:off x="4286248" y="1643050"/>
            <a:ext cx="2366674" cy="1200329"/>
          </a:xfrm>
          <a:prstGeom prst="rect">
            <a:avLst/>
          </a:prstGeom>
          <a:noFill/>
        </p:spPr>
        <p:txBody>
          <a:bodyPr wrap="none" rtlCol="0">
            <a:spAutoFit/>
          </a:bodyPr>
          <a:lstStyle/>
          <a:p>
            <a:r>
              <a:rPr lang="ru-RU" sz="3600" b="1" i="1" u="sng" dirty="0" err="1" smtClean="0">
                <a:effectLst>
                  <a:outerShdw blurRad="38100" dist="38100" dir="2700000" algn="tl">
                    <a:srgbClr val="000000">
                      <a:alpha val="43137"/>
                    </a:srgbClr>
                  </a:outerShdw>
                </a:effectLst>
              </a:rPr>
              <a:t>Клозапин</a:t>
            </a:r>
            <a:endParaRPr lang="ru-RU" sz="3600" b="1" i="1" u="sng" dirty="0" smtClean="0">
              <a:effectLst>
                <a:outerShdw blurRad="38100" dist="38100" dir="2700000" algn="tl">
                  <a:srgbClr val="000000">
                    <a:alpha val="43137"/>
                  </a:srgbClr>
                </a:outerShdw>
              </a:effectLst>
            </a:endParaRPr>
          </a:p>
          <a:p>
            <a:endParaRPr lang="ru-RU" sz="3600" b="1" i="1" u="sng"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a:stretch>
            <a:fillRect/>
          </a:stretch>
        </p:blipFill>
        <p:spPr bwMode="auto">
          <a:xfrm>
            <a:off x="5715008" y="3983946"/>
            <a:ext cx="2643206" cy="2874054"/>
          </a:xfrm>
          <a:prstGeom prst="rect">
            <a:avLst/>
          </a:prstGeom>
          <a:noFill/>
          <a:ln w="9525">
            <a:noFill/>
            <a:miter lim="800000"/>
            <a:headEnd/>
            <a:tailEnd/>
          </a:ln>
          <a:effectLst>
            <a:softEdge rad="317500"/>
          </a:effectLst>
        </p:spPr>
      </p:pic>
      <p:pic>
        <p:nvPicPr>
          <p:cNvPr id="2051" name="Picture 3"/>
          <p:cNvPicPr>
            <a:picLocks noChangeAspect="1" noChangeArrowheads="1"/>
          </p:cNvPicPr>
          <p:nvPr/>
        </p:nvPicPr>
        <p:blipFill>
          <a:blip r:embed="rId3"/>
          <a:srcRect/>
          <a:stretch>
            <a:fillRect/>
          </a:stretch>
        </p:blipFill>
        <p:spPr bwMode="auto">
          <a:xfrm>
            <a:off x="428596" y="4071642"/>
            <a:ext cx="3357586" cy="2514949"/>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Лекарственные препараты</a:t>
            </a:r>
            <a:endParaRPr lang="ru-RU" sz="3200" dirty="0"/>
          </a:p>
        </p:txBody>
      </p:sp>
      <p:cxnSp>
        <p:nvCxnSpPr>
          <p:cNvPr id="3" name="Прямая со стрелкой 2"/>
          <p:cNvCxnSpPr/>
          <p:nvPr/>
        </p:nvCxnSpPr>
        <p:spPr>
          <a:xfrm rot="10800000" flipV="1">
            <a:off x="1214414" y="1357298"/>
            <a:ext cx="857256" cy="6429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p:cNvCxnSpPr/>
          <p:nvPr/>
        </p:nvCxnSpPr>
        <p:spPr>
          <a:xfrm rot="16200000" flipH="1">
            <a:off x="4643438" y="1428736"/>
            <a:ext cx="714380" cy="7143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4283" y="2071678"/>
            <a:ext cx="3500462" cy="2585323"/>
          </a:xfrm>
          <a:prstGeom prst="rect">
            <a:avLst/>
          </a:prstGeom>
          <a:noFill/>
        </p:spPr>
        <p:txBody>
          <a:bodyPr wrap="square" rtlCol="0">
            <a:spAutoFit/>
          </a:bodyPr>
          <a:lstStyle/>
          <a:p>
            <a:r>
              <a:rPr lang="ru-RU" dirty="0" smtClean="0"/>
              <a:t>     </a:t>
            </a:r>
            <a:r>
              <a:rPr lang="ru-RU" b="1" u="sng" dirty="0" smtClean="0"/>
              <a:t>Причинные</a:t>
            </a:r>
          </a:p>
          <a:p>
            <a:r>
              <a:rPr lang="ru-RU" dirty="0" smtClean="0"/>
              <a:t>(действуют непосредственно на болезнь, устраняя её) </a:t>
            </a:r>
          </a:p>
          <a:p>
            <a:pPr>
              <a:buFont typeface="Arial" pitchFamily="34" charset="0"/>
              <a:buChar char="•"/>
            </a:pPr>
            <a:r>
              <a:rPr lang="ru-RU" dirty="0" smtClean="0"/>
              <a:t> акрихин (поражает возбудителя малярии)</a:t>
            </a:r>
          </a:p>
          <a:p>
            <a:pPr>
              <a:buFont typeface="Arial" pitchFamily="34" charset="0"/>
              <a:buChar char="•"/>
            </a:pPr>
            <a:r>
              <a:rPr lang="ru-RU" dirty="0" smtClean="0"/>
              <a:t> сердечные препараты (возвращают больной сердечной мышце нормальную силу)</a:t>
            </a:r>
            <a:endParaRPr lang="ru-RU" dirty="0"/>
          </a:p>
        </p:txBody>
      </p:sp>
      <p:sp>
        <p:nvSpPr>
          <p:cNvPr id="10" name="TextBox 9"/>
          <p:cNvSpPr txBox="1"/>
          <p:nvPr/>
        </p:nvSpPr>
        <p:spPr>
          <a:xfrm>
            <a:off x="4714876" y="2285992"/>
            <a:ext cx="3286148" cy="2308324"/>
          </a:xfrm>
          <a:prstGeom prst="rect">
            <a:avLst/>
          </a:prstGeom>
          <a:noFill/>
        </p:spPr>
        <p:txBody>
          <a:bodyPr wrap="square" rtlCol="0">
            <a:spAutoFit/>
          </a:bodyPr>
          <a:lstStyle/>
          <a:p>
            <a:r>
              <a:rPr lang="ru-RU" b="1" u="sng" dirty="0" smtClean="0"/>
              <a:t>Симптоматические</a:t>
            </a:r>
            <a:r>
              <a:rPr lang="ru-RU" u="sng" dirty="0" smtClean="0"/>
              <a:t> </a:t>
            </a:r>
          </a:p>
          <a:p>
            <a:r>
              <a:rPr lang="ru-RU" dirty="0" smtClean="0"/>
              <a:t>(не устраняя заболевание, уничтожают лишь вызванные им отклонения от нормы)</a:t>
            </a:r>
          </a:p>
          <a:p>
            <a:pPr>
              <a:buFont typeface="Arial" pitchFamily="34" charset="0"/>
              <a:buChar char="•"/>
            </a:pPr>
            <a:r>
              <a:rPr lang="ru-RU" dirty="0" smtClean="0"/>
              <a:t> аспирин (снижает </a:t>
            </a:r>
            <a:r>
              <a:rPr lang="en-US" dirty="0" smtClean="0"/>
              <a:t>t)</a:t>
            </a:r>
            <a:endParaRPr lang="ru-RU" dirty="0" smtClean="0"/>
          </a:p>
          <a:p>
            <a:pPr>
              <a:buFont typeface="Arial" pitchFamily="34" charset="0"/>
              <a:buChar char="•"/>
            </a:pPr>
            <a:r>
              <a:rPr lang="ru-RU" dirty="0" smtClean="0"/>
              <a:t> пирамидон (устраняет невралгическую боль)</a:t>
            </a:r>
            <a:endParaRPr lang="ru-RU" dirty="0"/>
          </a:p>
        </p:txBody>
      </p:sp>
      <p:pic>
        <p:nvPicPr>
          <p:cNvPr id="8194" name="Picture 2"/>
          <p:cNvPicPr>
            <a:picLocks noChangeAspect="1" noChangeArrowheads="1"/>
          </p:cNvPicPr>
          <p:nvPr/>
        </p:nvPicPr>
        <p:blipFill>
          <a:blip r:embed="rId2"/>
          <a:srcRect/>
          <a:stretch>
            <a:fillRect/>
          </a:stretch>
        </p:blipFill>
        <p:spPr bwMode="auto">
          <a:xfrm>
            <a:off x="4857752" y="4643446"/>
            <a:ext cx="2928958" cy="1942554"/>
          </a:xfrm>
          <a:prstGeom prst="rect">
            <a:avLst/>
          </a:prstGeom>
          <a:noFill/>
          <a:ln w="9525">
            <a:noFill/>
            <a:miter lim="800000"/>
            <a:headEnd/>
            <a:tailEnd/>
          </a:ln>
          <a:effectLst>
            <a:softEdge rad="317500"/>
          </a:effectLst>
        </p:spPr>
      </p:pic>
      <p:pic>
        <p:nvPicPr>
          <p:cNvPr id="8195" name="Picture 3"/>
          <p:cNvPicPr>
            <a:picLocks noChangeAspect="1" noChangeArrowheads="1"/>
          </p:cNvPicPr>
          <p:nvPr/>
        </p:nvPicPr>
        <p:blipFill>
          <a:blip r:embed="rId3"/>
          <a:srcRect/>
          <a:stretch>
            <a:fillRect/>
          </a:stretch>
        </p:blipFill>
        <p:spPr bwMode="auto">
          <a:xfrm>
            <a:off x="1428728" y="4643446"/>
            <a:ext cx="3048000" cy="198120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Снотворные</a:t>
            </a:r>
            <a:endParaRPr lang="ru-RU" dirty="0"/>
          </a:p>
        </p:txBody>
      </p:sp>
      <p:sp>
        <p:nvSpPr>
          <p:cNvPr id="4" name="Rectangle 3"/>
          <p:cNvSpPr txBox="1">
            <a:spLocks noChangeArrowheads="1"/>
          </p:cNvSpPr>
          <p:nvPr/>
        </p:nvSpPr>
        <p:spPr>
          <a:xfrm>
            <a:off x="285720" y="1643050"/>
            <a:ext cx="8501122" cy="3881444"/>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tabLst/>
              <a:defRPr/>
            </a:pPr>
            <a:r>
              <a:rPr kumimoji="0" lang="ru-RU" sz="2000" b="1" i="1" u="none" strike="noStrike" kern="0" cap="none" spc="0" normalizeH="0" baseline="0" noProof="0" dirty="0" smtClean="0">
                <a:ln>
                  <a:noFill/>
                </a:ln>
                <a:solidFill>
                  <a:schemeClr val="tx1">
                    <a:lumMod val="75000"/>
                  </a:schemeClr>
                </a:solidFill>
                <a:effectLst/>
                <a:uLnTx/>
                <a:uFillTx/>
                <a:ea typeface="+mn-ea"/>
                <a:cs typeface="+mn-cs"/>
              </a:rPr>
              <a:t>           Вещества, вызывающие сон, относятся к разным классам, но наиболее известны производные </a:t>
            </a:r>
            <a:r>
              <a:rPr kumimoji="0" lang="ru-RU" sz="2000" b="1" i="1" u="none" strike="noStrike" kern="0" cap="none" spc="0" normalizeH="0" baseline="0" noProof="0" dirty="0" smtClean="0">
                <a:ln>
                  <a:noFill/>
                </a:ln>
                <a:solidFill>
                  <a:schemeClr val="tx1">
                    <a:lumMod val="75000"/>
                  </a:schemeClr>
                </a:solidFill>
                <a:effectLst>
                  <a:outerShdw blurRad="38100" dist="38100" dir="2700000" algn="tl">
                    <a:srgbClr val="000000">
                      <a:alpha val="43137"/>
                    </a:srgbClr>
                  </a:outerShdw>
                </a:effectLst>
                <a:uLnTx/>
                <a:uFillTx/>
                <a:ea typeface="+mn-ea"/>
                <a:cs typeface="+mn-cs"/>
              </a:rPr>
              <a:t>барбитуровой кислоты</a:t>
            </a:r>
            <a:r>
              <a:rPr kumimoji="0" lang="ru-RU" sz="2000" b="1" i="1" u="none" strike="noStrike" kern="0" cap="none" spc="0" normalizeH="0" baseline="0" noProof="0" dirty="0" smtClean="0">
                <a:ln>
                  <a:noFill/>
                </a:ln>
                <a:solidFill>
                  <a:schemeClr val="tx1">
                    <a:lumMod val="75000"/>
                  </a:schemeClr>
                </a:solidFill>
                <a:effectLst/>
                <a:uLnTx/>
                <a:uFillTx/>
                <a:ea typeface="+mn-ea"/>
                <a:cs typeface="+mn-cs"/>
              </a:rPr>
              <a:t>. Ее производные называются </a:t>
            </a:r>
            <a:r>
              <a:rPr kumimoji="0" lang="ru-RU" sz="2000" b="1" i="1" u="none" strike="noStrike" kern="0" cap="none" spc="0" normalizeH="0" baseline="0" noProof="0" dirty="0" smtClean="0">
                <a:ln>
                  <a:noFill/>
                </a:ln>
                <a:solidFill>
                  <a:schemeClr val="tx1">
                    <a:lumMod val="75000"/>
                  </a:schemeClr>
                </a:solidFill>
                <a:effectLst>
                  <a:outerShdw blurRad="38100" dist="38100" dir="2700000" algn="tl">
                    <a:srgbClr val="000000">
                      <a:alpha val="43137"/>
                    </a:srgbClr>
                  </a:outerShdw>
                </a:effectLst>
                <a:uLnTx/>
                <a:uFillTx/>
                <a:ea typeface="+mn-ea"/>
                <a:cs typeface="+mn-cs"/>
              </a:rPr>
              <a:t>барбитуратами</a:t>
            </a:r>
            <a:r>
              <a:rPr kumimoji="0" lang="ru-RU" sz="2000" b="1" i="1" u="none" strike="noStrike" kern="0" cap="none" spc="0" normalizeH="0" baseline="0" noProof="0" dirty="0" smtClean="0">
                <a:ln>
                  <a:noFill/>
                </a:ln>
                <a:solidFill>
                  <a:schemeClr val="tx1">
                    <a:lumMod val="75000"/>
                  </a:schemeClr>
                </a:solidFill>
                <a:effectLst/>
                <a:uLnTx/>
                <a:uFillTx/>
                <a:ea typeface="+mn-ea"/>
                <a:cs typeface="+mn-cs"/>
              </a:rPr>
              <a:t>.</a:t>
            </a:r>
          </a:p>
          <a:p>
            <a:pPr marL="342900" marR="0" lvl="0" indent="-342900" algn="l" defTabSz="914400" rtl="0" eaLnBrk="1" fontAlgn="base" latinLnBrk="0" hangingPunct="1">
              <a:lnSpc>
                <a:spcPct val="80000"/>
              </a:lnSpc>
              <a:spcBef>
                <a:spcPct val="20000"/>
              </a:spcBef>
              <a:spcAft>
                <a:spcPct val="0"/>
              </a:spcAft>
              <a:buClrTx/>
              <a:buSzTx/>
              <a:tabLst/>
              <a:defRPr/>
            </a:pPr>
            <a:r>
              <a:rPr kumimoji="0" lang="ru-RU" sz="2000" b="1" i="1" u="none" strike="noStrike" kern="0" cap="none" spc="0" normalizeH="0" baseline="0" noProof="0" dirty="0" smtClean="0">
                <a:ln>
                  <a:noFill/>
                </a:ln>
                <a:solidFill>
                  <a:schemeClr val="tx1">
                    <a:lumMod val="75000"/>
                  </a:schemeClr>
                </a:solidFill>
                <a:effectLst/>
                <a:uLnTx/>
                <a:uFillTx/>
                <a:ea typeface="+mn-ea"/>
                <a:cs typeface="+mn-cs"/>
              </a:rPr>
              <a:t>           Все барбитураты угнетают нервную систему. </a:t>
            </a:r>
            <a:r>
              <a:rPr kumimoji="0" lang="ru-RU" sz="2000" b="1" i="1" u="none" strike="noStrike" kern="0" cap="none" spc="0" normalizeH="0" baseline="0" noProof="0" dirty="0" smtClean="0">
                <a:ln>
                  <a:noFill/>
                </a:ln>
                <a:solidFill>
                  <a:schemeClr val="tx1">
                    <a:lumMod val="75000"/>
                  </a:schemeClr>
                </a:solidFill>
                <a:effectLst>
                  <a:outerShdw blurRad="38100" dist="38100" dir="2700000" algn="tl">
                    <a:srgbClr val="000000">
                      <a:alpha val="43137"/>
                    </a:srgbClr>
                  </a:outerShdw>
                </a:effectLst>
                <a:uLnTx/>
                <a:uFillTx/>
                <a:ea typeface="+mn-ea"/>
                <a:cs typeface="+mn-cs"/>
              </a:rPr>
              <a:t>Амитал </a:t>
            </a:r>
            <a:r>
              <a:rPr kumimoji="0" lang="ru-RU" sz="2000" b="1" i="1" u="none" strike="noStrike" kern="0" cap="none" spc="0" normalizeH="0" baseline="0" noProof="0" dirty="0" smtClean="0">
                <a:ln>
                  <a:noFill/>
                </a:ln>
                <a:solidFill>
                  <a:schemeClr val="tx1">
                    <a:lumMod val="75000"/>
                  </a:schemeClr>
                </a:solidFill>
                <a:effectLst/>
                <a:uLnTx/>
                <a:uFillTx/>
                <a:ea typeface="+mn-ea"/>
                <a:cs typeface="+mn-cs"/>
              </a:rPr>
              <a:t>обладает широким спектром успокоительного воздействия. У некоторых пациентов этот препарат снимает торможение, связанное с мучительными, глубоко спрятанными воспоминаниями.</a:t>
            </a:r>
          </a:p>
          <a:p>
            <a:pPr marL="342900" marR="0" lvl="0" indent="-342900" algn="l" defTabSz="914400" rtl="0" eaLnBrk="1" fontAlgn="base" latinLnBrk="0" hangingPunct="1">
              <a:lnSpc>
                <a:spcPct val="80000"/>
              </a:lnSpc>
              <a:spcBef>
                <a:spcPct val="20000"/>
              </a:spcBef>
              <a:spcAft>
                <a:spcPct val="0"/>
              </a:spcAft>
              <a:buClrTx/>
              <a:buSzTx/>
              <a:tabLst/>
              <a:defRPr/>
            </a:pPr>
            <a:r>
              <a:rPr kumimoji="0" lang="ru-RU" sz="2000" b="1" i="1" u="none" strike="noStrike" kern="0" cap="none" spc="0" normalizeH="0" baseline="0" noProof="0" dirty="0" smtClean="0">
                <a:ln>
                  <a:noFill/>
                </a:ln>
                <a:solidFill>
                  <a:schemeClr val="tx1">
                    <a:lumMod val="75000"/>
                  </a:schemeClr>
                </a:solidFill>
                <a:effectLst/>
                <a:uLnTx/>
                <a:uFillTx/>
                <a:ea typeface="+mn-ea"/>
                <a:cs typeface="+mn-cs"/>
              </a:rPr>
              <a:t>           Организм человека привыкает к барбитуратам при частом их употреблении как успокаивающих и снотворных средств, поэтому люди пользующиеся барбитуратами, обнаруживают, что им нужны все большие дозы.</a:t>
            </a:r>
          </a:p>
          <a:p>
            <a:pPr marL="342900" marR="0" lvl="0" indent="-342900" algn="l" defTabSz="914400" rtl="0" eaLnBrk="1" fontAlgn="base" latinLnBrk="0" hangingPunct="1">
              <a:lnSpc>
                <a:spcPct val="80000"/>
              </a:lnSpc>
              <a:spcBef>
                <a:spcPct val="20000"/>
              </a:spcBef>
              <a:spcAft>
                <a:spcPct val="0"/>
              </a:spcAft>
              <a:buClrTx/>
              <a:buSzTx/>
              <a:tabLst/>
              <a:defRPr/>
            </a:pPr>
            <a:r>
              <a:rPr kumimoji="0" lang="ru-RU" sz="2000" b="1" i="1" u="none" strike="noStrike" kern="0" cap="none" spc="0" normalizeH="0" baseline="0" noProof="0" dirty="0" smtClean="0">
                <a:ln>
                  <a:noFill/>
                </a:ln>
                <a:solidFill>
                  <a:schemeClr val="tx1">
                    <a:lumMod val="75000"/>
                  </a:schemeClr>
                </a:solidFill>
                <a:effectLst/>
                <a:uLnTx/>
                <a:uFillTx/>
                <a:ea typeface="+mn-ea"/>
                <a:cs typeface="+mn-cs"/>
              </a:rPr>
              <a:t>           В качестве успокаивающего и снотворного  средства широко используется </a:t>
            </a:r>
            <a:r>
              <a:rPr lang="ru-RU" sz="2000" b="1" i="1" kern="0" dirty="0" err="1" smtClean="0">
                <a:solidFill>
                  <a:schemeClr val="tx1">
                    <a:lumMod val="75000"/>
                  </a:schemeClr>
                </a:solidFill>
                <a:effectLst>
                  <a:outerShdw blurRad="38100" dist="38100" dir="2700000" algn="tl">
                    <a:srgbClr val="000000">
                      <a:alpha val="43137"/>
                    </a:srgbClr>
                  </a:outerShdw>
                </a:effectLst>
              </a:rPr>
              <a:t>ди</a:t>
            </a:r>
            <a:r>
              <a:rPr kumimoji="0" lang="ru-RU" sz="2000" b="1" i="1" u="none" strike="noStrike" kern="0" cap="none" spc="0" normalizeH="0" baseline="0" noProof="0" dirty="0" err="1" smtClean="0">
                <a:ln>
                  <a:noFill/>
                </a:ln>
                <a:solidFill>
                  <a:schemeClr val="tx1">
                    <a:lumMod val="75000"/>
                  </a:schemeClr>
                </a:solidFill>
                <a:effectLst>
                  <a:outerShdw blurRad="38100" dist="38100" dir="2700000" algn="tl">
                    <a:srgbClr val="000000">
                      <a:alpha val="43137"/>
                    </a:srgbClr>
                  </a:outerShdw>
                </a:effectLst>
                <a:uLnTx/>
                <a:uFillTx/>
                <a:ea typeface="+mn-ea"/>
                <a:cs typeface="+mn-cs"/>
              </a:rPr>
              <a:t>медрол</a:t>
            </a:r>
            <a:r>
              <a:rPr kumimoji="0" lang="ru-RU" sz="2000" b="1" i="1" u="none" strike="noStrike" kern="0" cap="none" spc="0" normalizeH="0" baseline="0" noProof="0" dirty="0" smtClean="0">
                <a:ln>
                  <a:noFill/>
                </a:ln>
                <a:solidFill>
                  <a:schemeClr val="tx1">
                    <a:lumMod val="75000"/>
                  </a:schemeClr>
                </a:solidFill>
                <a:effectLst/>
                <a:uLnTx/>
                <a:uFillTx/>
                <a:ea typeface="+mn-ea"/>
                <a:cs typeface="+mn-cs"/>
              </a:rPr>
              <a:t>. Он не является барбитуратом, а относится к простым эфирам.</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Сульфамидные препараты</a:t>
            </a:r>
            <a:endParaRPr lang="ru-RU" sz="3200" dirty="0"/>
          </a:p>
        </p:txBody>
      </p:sp>
      <p:sp>
        <p:nvSpPr>
          <p:cNvPr id="3" name="TextBox 2"/>
          <p:cNvSpPr txBox="1"/>
          <p:nvPr/>
        </p:nvSpPr>
        <p:spPr>
          <a:xfrm>
            <a:off x="571472" y="1785926"/>
            <a:ext cx="7572428" cy="1200329"/>
          </a:xfrm>
          <a:prstGeom prst="rect">
            <a:avLst/>
          </a:prstGeom>
          <a:noFill/>
        </p:spPr>
        <p:txBody>
          <a:bodyPr wrap="square" rtlCol="0">
            <a:spAutoFit/>
          </a:bodyPr>
          <a:lstStyle/>
          <a:p>
            <a:r>
              <a:rPr lang="ru-RU" b="1" dirty="0" smtClean="0"/>
              <a:t>Стрептоцид, норсульфазол, сульфадимезин, </a:t>
            </a:r>
            <a:r>
              <a:rPr lang="ru-RU" b="1" dirty="0" err="1" smtClean="0"/>
              <a:t>этазол</a:t>
            </a:r>
            <a:r>
              <a:rPr lang="ru-RU" b="1" dirty="0" smtClean="0"/>
              <a:t>, </a:t>
            </a:r>
            <a:r>
              <a:rPr lang="ru-RU" b="1" dirty="0" err="1" smtClean="0"/>
              <a:t>сульфадиметоксин</a:t>
            </a:r>
            <a:r>
              <a:rPr lang="ru-RU" b="1" dirty="0" smtClean="0"/>
              <a:t>  </a:t>
            </a:r>
            <a:r>
              <a:rPr lang="ru-RU" dirty="0" smtClean="0"/>
              <a:t>-  легко всасываются, быстро накапливаются в нужных концентрациях в крови, применяются при лечении инфекционных заболеваний.</a:t>
            </a:r>
            <a:endParaRPr lang="ru-RU" dirty="0"/>
          </a:p>
        </p:txBody>
      </p:sp>
      <p:sp>
        <p:nvSpPr>
          <p:cNvPr id="4" name="TextBox 3"/>
          <p:cNvSpPr txBox="1"/>
          <p:nvPr/>
        </p:nvSpPr>
        <p:spPr>
          <a:xfrm>
            <a:off x="642910" y="3000372"/>
            <a:ext cx="7929618" cy="923330"/>
          </a:xfrm>
          <a:prstGeom prst="rect">
            <a:avLst/>
          </a:prstGeom>
          <a:noFill/>
        </p:spPr>
        <p:txBody>
          <a:bodyPr wrap="square" rtlCol="0">
            <a:spAutoFit/>
          </a:bodyPr>
          <a:lstStyle/>
          <a:p>
            <a:r>
              <a:rPr lang="ru-RU" b="1" dirty="0" smtClean="0"/>
              <a:t>Фталазол, </a:t>
            </a:r>
            <a:r>
              <a:rPr lang="ru-RU" b="1" dirty="0" err="1" smtClean="0"/>
              <a:t>фтазин</a:t>
            </a:r>
            <a:r>
              <a:rPr lang="ru-RU" dirty="0" smtClean="0"/>
              <a:t>  -  трудно всасываются, долго находятся в кишечнике в высоких концентрациях, применяются при инфекционных заболеваниях  Ж-К тракта</a:t>
            </a:r>
            <a:endParaRPr lang="ru-RU" dirty="0"/>
          </a:p>
        </p:txBody>
      </p:sp>
      <p:pic>
        <p:nvPicPr>
          <p:cNvPr id="7170" name="Picture 2"/>
          <p:cNvPicPr>
            <a:picLocks noChangeAspect="1" noChangeArrowheads="1"/>
          </p:cNvPicPr>
          <p:nvPr/>
        </p:nvPicPr>
        <p:blipFill>
          <a:blip r:embed="rId2"/>
          <a:srcRect/>
          <a:stretch>
            <a:fillRect/>
          </a:stretch>
        </p:blipFill>
        <p:spPr bwMode="auto">
          <a:xfrm>
            <a:off x="642910" y="4214818"/>
            <a:ext cx="2095500" cy="20955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428992" y="4143380"/>
            <a:ext cx="2143140" cy="214314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6286512" y="4000504"/>
            <a:ext cx="2190752" cy="2190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Сульфамидные препараты</a:t>
            </a:r>
            <a:endParaRPr lang="ru-RU" sz="3200" dirty="0"/>
          </a:p>
        </p:txBody>
      </p:sp>
      <p:sp>
        <p:nvSpPr>
          <p:cNvPr id="3" name="TextBox 2"/>
          <p:cNvSpPr txBox="1"/>
          <p:nvPr/>
        </p:nvSpPr>
        <p:spPr>
          <a:xfrm>
            <a:off x="500034" y="1857364"/>
            <a:ext cx="8358214" cy="1477328"/>
          </a:xfrm>
          <a:prstGeom prst="rect">
            <a:avLst/>
          </a:prstGeom>
          <a:noFill/>
        </p:spPr>
        <p:txBody>
          <a:bodyPr wrap="square" rtlCol="0">
            <a:spAutoFit/>
          </a:bodyPr>
          <a:lstStyle/>
          <a:p>
            <a:r>
              <a:rPr lang="ru-RU" dirty="0" smtClean="0"/>
              <a:t>Всасывание и скорость выведения из организма определяют дозу и частоту приема лекарств. Сульфамидные препараты, задерживающиеся в организме долгое время, достаточно применять один раз в день. От химических свойств вещества зависит и время приема лекарства:  до или после еды.</a:t>
            </a:r>
            <a:endParaRPr lang="ru-RU" dirty="0"/>
          </a:p>
        </p:txBody>
      </p:sp>
      <p:sp>
        <p:nvSpPr>
          <p:cNvPr id="4" name="TextBox 3"/>
          <p:cNvSpPr txBox="1"/>
          <p:nvPr/>
        </p:nvSpPr>
        <p:spPr>
          <a:xfrm>
            <a:off x="357158" y="5143512"/>
            <a:ext cx="8429684" cy="1200329"/>
          </a:xfrm>
          <a:prstGeom prst="rect">
            <a:avLst/>
          </a:prstGeom>
          <a:noFill/>
        </p:spPr>
        <p:txBody>
          <a:bodyPr wrap="square" rtlCol="0">
            <a:spAutoFit/>
          </a:bodyPr>
          <a:lstStyle/>
          <a:p>
            <a:r>
              <a:rPr lang="ru-RU" dirty="0" smtClean="0"/>
              <a:t>В практике лечения заболеваний обнаружилось явление привыкания микроорганизмов к препарату, т.е. привычные лекарства уже не действуют, а болезнь труднее поддается лечению, поэтому требуется обновлять лекарственные препараты.</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571472" y="3429000"/>
            <a:ext cx="2071702" cy="155377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214678" y="3357562"/>
            <a:ext cx="2347912" cy="1595437"/>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6286512" y="3286124"/>
            <a:ext cx="2238374" cy="1678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714488"/>
            <a:ext cx="5715008" cy="4708981"/>
          </a:xfrm>
          <a:prstGeom prst="rect">
            <a:avLst/>
          </a:prstGeom>
        </p:spPr>
        <p:txBody>
          <a:bodyPr wrap="square">
            <a:spAutoFit/>
          </a:bodyPr>
          <a:lstStyle/>
          <a:p>
            <a:r>
              <a:rPr lang="ru-RU" sz="2000" b="1" dirty="0" smtClean="0"/>
              <a:t>1. Нужно строго следовать инструкции. </a:t>
            </a:r>
            <a:r>
              <a:rPr lang="ru-RU" sz="2000" dirty="0" smtClean="0"/>
              <a:t>Особенно это касается соотношения приема лекарств и еды. От строгого соблюдения данного требования будет зависеть не только эффективность лечения, но и состояние пищеварительной и выделительной систем. Ведь лекарств, которые необходимо принимать натощак, практически не существует.</a:t>
            </a:r>
          </a:p>
          <a:p>
            <a:endParaRPr lang="ru-RU" sz="2000" dirty="0" smtClean="0"/>
          </a:p>
          <a:p>
            <a:r>
              <a:rPr lang="ru-RU" sz="2000" b="1" dirty="0" smtClean="0"/>
              <a:t>2. Не допускается самолечение. </a:t>
            </a:r>
            <a:r>
              <a:rPr lang="ru-RU" sz="2000" dirty="0" smtClean="0"/>
              <a:t>Большинство больных считает себя самым лучшим врачом. А естественно, и лечатся сами, принимая лекарства по рекомендации знакомых. </a:t>
            </a:r>
            <a:endParaRPr lang="ru-RU" sz="2000" dirty="0"/>
          </a:p>
        </p:txBody>
      </p:sp>
      <p:pic>
        <p:nvPicPr>
          <p:cNvPr id="1026" name="Picture 2"/>
          <p:cNvPicPr>
            <a:picLocks noChangeAspect="1" noChangeArrowheads="1"/>
          </p:cNvPicPr>
          <p:nvPr/>
        </p:nvPicPr>
        <p:blipFill>
          <a:blip r:embed="rId2"/>
          <a:srcRect/>
          <a:stretch>
            <a:fillRect/>
          </a:stretch>
        </p:blipFill>
        <p:spPr bwMode="auto">
          <a:xfrm>
            <a:off x="5643570" y="1714488"/>
            <a:ext cx="3143273" cy="2357454"/>
          </a:xfrm>
          <a:prstGeom prst="rect">
            <a:avLst/>
          </a:prstGeom>
          <a:noFill/>
          <a:ln w="9525">
            <a:noFill/>
            <a:miter lim="800000"/>
            <a:headEnd/>
            <a:tailEnd/>
          </a:ln>
          <a:effectLst>
            <a:softEdge rad="317500"/>
          </a:effectLst>
        </p:spPr>
      </p:pic>
      <p:pic>
        <p:nvPicPr>
          <p:cNvPr id="1027" name="Picture 3"/>
          <p:cNvPicPr>
            <a:picLocks noChangeAspect="1" noChangeArrowheads="1"/>
          </p:cNvPicPr>
          <p:nvPr/>
        </p:nvPicPr>
        <p:blipFill>
          <a:blip r:embed="rId3"/>
          <a:srcRect/>
          <a:stretch>
            <a:fillRect/>
          </a:stretch>
        </p:blipFill>
        <p:spPr bwMode="auto">
          <a:xfrm>
            <a:off x="5786446" y="4214818"/>
            <a:ext cx="3109648" cy="2338881"/>
          </a:xfrm>
          <a:prstGeom prst="rect">
            <a:avLst/>
          </a:prstGeom>
          <a:noFill/>
          <a:ln w="9525">
            <a:noFill/>
            <a:miter lim="800000"/>
            <a:headEnd/>
            <a:tailEnd/>
          </a:ln>
          <a:effectLst>
            <a:softEdge rad="317500"/>
          </a:effectLst>
        </p:spPr>
      </p:pic>
      <p:sp>
        <p:nvSpPr>
          <p:cNvPr id="6"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Правила приема лекарственных препаратов</a:t>
            </a:r>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1357298"/>
            <a:ext cx="6715172" cy="1200329"/>
          </a:xfrm>
          <a:prstGeom prst="rect">
            <a:avLst/>
          </a:prstGeom>
          <a:noFill/>
        </p:spPr>
        <p:txBody>
          <a:bodyPr wrap="square" rtlCol="0">
            <a:spAutoFit/>
          </a:bodyPr>
          <a:lstStyle/>
          <a:p>
            <a:r>
              <a:rPr lang="ru-RU" sz="2400" b="1" i="1" dirty="0" smtClean="0"/>
              <a:t>Лекарственные препараты </a:t>
            </a:r>
            <a:r>
              <a:rPr lang="ru-RU" sz="2400" i="1" dirty="0" smtClean="0"/>
              <a:t>– это соединения, применяемые для лечения и предупреждения заболеваний.</a:t>
            </a:r>
            <a:endParaRPr lang="ru-RU" sz="2400" i="1" dirty="0"/>
          </a:p>
        </p:txBody>
      </p:sp>
      <p:sp>
        <p:nvSpPr>
          <p:cNvPr id="4" name="TextBox 3"/>
          <p:cNvSpPr txBox="1"/>
          <p:nvPr/>
        </p:nvSpPr>
        <p:spPr>
          <a:xfrm>
            <a:off x="2071670" y="2714620"/>
            <a:ext cx="1470274" cy="400110"/>
          </a:xfrm>
          <a:prstGeom prst="rect">
            <a:avLst/>
          </a:prstGeom>
          <a:noFill/>
        </p:spPr>
        <p:txBody>
          <a:bodyPr wrap="none" rtlCol="0">
            <a:spAutoFit/>
          </a:bodyPr>
          <a:lstStyle/>
          <a:p>
            <a:r>
              <a:rPr lang="ru-RU" sz="2000" u="sng" dirty="0" smtClean="0"/>
              <a:t>Например:</a:t>
            </a:r>
            <a:endParaRPr lang="ru-RU" sz="2000" u="sng" dirty="0"/>
          </a:p>
        </p:txBody>
      </p:sp>
      <p:sp>
        <p:nvSpPr>
          <p:cNvPr id="5" name="TextBox 4"/>
          <p:cNvSpPr txBox="1"/>
          <p:nvPr/>
        </p:nvSpPr>
        <p:spPr>
          <a:xfrm>
            <a:off x="714348" y="3357562"/>
            <a:ext cx="3950890" cy="2554545"/>
          </a:xfrm>
          <a:prstGeom prst="rect">
            <a:avLst/>
          </a:prstGeom>
          <a:noFill/>
        </p:spPr>
        <p:txBody>
          <a:bodyPr wrap="none" rtlCol="0">
            <a:spAutoFit/>
          </a:bodyPr>
          <a:lstStyle/>
          <a:p>
            <a:pPr>
              <a:buFont typeface="Arial" pitchFamily="34" charset="0"/>
              <a:buChar char="•"/>
            </a:pPr>
            <a:r>
              <a:rPr lang="ru-RU" sz="2000" dirty="0" smtClean="0"/>
              <a:t>  нитроглицерин</a:t>
            </a:r>
          </a:p>
          <a:p>
            <a:pPr>
              <a:buFont typeface="Arial" pitchFamily="34" charset="0"/>
              <a:buChar char="•"/>
            </a:pPr>
            <a:r>
              <a:rPr lang="ru-RU" sz="2000" dirty="0" smtClean="0"/>
              <a:t>  аспирин</a:t>
            </a:r>
          </a:p>
          <a:p>
            <a:pPr>
              <a:buFont typeface="Arial" pitchFamily="34" charset="0"/>
              <a:buChar char="•"/>
            </a:pPr>
            <a:r>
              <a:rPr lang="ru-RU" sz="2000" dirty="0" smtClean="0"/>
              <a:t>  салол</a:t>
            </a:r>
          </a:p>
          <a:p>
            <a:pPr>
              <a:buFont typeface="Arial" pitchFamily="34" charset="0"/>
              <a:buChar char="•"/>
            </a:pPr>
            <a:r>
              <a:rPr lang="ru-RU" sz="2000" dirty="0" smtClean="0"/>
              <a:t>  глутаминовая кислота</a:t>
            </a:r>
          </a:p>
          <a:p>
            <a:pPr>
              <a:buFont typeface="Arial" pitchFamily="34" charset="0"/>
              <a:buChar char="•"/>
            </a:pPr>
            <a:r>
              <a:rPr lang="ru-RU" sz="2000" dirty="0" smtClean="0"/>
              <a:t>  анестезин</a:t>
            </a:r>
          </a:p>
          <a:p>
            <a:pPr>
              <a:buFont typeface="Arial" pitchFamily="34" charset="0"/>
              <a:buChar char="•"/>
            </a:pPr>
            <a:r>
              <a:rPr lang="ru-RU" sz="2000" dirty="0" smtClean="0"/>
              <a:t>  новокаин</a:t>
            </a:r>
          </a:p>
          <a:p>
            <a:pPr>
              <a:buFont typeface="Arial" pitchFamily="34" charset="0"/>
              <a:buChar char="•"/>
            </a:pPr>
            <a:r>
              <a:rPr lang="ru-RU" sz="2000" dirty="0" smtClean="0"/>
              <a:t>  </a:t>
            </a:r>
            <a:r>
              <a:rPr lang="en-US" sz="2000" dirty="0" smtClean="0"/>
              <a:t>n-</a:t>
            </a:r>
            <a:r>
              <a:rPr lang="ru-RU" sz="2000" dirty="0" err="1" smtClean="0"/>
              <a:t>аминосалициловая</a:t>
            </a:r>
            <a:r>
              <a:rPr lang="ru-RU" sz="2000" dirty="0" smtClean="0"/>
              <a:t> кислота</a:t>
            </a:r>
          </a:p>
          <a:p>
            <a:endParaRPr lang="ru-RU" sz="2000" dirty="0"/>
          </a:p>
        </p:txBody>
      </p:sp>
      <p:pic>
        <p:nvPicPr>
          <p:cNvPr id="1027" name="Picture 3"/>
          <p:cNvPicPr>
            <a:picLocks noChangeAspect="1" noChangeArrowheads="1"/>
          </p:cNvPicPr>
          <p:nvPr/>
        </p:nvPicPr>
        <p:blipFill>
          <a:blip r:embed="rId2"/>
          <a:srcRect/>
          <a:stretch>
            <a:fillRect/>
          </a:stretch>
        </p:blipFill>
        <p:spPr bwMode="auto">
          <a:xfrm>
            <a:off x="4929190" y="2643182"/>
            <a:ext cx="1724025" cy="1552575"/>
          </a:xfrm>
          <a:prstGeom prst="rect">
            <a:avLst/>
          </a:prstGeom>
          <a:noFill/>
          <a:ln w="9525">
            <a:noFill/>
            <a:miter lim="800000"/>
            <a:headEnd/>
            <a:tailEnd/>
          </a:ln>
          <a:effectLst>
            <a:softEdge rad="127000"/>
          </a:effectLst>
        </p:spPr>
      </p:pic>
      <p:pic>
        <p:nvPicPr>
          <p:cNvPr id="1029" name="Picture 5"/>
          <p:cNvPicPr>
            <a:picLocks noChangeAspect="1" noChangeArrowheads="1"/>
          </p:cNvPicPr>
          <p:nvPr/>
        </p:nvPicPr>
        <p:blipFill>
          <a:blip r:embed="rId3"/>
          <a:srcRect/>
          <a:stretch>
            <a:fillRect/>
          </a:stretch>
        </p:blipFill>
        <p:spPr bwMode="auto">
          <a:xfrm>
            <a:off x="7215206" y="2786058"/>
            <a:ext cx="1928794" cy="1928794"/>
          </a:xfrm>
          <a:prstGeom prst="rect">
            <a:avLst/>
          </a:prstGeom>
          <a:noFill/>
          <a:ln w="9525">
            <a:noFill/>
            <a:miter lim="800000"/>
            <a:headEnd/>
            <a:tailEnd/>
          </a:ln>
          <a:effectLst>
            <a:softEdge rad="317500"/>
          </a:effectLst>
        </p:spPr>
      </p:pic>
      <p:pic>
        <p:nvPicPr>
          <p:cNvPr id="1030" name="Picture 6"/>
          <p:cNvPicPr>
            <a:picLocks noChangeAspect="1" noChangeArrowheads="1"/>
          </p:cNvPicPr>
          <p:nvPr/>
        </p:nvPicPr>
        <p:blipFill>
          <a:blip r:embed="rId4"/>
          <a:srcRect/>
          <a:stretch>
            <a:fillRect/>
          </a:stretch>
        </p:blipFill>
        <p:spPr bwMode="auto">
          <a:xfrm>
            <a:off x="5429256" y="4286256"/>
            <a:ext cx="2214578" cy="2214578"/>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357298"/>
            <a:ext cx="6072230" cy="4893647"/>
          </a:xfrm>
          <a:prstGeom prst="rect">
            <a:avLst/>
          </a:prstGeom>
        </p:spPr>
        <p:txBody>
          <a:bodyPr wrap="square">
            <a:spAutoFit/>
          </a:bodyPr>
          <a:lstStyle/>
          <a:p>
            <a:r>
              <a:rPr lang="ru-RU" sz="2400" b="1" dirty="0" smtClean="0"/>
              <a:t>3. Принимайте лекарства через равномерные промежутки времени. </a:t>
            </a:r>
            <a:r>
              <a:rPr lang="ru-RU" sz="2400" dirty="0" smtClean="0"/>
              <a:t>Известно, что концентрация лекарственных препаратов в крови наибольшая после приема препарата, потом, с каждым часом она постепенно снижается. Если устраивать большие промежутки между приемами лекарств, то наступит такой период, когда в крови концентрация лекарства будет очень низкая. Поэтому их нужно принимать 2, 4, 6 раз в сутки, а промежутки между приемами должны быть равномерными. </a:t>
            </a:r>
          </a:p>
        </p:txBody>
      </p:sp>
      <p:pic>
        <p:nvPicPr>
          <p:cNvPr id="2051" name="Picture 3"/>
          <p:cNvPicPr>
            <a:picLocks noChangeAspect="1" noChangeArrowheads="1"/>
          </p:cNvPicPr>
          <p:nvPr/>
        </p:nvPicPr>
        <p:blipFill>
          <a:blip r:embed="rId2"/>
          <a:srcRect/>
          <a:stretch>
            <a:fillRect/>
          </a:stretch>
        </p:blipFill>
        <p:spPr bwMode="auto">
          <a:xfrm>
            <a:off x="5693543" y="2143116"/>
            <a:ext cx="3450457" cy="3286148"/>
          </a:xfrm>
          <a:prstGeom prst="rect">
            <a:avLst/>
          </a:prstGeom>
          <a:noFill/>
          <a:ln w="9525">
            <a:noFill/>
            <a:miter lim="800000"/>
            <a:headEnd/>
            <a:tailEnd/>
          </a:ln>
          <a:effectLst>
            <a:softEdge rad="635000"/>
          </a:effectLst>
        </p:spPr>
      </p:pic>
      <p:sp>
        <p:nvSpPr>
          <p:cNvPr id="6"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Правила приема лекарственных препаратов</a:t>
            </a:r>
            <a:endParaRPr lang="ru-RU"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357298"/>
            <a:ext cx="8715436" cy="5355312"/>
          </a:xfrm>
          <a:prstGeom prst="rect">
            <a:avLst/>
          </a:prstGeom>
        </p:spPr>
        <p:txBody>
          <a:bodyPr wrap="square">
            <a:spAutoFit/>
          </a:bodyPr>
          <a:lstStyle/>
          <a:p>
            <a:r>
              <a:rPr lang="ru-RU" b="1" dirty="0" smtClean="0"/>
              <a:t>4. В какое время суток лучше всего принимать лекарства?</a:t>
            </a:r>
          </a:p>
          <a:p>
            <a:endParaRPr lang="ru-RU" b="1" dirty="0" smtClean="0"/>
          </a:p>
          <a:p>
            <a:r>
              <a:rPr lang="ru-RU" dirty="0" smtClean="0"/>
              <a:t> Боль сильнее всего чувствуется ночью, поэтому </a:t>
            </a:r>
            <a:r>
              <a:rPr lang="ru-RU" i="1" dirty="0" smtClean="0">
                <a:effectLst>
                  <a:outerShdw blurRad="38100" dist="38100" dir="2700000" algn="tl">
                    <a:srgbClr val="000000">
                      <a:alpha val="43137"/>
                    </a:srgbClr>
                  </a:outerShdw>
                </a:effectLst>
              </a:rPr>
              <a:t>обезболивающие</a:t>
            </a:r>
            <a:r>
              <a:rPr lang="ru-RU" i="1" dirty="0" smtClean="0"/>
              <a:t> </a:t>
            </a:r>
            <a:r>
              <a:rPr lang="ru-RU" dirty="0" smtClean="0"/>
              <a:t>препараты очень важно принимать вечером. </a:t>
            </a:r>
          </a:p>
          <a:p>
            <a:endParaRPr lang="ru-RU" dirty="0" smtClean="0"/>
          </a:p>
          <a:p>
            <a:r>
              <a:rPr lang="ru-RU" i="1" dirty="0" smtClean="0">
                <a:effectLst>
                  <a:outerShdw blurRad="38100" dist="38100" dir="2700000" algn="tl">
                    <a:srgbClr val="000000">
                      <a:alpha val="43137"/>
                    </a:srgbClr>
                  </a:outerShdw>
                </a:effectLst>
              </a:rPr>
              <a:t>Сосудорасширяющие</a:t>
            </a:r>
            <a:r>
              <a:rPr lang="ru-RU" i="1" dirty="0" smtClean="0"/>
              <a:t> </a:t>
            </a:r>
            <a:r>
              <a:rPr lang="ru-RU" dirty="0" smtClean="0"/>
              <a:t>препараты целесообразно принимать утром. Ведь в этот период опасность инфаркта миокарда достигает пика. А вот вечером, дозы этих лекарств можно уменьшить без последствий для здоровья.</a:t>
            </a:r>
          </a:p>
          <a:p>
            <a:endParaRPr lang="ru-RU" dirty="0" smtClean="0"/>
          </a:p>
          <a:p>
            <a:r>
              <a:rPr lang="ru-RU" i="1" dirty="0" smtClean="0">
                <a:effectLst>
                  <a:outerShdw blurRad="38100" dist="38100" dir="2700000" algn="tl">
                    <a:srgbClr val="000000">
                      <a:alpha val="43137"/>
                    </a:srgbClr>
                  </a:outerShdw>
                </a:effectLst>
              </a:rPr>
              <a:t>Противоревматические</a:t>
            </a:r>
            <a:r>
              <a:rPr lang="ru-RU" dirty="0" smtClean="0">
                <a:effectLst>
                  <a:outerShdw blurRad="38100" dist="38100" dir="2700000" algn="tl">
                    <a:srgbClr val="000000">
                      <a:alpha val="43137"/>
                    </a:srgbClr>
                  </a:outerShdw>
                </a:effectLst>
              </a:rPr>
              <a:t> </a:t>
            </a:r>
            <a:r>
              <a:rPr lang="ru-RU" dirty="0" smtClean="0"/>
              <a:t>препараты также необходимо принимать вечером. Это уменьшить боль в суставах и улучшит их подвижность после сна.</a:t>
            </a:r>
          </a:p>
          <a:p>
            <a:endParaRPr lang="ru-RU" dirty="0" smtClean="0"/>
          </a:p>
          <a:p>
            <a:r>
              <a:rPr lang="ru-RU" dirty="0" smtClean="0"/>
              <a:t> Также вечером, но поздним, надо принимать </a:t>
            </a:r>
            <a:r>
              <a:rPr lang="ru-RU" i="1" dirty="0" smtClean="0">
                <a:effectLst>
                  <a:outerShdw blurRad="38100" dist="38100" dir="2700000" algn="tl">
                    <a:srgbClr val="000000">
                      <a:alpha val="43137"/>
                    </a:srgbClr>
                  </a:outerShdw>
                </a:effectLst>
              </a:rPr>
              <a:t>противоаллергические</a:t>
            </a:r>
            <a:r>
              <a:rPr lang="ru-RU" i="1" dirty="0" smtClean="0"/>
              <a:t> </a:t>
            </a:r>
            <a:r>
              <a:rPr lang="ru-RU" dirty="0" smtClean="0"/>
              <a:t>лекарства, так как именно ночью в организме вырабатывается наименьшее количество гормона, который тормозит аллергические реакции.</a:t>
            </a:r>
          </a:p>
          <a:p>
            <a:endParaRPr lang="ru-RU" dirty="0" smtClean="0"/>
          </a:p>
          <a:p>
            <a:r>
              <a:rPr lang="ru-RU" dirty="0" smtClean="0"/>
              <a:t> Учитывая, что желудочные соки очень агрессивные в ночное время, то </a:t>
            </a:r>
            <a:r>
              <a:rPr lang="ru-RU" i="1" dirty="0" smtClean="0">
                <a:effectLst>
                  <a:outerShdw blurRad="38100" dist="38100" dir="2700000" algn="tl">
                    <a:srgbClr val="000000">
                      <a:alpha val="43137"/>
                    </a:srgbClr>
                  </a:outerShdw>
                </a:effectLst>
              </a:rPr>
              <a:t>лекарства против язвенной болезни желудка и 12-перстной кишки</a:t>
            </a:r>
            <a:r>
              <a:rPr lang="ru-RU" dirty="0" smtClean="0">
                <a:effectLst>
                  <a:outerShdw blurRad="38100" dist="38100" dir="2700000" algn="tl">
                    <a:srgbClr val="000000">
                      <a:alpha val="43137"/>
                    </a:srgbClr>
                  </a:outerShdw>
                </a:effectLst>
              </a:rPr>
              <a:t> </a:t>
            </a:r>
            <a:r>
              <a:rPr lang="ru-RU" dirty="0" smtClean="0"/>
              <a:t>наиболее целесообразно принимать в больших дозах незадолго до сна.</a:t>
            </a:r>
          </a:p>
        </p:txBody>
      </p:sp>
      <p:sp>
        <p:nvSpPr>
          <p:cNvPr id="4"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Несколько правил приема лекарственных препаратов</a:t>
            </a:r>
            <a:endParaRPr lang="ru-RU"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1428736"/>
            <a:ext cx="6929486" cy="2862322"/>
          </a:xfrm>
          <a:prstGeom prst="rect">
            <a:avLst/>
          </a:prstGeom>
        </p:spPr>
        <p:txBody>
          <a:bodyPr wrap="square">
            <a:spAutoFit/>
          </a:bodyPr>
          <a:lstStyle/>
          <a:p>
            <a:r>
              <a:rPr lang="ru-RU" sz="2000" b="1" dirty="0" smtClean="0"/>
              <a:t>5. Лечение необходимо доводить до конца. </a:t>
            </a:r>
            <a:r>
              <a:rPr lang="ru-RU" sz="2000" dirty="0" smtClean="0"/>
              <a:t>Особенно это касается лечения антибиотиками. Ведь при лечении этими препаратами, сначала погибают наиболее слабые микроорганизмы, потом — более стойкие и в самом конце — все остальные. Если не провести полный курс лечения, то самые стойкие микроорганизмы выживут, приспособятся к этим лекарствам и при последующих заболеваниях они уже будут не чувствительными к данному антибиотику.</a:t>
            </a:r>
          </a:p>
        </p:txBody>
      </p:sp>
      <p:pic>
        <p:nvPicPr>
          <p:cNvPr id="3074" name="Picture 2"/>
          <p:cNvPicPr>
            <a:picLocks noChangeAspect="1" noChangeArrowheads="1"/>
          </p:cNvPicPr>
          <p:nvPr/>
        </p:nvPicPr>
        <p:blipFill>
          <a:blip r:embed="rId2"/>
          <a:srcRect/>
          <a:stretch>
            <a:fillRect/>
          </a:stretch>
        </p:blipFill>
        <p:spPr bwMode="auto">
          <a:xfrm>
            <a:off x="3929058" y="4286256"/>
            <a:ext cx="2140737" cy="2214556"/>
          </a:xfrm>
          <a:prstGeom prst="rect">
            <a:avLst/>
          </a:prstGeom>
          <a:noFill/>
          <a:ln w="9525">
            <a:noFill/>
            <a:miter lim="800000"/>
            <a:headEnd/>
            <a:tailEnd/>
          </a:ln>
          <a:effectLst>
            <a:softEdge rad="317500"/>
          </a:effectLst>
        </p:spPr>
      </p:pic>
      <p:pic>
        <p:nvPicPr>
          <p:cNvPr id="3075" name="Picture 3"/>
          <p:cNvPicPr>
            <a:picLocks noChangeAspect="1" noChangeArrowheads="1"/>
          </p:cNvPicPr>
          <p:nvPr/>
        </p:nvPicPr>
        <p:blipFill>
          <a:blip r:embed="rId3"/>
          <a:srcRect/>
          <a:stretch>
            <a:fillRect/>
          </a:stretch>
        </p:blipFill>
        <p:spPr bwMode="auto">
          <a:xfrm>
            <a:off x="6643702" y="4000504"/>
            <a:ext cx="2333628" cy="2415305"/>
          </a:xfrm>
          <a:prstGeom prst="rect">
            <a:avLst/>
          </a:prstGeom>
          <a:noFill/>
          <a:ln w="9525">
            <a:noFill/>
            <a:miter lim="800000"/>
            <a:headEnd/>
            <a:tailEnd/>
          </a:ln>
          <a:effectLst>
            <a:softEdge rad="317500"/>
          </a:effectLst>
        </p:spPr>
      </p:pic>
      <p:pic>
        <p:nvPicPr>
          <p:cNvPr id="3076" name="Picture 4"/>
          <p:cNvPicPr>
            <a:picLocks noChangeAspect="1" noChangeArrowheads="1"/>
          </p:cNvPicPr>
          <p:nvPr/>
        </p:nvPicPr>
        <p:blipFill>
          <a:blip r:embed="rId4"/>
          <a:srcRect/>
          <a:stretch>
            <a:fillRect/>
          </a:stretch>
        </p:blipFill>
        <p:spPr bwMode="auto">
          <a:xfrm>
            <a:off x="1000100" y="4643446"/>
            <a:ext cx="2428892" cy="1820641"/>
          </a:xfrm>
          <a:prstGeom prst="rect">
            <a:avLst/>
          </a:prstGeom>
          <a:noFill/>
          <a:ln w="9525">
            <a:noFill/>
            <a:miter lim="800000"/>
            <a:headEnd/>
            <a:tailEnd/>
          </a:ln>
          <a:effectLst>
            <a:softEdge rad="317500"/>
          </a:effectLst>
        </p:spPr>
      </p:pic>
      <p:sp>
        <p:nvSpPr>
          <p:cNvPr id="8"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Правила приема лекарственных препаратов</a:t>
            </a:r>
            <a:endParaRPr lang="ru-RU"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1428736"/>
            <a:ext cx="8786874" cy="3046988"/>
          </a:xfrm>
          <a:prstGeom prst="rect">
            <a:avLst/>
          </a:prstGeom>
        </p:spPr>
        <p:txBody>
          <a:bodyPr wrap="square">
            <a:spAutoFit/>
          </a:bodyPr>
          <a:lstStyle/>
          <a:p>
            <a:r>
              <a:rPr lang="ru-RU" sz="2400" b="1" dirty="0" smtClean="0"/>
              <a:t>6. Если назначено несколько лечебных препаратов, принимать их необходимо отдельно</a:t>
            </a:r>
            <a:r>
              <a:rPr lang="ru-RU" sz="2400" dirty="0" smtClean="0"/>
              <a:t>. Даже самые безвредные для организма лекарства при залповом приеме, т. е. одновременным приемом нескольких препаратов, дадут большую нагрузку на желудок и печень. Значит, прием лекарственных средств нужно развести по времени, чтобы промежуток между приемом составлял не менее 30 минут.</a:t>
            </a:r>
          </a:p>
        </p:txBody>
      </p:sp>
      <p:pic>
        <p:nvPicPr>
          <p:cNvPr id="7170" name="Picture 2" descr="C:\Documents and Settings\UserXP\Рабочий стол\8fc0a78693dd.jpg"/>
          <p:cNvPicPr>
            <a:picLocks noChangeAspect="1" noChangeArrowheads="1"/>
          </p:cNvPicPr>
          <p:nvPr/>
        </p:nvPicPr>
        <p:blipFill>
          <a:blip r:embed="rId2"/>
          <a:srcRect/>
          <a:stretch>
            <a:fillRect/>
          </a:stretch>
        </p:blipFill>
        <p:spPr bwMode="auto">
          <a:xfrm>
            <a:off x="4143372" y="4071942"/>
            <a:ext cx="3933832" cy="2605525"/>
          </a:xfrm>
          <a:prstGeom prst="rect">
            <a:avLst/>
          </a:prstGeom>
          <a:noFill/>
          <a:effectLst>
            <a:softEdge rad="317500"/>
          </a:effectLst>
        </p:spPr>
      </p:pic>
      <p:sp>
        <p:nvSpPr>
          <p:cNvPr id="6"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Правила приема лекарственных препаратов</a:t>
            </a:r>
            <a:endParaRPr lang="ru-RU"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428736"/>
            <a:ext cx="4572000" cy="4524315"/>
          </a:xfrm>
          <a:prstGeom prst="rect">
            <a:avLst/>
          </a:prstGeom>
        </p:spPr>
        <p:txBody>
          <a:bodyPr>
            <a:spAutoFit/>
          </a:bodyPr>
          <a:lstStyle/>
          <a:p>
            <a:r>
              <a:rPr lang="ru-RU" b="1" dirty="0" smtClean="0"/>
              <a:t>7. Употребляя таблетированные препараты, необходимо их разжевывать. </a:t>
            </a:r>
            <a:r>
              <a:rPr lang="ru-RU" dirty="0" smtClean="0"/>
              <a:t>Исключение из этого правила составляют таблетированные и порошковые лекарства, что находятся в желатиновых капсулах, оболочках, облатках, назначение которых защитить от раздражения пищеварительный тракт. Остальные таблетки, даже если они очень горькие, рекомендуется разжевывать, тогда они начнут всасываться еще во рту и продолжат быстро всасываться в желудке, не потеряв своих лечебных свойств, что позволить быстрее достичь терапевтического эффекта.</a:t>
            </a:r>
          </a:p>
        </p:txBody>
      </p:sp>
      <p:pic>
        <p:nvPicPr>
          <p:cNvPr id="6146" name="Picture 2"/>
          <p:cNvPicPr>
            <a:picLocks noChangeAspect="1" noChangeArrowheads="1"/>
          </p:cNvPicPr>
          <p:nvPr/>
        </p:nvPicPr>
        <p:blipFill>
          <a:blip r:embed="rId2"/>
          <a:srcRect/>
          <a:stretch>
            <a:fillRect/>
          </a:stretch>
        </p:blipFill>
        <p:spPr bwMode="auto">
          <a:xfrm>
            <a:off x="5000628" y="1142984"/>
            <a:ext cx="2847963" cy="3567386"/>
          </a:xfrm>
          <a:prstGeom prst="rect">
            <a:avLst/>
          </a:prstGeom>
          <a:noFill/>
          <a:ln w="9525">
            <a:noFill/>
            <a:miter lim="800000"/>
            <a:headEnd/>
            <a:tailEnd/>
          </a:ln>
          <a:effectLst>
            <a:softEdge rad="317500"/>
          </a:effectLst>
        </p:spPr>
      </p:pic>
      <p:pic>
        <p:nvPicPr>
          <p:cNvPr id="6147" name="Picture 3"/>
          <p:cNvPicPr>
            <a:picLocks noChangeAspect="1" noChangeArrowheads="1"/>
          </p:cNvPicPr>
          <p:nvPr/>
        </p:nvPicPr>
        <p:blipFill>
          <a:blip r:embed="rId3"/>
          <a:srcRect/>
          <a:stretch>
            <a:fillRect/>
          </a:stretch>
        </p:blipFill>
        <p:spPr bwMode="auto">
          <a:xfrm>
            <a:off x="5643570" y="4429132"/>
            <a:ext cx="3214710" cy="2205291"/>
          </a:xfrm>
          <a:prstGeom prst="rect">
            <a:avLst/>
          </a:prstGeom>
          <a:noFill/>
          <a:ln w="9525">
            <a:noFill/>
            <a:miter lim="800000"/>
            <a:headEnd/>
            <a:tailEnd/>
          </a:ln>
          <a:effectLst>
            <a:softEdge rad="317500"/>
          </a:effectLst>
        </p:spPr>
      </p:pic>
      <p:sp>
        <p:nvSpPr>
          <p:cNvPr id="7"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Правила приема лекарственных препаратов</a:t>
            </a: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571612"/>
            <a:ext cx="5143536" cy="4708981"/>
          </a:xfrm>
          <a:prstGeom prst="rect">
            <a:avLst/>
          </a:prstGeom>
        </p:spPr>
        <p:txBody>
          <a:bodyPr wrap="square">
            <a:spAutoFit/>
          </a:bodyPr>
          <a:lstStyle/>
          <a:p>
            <a:r>
              <a:rPr lang="ru-RU" sz="2000" b="1" dirty="0" smtClean="0"/>
              <a:t>8. Лекарства необходимо обязательно запивать.</a:t>
            </a:r>
            <a:r>
              <a:rPr lang="ru-RU" sz="2000" dirty="0" smtClean="0"/>
              <a:t> Даже миниатюрные таблетки нужно запивать, поскольку высокая концентрация действующего вещества может нанести вред желудку. Лучше всего запивать лекарства теплой кипяченой водой. Не допускается запивать соками, газированной водой, молоком (если только это не предусмотрено инструкцией), кефиром и т. д. Ведь в молоке и кефире, даже обезжиренных, присутствует жир, который обволакивают таблетки, не позволяя полностью и без задержки всасываться.</a:t>
            </a:r>
          </a:p>
        </p:txBody>
      </p:sp>
      <p:sp>
        <p:nvSpPr>
          <p:cNvPr id="4"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Правила приема лекарственных препаратов</a:t>
            </a:r>
            <a:endParaRPr lang="ru-RU" sz="2800" dirty="0"/>
          </a:p>
        </p:txBody>
      </p:sp>
      <p:pic>
        <p:nvPicPr>
          <p:cNvPr id="4098" name="Picture 2"/>
          <p:cNvPicPr>
            <a:picLocks noChangeAspect="1" noChangeArrowheads="1"/>
          </p:cNvPicPr>
          <p:nvPr/>
        </p:nvPicPr>
        <p:blipFill>
          <a:blip r:embed="rId2"/>
          <a:srcRect/>
          <a:stretch>
            <a:fillRect/>
          </a:stretch>
        </p:blipFill>
        <p:spPr bwMode="auto">
          <a:xfrm>
            <a:off x="5643570" y="1857364"/>
            <a:ext cx="3209048" cy="4810136"/>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1714488"/>
            <a:ext cx="6215090" cy="3785652"/>
          </a:xfrm>
          <a:prstGeom prst="rect">
            <a:avLst/>
          </a:prstGeom>
        </p:spPr>
        <p:txBody>
          <a:bodyPr wrap="square">
            <a:spAutoFit/>
          </a:bodyPr>
          <a:lstStyle/>
          <a:p>
            <a:r>
              <a:rPr lang="ru-RU" sz="2400" b="1" dirty="0" smtClean="0"/>
              <a:t>9. Не допускается прием лекарств с истекшим сроком годности. </a:t>
            </a:r>
            <a:r>
              <a:rPr lang="ru-RU" sz="2400" dirty="0" smtClean="0"/>
              <a:t>Самое малое, что будет от этого — неэффективность лечения, а самое большое – непоправимый вред здоровью. Это же в ровной мере касается и препаратов, которые хранились неправильно (не соблюдалась температура, влажность, световые предостережения).</a:t>
            </a:r>
            <a:endParaRPr lang="ru-RU" sz="2400" dirty="0"/>
          </a:p>
        </p:txBody>
      </p:sp>
      <p:pic>
        <p:nvPicPr>
          <p:cNvPr id="5122" name="Picture 2"/>
          <p:cNvPicPr>
            <a:picLocks noChangeAspect="1" noChangeArrowheads="1"/>
          </p:cNvPicPr>
          <p:nvPr/>
        </p:nvPicPr>
        <p:blipFill>
          <a:blip r:embed="rId2"/>
          <a:srcRect/>
          <a:stretch>
            <a:fillRect/>
          </a:stretch>
        </p:blipFill>
        <p:spPr bwMode="auto">
          <a:xfrm>
            <a:off x="6357950" y="1857364"/>
            <a:ext cx="2547942" cy="2547942"/>
          </a:xfrm>
          <a:prstGeom prst="rect">
            <a:avLst/>
          </a:prstGeom>
          <a:noFill/>
          <a:ln w="9525">
            <a:noFill/>
            <a:miter lim="800000"/>
            <a:headEnd/>
            <a:tailEnd/>
          </a:ln>
          <a:effectLst>
            <a:softEdge rad="317500"/>
          </a:effectLst>
        </p:spPr>
      </p:pic>
      <p:pic>
        <p:nvPicPr>
          <p:cNvPr id="5123" name="Picture 3"/>
          <p:cNvPicPr>
            <a:picLocks noChangeAspect="1" noChangeArrowheads="1"/>
          </p:cNvPicPr>
          <p:nvPr/>
        </p:nvPicPr>
        <p:blipFill>
          <a:blip r:embed="rId3"/>
          <a:srcRect/>
          <a:stretch>
            <a:fillRect/>
          </a:stretch>
        </p:blipFill>
        <p:spPr bwMode="auto">
          <a:xfrm>
            <a:off x="5500694" y="4500570"/>
            <a:ext cx="3131135" cy="2091598"/>
          </a:xfrm>
          <a:prstGeom prst="rect">
            <a:avLst/>
          </a:prstGeom>
          <a:noFill/>
          <a:ln w="9525">
            <a:noFill/>
            <a:miter lim="800000"/>
            <a:headEnd/>
            <a:tailEnd/>
          </a:ln>
          <a:effectLst>
            <a:softEdge rad="317500"/>
          </a:effectLst>
        </p:spPr>
      </p:pic>
      <p:sp>
        <p:nvSpPr>
          <p:cNvPr id="7"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Правила приема лекарственных препаратов</a:t>
            </a:r>
            <a:endParaRPr lang="ru-RU"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714488"/>
            <a:ext cx="6643734" cy="1815882"/>
          </a:xfrm>
          <a:prstGeom prst="rect">
            <a:avLst/>
          </a:prstGeom>
          <a:noFill/>
        </p:spPr>
        <p:txBody>
          <a:bodyPr wrap="square" rtlCol="0">
            <a:spAutoFit/>
          </a:bodyPr>
          <a:lstStyle/>
          <a:p>
            <a:r>
              <a:rPr lang="ru-RU" sz="2800" b="1" dirty="0" smtClean="0"/>
              <a:t>10. В связи с тем, что лекарственные препараты чужды и токсичны для организма, очень важна их </a:t>
            </a:r>
            <a:r>
              <a:rPr lang="ru-RU" sz="2800" b="1" i="1" u="sng" dirty="0" smtClean="0"/>
              <a:t>правильная дозировка!</a:t>
            </a:r>
            <a:endParaRPr lang="ru-RU" sz="2800" b="1" i="1" u="sng" dirty="0"/>
          </a:p>
        </p:txBody>
      </p:sp>
      <p:pic>
        <p:nvPicPr>
          <p:cNvPr id="5122" name="Picture 2"/>
          <p:cNvPicPr>
            <a:picLocks noChangeAspect="1" noChangeArrowheads="1"/>
          </p:cNvPicPr>
          <p:nvPr/>
        </p:nvPicPr>
        <p:blipFill>
          <a:blip r:embed="rId2"/>
          <a:srcRect/>
          <a:stretch>
            <a:fillRect/>
          </a:stretch>
        </p:blipFill>
        <p:spPr bwMode="auto">
          <a:xfrm>
            <a:off x="6286512" y="3786190"/>
            <a:ext cx="2509839" cy="212288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786182" y="4071942"/>
            <a:ext cx="2047404" cy="2078628"/>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785786" y="4071942"/>
            <a:ext cx="2214578" cy="2214578"/>
          </a:xfrm>
          <a:prstGeom prst="rect">
            <a:avLst/>
          </a:prstGeom>
          <a:noFill/>
          <a:ln w="9525">
            <a:noFill/>
            <a:miter lim="800000"/>
            <a:headEnd/>
            <a:tailEnd/>
          </a:ln>
          <a:effectLst/>
        </p:spPr>
      </p:pic>
      <p:sp>
        <p:nvSpPr>
          <p:cNvPr id="8" name="Заголовок 1"/>
          <p:cNvSpPr>
            <a:spLocks noGrp="1"/>
          </p:cNvSpPr>
          <p:nvPr>
            <p:ph type="title"/>
          </p:nvPr>
        </p:nvSpPr>
        <p:spPr/>
        <p:txBody>
          <a:bodyPr/>
          <a:lstStyle/>
          <a:p>
            <a:r>
              <a:rPr lang="ru-RU" sz="2800" i="1" dirty="0" smtClean="0">
                <a:effectLst>
                  <a:outerShdw blurRad="38100" dist="38100" dir="2700000" algn="tl">
                    <a:srgbClr val="000000">
                      <a:alpha val="43137"/>
                    </a:srgbClr>
                  </a:outerShdw>
                </a:effectLst>
              </a:rPr>
              <a:t>Правила приема лекарственных препаратов</a:t>
            </a:r>
            <a:endParaRPr lang="ru-RU"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истории</a:t>
            </a:r>
            <a:endParaRPr lang="ru-RU" dirty="0"/>
          </a:p>
        </p:txBody>
      </p:sp>
      <p:sp>
        <p:nvSpPr>
          <p:cNvPr id="3" name="Прямоугольник 2"/>
          <p:cNvSpPr/>
          <p:nvPr/>
        </p:nvSpPr>
        <p:spPr>
          <a:xfrm>
            <a:off x="285720" y="1643050"/>
            <a:ext cx="7143800" cy="4524315"/>
          </a:xfrm>
          <a:prstGeom prst="rect">
            <a:avLst/>
          </a:prstGeom>
        </p:spPr>
        <p:txBody>
          <a:bodyPr wrap="square">
            <a:spAutoFit/>
          </a:bodyPr>
          <a:lstStyle/>
          <a:p>
            <a:pPr>
              <a:lnSpc>
                <a:spcPct val="80000"/>
              </a:lnSpc>
            </a:pPr>
            <a:r>
              <a:rPr lang="ru-RU" sz="2400" b="1" i="1" dirty="0" smtClean="0">
                <a:solidFill>
                  <a:schemeClr val="accent5">
                    <a:lumMod val="50000"/>
                  </a:schemeClr>
                </a:solidFill>
                <a:latin typeface="+mj-lt"/>
              </a:rPr>
              <a:t>Лекарственные вещества известны с очень древних времен. Например, в Древней Руси мужской папоротник, мак и другие растения употреблялись как лекарства. И до сих пор в качестве лекарственных средств используются 25-30% различных отваров, настоек и экстрактов растительных и животных организмов.</a:t>
            </a:r>
          </a:p>
          <a:p>
            <a:pPr>
              <a:lnSpc>
                <a:spcPct val="80000"/>
              </a:lnSpc>
            </a:pPr>
            <a:r>
              <a:rPr lang="ru-RU" sz="2400" b="1" i="1" dirty="0" smtClean="0">
                <a:solidFill>
                  <a:schemeClr val="accent5">
                    <a:lumMod val="50000"/>
                  </a:schemeClr>
                </a:solidFill>
                <a:latin typeface="+mj-lt"/>
              </a:rPr>
              <a:t>В последнее время биология, медицинская наука и практика все чаще используют достижения современной химии. Огромное количество лекарственных соединений поставляют химики, и за последние годы в области химии лекарств достигнуты новые успехи.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14290"/>
            <a:ext cx="4114800" cy="1143000"/>
          </a:xfrm>
        </p:spPr>
        <p:txBody>
          <a:bodyPr/>
          <a:lstStyle/>
          <a:p>
            <a:r>
              <a:rPr lang="ru-RU" dirty="0" smtClean="0"/>
              <a:t>Из истории</a:t>
            </a:r>
            <a:endParaRPr lang="ru-RU" dirty="0"/>
          </a:p>
        </p:txBody>
      </p:sp>
      <p:sp>
        <p:nvSpPr>
          <p:cNvPr id="3" name="TextBox 2"/>
          <p:cNvSpPr txBox="1"/>
          <p:nvPr/>
        </p:nvSpPr>
        <p:spPr>
          <a:xfrm>
            <a:off x="285720" y="1357298"/>
            <a:ext cx="5715040" cy="1815882"/>
          </a:xfrm>
          <a:prstGeom prst="rect">
            <a:avLst/>
          </a:prstGeom>
          <a:noFill/>
        </p:spPr>
        <p:txBody>
          <a:bodyPr wrap="square" rtlCol="0">
            <a:spAutoFit/>
          </a:bodyPr>
          <a:lstStyle/>
          <a:p>
            <a:r>
              <a:rPr lang="ru-RU" sz="2800" dirty="0" smtClean="0"/>
              <a:t>Для лечения использовали растения в разных видах (отвары, настойки), высушенных насекомых, органы животных. </a:t>
            </a:r>
            <a:endParaRPr lang="ru-RU" sz="2800" dirty="0"/>
          </a:p>
        </p:txBody>
      </p:sp>
      <p:pic>
        <p:nvPicPr>
          <p:cNvPr id="1027" name="Picture 3"/>
          <p:cNvPicPr>
            <a:picLocks noChangeAspect="1" noChangeArrowheads="1"/>
          </p:cNvPicPr>
          <p:nvPr/>
        </p:nvPicPr>
        <p:blipFill>
          <a:blip r:embed="rId2"/>
          <a:srcRect/>
          <a:stretch>
            <a:fillRect/>
          </a:stretch>
        </p:blipFill>
        <p:spPr bwMode="auto">
          <a:xfrm>
            <a:off x="428596" y="3429000"/>
            <a:ext cx="3857652" cy="289323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857752" y="3357562"/>
            <a:ext cx="3742250" cy="2809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1714488"/>
            <a:ext cx="7572396" cy="2246769"/>
          </a:xfrm>
          <a:prstGeom prst="rect">
            <a:avLst/>
          </a:prstGeom>
          <a:noFill/>
        </p:spPr>
        <p:txBody>
          <a:bodyPr wrap="square" rtlCol="0">
            <a:spAutoFit/>
          </a:bodyPr>
          <a:lstStyle/>
          <a:p>
            <a:r>
              <a:rPr lang="ru-RU" sz="2800" dirty="0" smtClean="0"/>
              <a:t>С развитием научных знаний из природных источников были получены индивидуальные, чистые вещества. Например, так были получены алкалоиды, гормоны, витамины и т.д.</a:t>
            </a:r>
            <a:endParaRPr lang="ru-RU" sz="2800" dirty="0"/>
          </a:p>
        </p:txBody>
      </p:sp>
      <p:pic>
        <p:nvPicPr>
          <p:cNvPr id="2050" name="Picture 2"/>
          <p:cNvPicPr>
            <a:picLocks noChangeAspect="1" noChangeArrowheads="1"/>
          </p:cNvPicPr>
          <p:nvPr/>
        </p:nvPicPr>
        <p:blipFill>
          <a:blip r:embed="rId2" cstate="print"/>
          <a:srcRect/>
          <a:stretch>
            <a:fillRect/>
          </a:stretch>
        </p:blipFill>
        <p:spPr bwMode="auto">
          <a:xfrm>
            <a:off x="214282" y="4500570"/>
            <a:ext cx="2758407" cy="1747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3" cstate="print"/>
          <a:srcRect/>
          <a:stretch>
            <a:fillRect/>
          </a:stretch>
        </p:blipFill>
        <p:spPr bwMode="auto">
          <a:xfrm>
            <a:off x="3286116" y="4286256"/>
            <a:ext cx="2913613" cy="20417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spect="1" noChangeArrowheads="1"/>
          </p:cNvPicPr>
          <p:nvPr/>
        </p:nvPicPr>
        <p:blipFill>
          <a:blip r:embed="rId4"/>
          <a:srcRect/>
          <a:stretch>
            <a:fillRect/>
          </a:stretch>
        </p:blipFill>
        <p:spPr bwMode="auto">
          <a:xfrm>
            <a:off x="6429388" y="3714752"/>
            <a:ext cx="2438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428660" y="428604"/>
            <a:ext cx="7273925" cy="1200329"/>
          </a:xfrm>
          <a:prstGeom prst="rect">
            <a:avLst/>
          </a:prstGeom>
          <a:noFill/>
          <a:ln w="9525">
            <a:noFill/>
            <a:miter lim="800000"/>
            <a:headEnd/>
            <a:tailEnd/>
          </a:ln>
          <a:effectLst/>
        </p:spPr>
        <p:txBody>
          <a:bodyPr anchor="ctr">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ru-RU" sz="2400" b="1" dirty="0" smtClean="0">
                <a:solidFill>
                  <a:schemeClr val="bg1">
                    <a:lumMod val="95000"/>
                  </a:schemeClr>
                </a:solidFill>
                <a:effectLst>
                  <a:outerShdw blurRad="38100" dist="38100" dir="2700000" algn="tl">
                    <a:srgbClr val="000000"/>
                  </a:outerShdw>
                </a:effectLst>
                <a:latin typeface="Comic Sans MS" pitchFamily="66" charset="0"/>
              </a:rPr>
              <a:t>Лекарственные вещества </a:t>
            </a:r>
            <a:r>
              <a:rPr lang="ru-RU" sz="2400" b="1" dirty="0">
                <a:solidFill>
                  <a:schemeClr val="bg1">
                    <a:lumMod val="95000"/>
                  </a:schemeClr>
                </a:solidFill>
                <a:effectLst>
                  <a:outerShdw blurRad="38100" dist="38100" dir="2700000" algn="tl">
                    <a:srgbClr val="000000"/>
                  </a:outerShdw>
                </a:effectLst>
                <a:latin typeface="Comic Sans MS" pitchFamily="66" charset="0"/>
              </a:rPr>
              <a:t>могут быть разделены на две большие группы:</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ru-RU" sz="2400" b="1" i="1" dirty="0">
                <a:solidFill>
                  <a:srgbClr val="000000"/>
                </a:solidFill>
                <a:effectLst>
                  <a:outerShdw blurRad="38100" dist="38100" dir="2700000" algn="tl">
                    <a:srgbClr val="FFFFFF"/>
                  </a:outerShdw>
                </a:effectLst>
                <a:latin typeface="Comic Sans MS" pitchFamily="66" charset="0"/>
              </a:rPr>
              <a:t>неорганические</a:t>
            </a:r>
            <a:r>
              <a:rPr lang="ru-RU" sz="1800" b="1" dirty="0">
                <a:solidFill>
                  <a:srgbClr val="000000"/>
                </a:solidFill>
                <a:effectLst>
                  <a:outerShdw blurRad="38100" dist="38100" dir="2700000" algn="tl">
                    <a:srgbClr val="FFFFFF"/>
                  </a:outerShdw>
                </a:effectLst>
                <a:latin typeface="Comic Sans MS" pitchFamily="66" charset="0"/>
              </a:rPr>
              <a:t> и </a:t>
            </a:r>
            <a:r>
              <a:rPr lang="ru-RU" sz="2400" b="1" i="1" dirty="0">
                <a:solidFill>
                  <a:srgbClr val="000000"/>
                </a:solidFill>
                <a:effectLst>
                  <a:outerShdw blurRad="38100" dist="38100" dir="2700000" algn="tl">
                    <a:srgbClr val="FFFFFF"/>
                  </a:outerShdw>
                </a:effectLst>
                <a:latin typeface="Comic Sans MS" pitchFamily="66" charset="0"/>
              </a:rPr>
              <a:t>органические</a:t>
            </a:r>
            <a:r>
              <a:rPr lang="ru-RU" sz="2400" dirty="0">
                <a:solidFill>
                  <a:srgbClr val="000000"/>
                </a:solidFill>
                <a:latin typeface="Comic Sans MS" pitchFamily="66" charset="0"/>
              </a:rPr>
              <a:t>.</a:t>
            </a:r>
            <a:r>
              <a:rPr lang="ru-RU" sz="1800" dirty="0">
                <a:solidFill>
                  <a:srgbClr val="000000"/>
                </a:solidFill>
                <a:latin typeface="Comic Sans MS" pitchFamily="66" charset="0"/>
              </a:rPr>
              <a:t>     </a:t>
            </a:r>
          </a:p>
        </p:txBody>
      </p:sp>
      <p:sp>
        <p:nvSpPr>
          <p:cNvPr id="4" name="Rectangle 13"/>
          <p:cNvSpPr>
            <a:spLocks noChangeArrowheads="1"/>
          </p:cNvSpPr>
          <p:nvPr/>
        </p:nvSpPr>
        <p:spPr bwMode="auto">
          <a:xfrm>
            <a:off x="0" y="1773238"/>
            <a:ext cx="7489825" cy="366712"/>
          </a:xfrm>
          <a:prstGeom prst="rect">
            <a:avLst/>
          </a:prstGeom>
          <a:noFill/>
          <a:ln w="9525">
            <a:noFill/>
            <a:miter lim="800000"/>
            <a:headEnd/>
            <a:tailEnd/>
          </a:ln>
        </p:spPr>
        <p:txBody>
          <a:bodyPr wrap="none" anchor="ctr">
            <a:spAutoFit/>
          </a:bodyPr>
          <a:lstStyle/>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800" b="1" dirty="0"/>
              <a:t>Те и другие получаются из природного сырья и синтетически.</a:t>
            </a:r>
          </a:p>
        </p:txBody>
      </p:sp>
      <p:sp>
        <p:nvSpPr>
          <p:cNvPr id="5" name="Rectangle 15"/>
          <p:cNvSpPr>
            <a:spLocks noChangeArrowheads="1"/>
          </p:cNvSpPr>
          <p:nvPr/>
        </p:nvSpPr>
        <p:spPr bwMode="auto">
          <a:xfrm>
            <a:off x="0" y="2133600"/>
            <a:ext cx="6877050" cy="1190625"/>
          </a:xfrm>
          <a:prstGeom prst="rect">
            <a:avLst/>
          </a:prstGeom>
          <a:noFill/>
          <a:ln w="9525">
            <a:noFill/>
            <a:miter lim="800000"/>
            <a:headEnd/>
            <a:tailEnd/>
          </a:ln>
        </p:spPr>
        <p:txBody>
          <a:bodyPr anchor="ctr">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800" b="1" dirty="0"/>
              <a:t>Сырьем для получения неорганических препаратов являются горные породы, руды,</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800" b="1" dirty="0"/>
              <a:t>газы, вода озер и морей, отходы химических производств.</a:t>
            </a:r>
          </a:p>
        </p:txBody>
      </p:sp>
      <p:sp>
        <p:nvSpPr>
          <p:cNvPr id="6" name="Rectangle 17"/>
          <p:cNvSpPr>
            <a:spLocks noChangeArrowheads="1"/>
          </p:cNvSpPr>
          <p:nvPr/>
        </p:nvSpPr>
        <p:spPr bwMode="auto">
          <a:xfrm>
            <a:off x="-180975" y="3284538"/>
            <a:ext cx="6588125" cy="915987"/>
          </a:xfrm>
          <a:prstGeom prst="rect">
            <a:avLst/>
          </a:prstGeom>
          <a:noFill/>
          <a:ln w="9525">
            <a:noFill/>
            <a:miter lim="800000"/>
            <a:headEnd/>
            <a:tailEnd/>
          </a:ln>
        </p:spPr>
        <p:txBody>
          <a:bodyPr anchor="ctr">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800" b="1" dirty="0"/>
              <a:t>Сырьем для синтеза органических лекарственных препаратов служат природный</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800" b="1" dirty="0"/>
              <a:t>газ, нефть, каменный уголь, сланцы и древесина.</a:t>
            </a:r>
            <a:r>
              <a:rPr lang="ru-RU" sz="1800" dirty="0"/>
              <a:t> </a:t>
            </a:r>
          </a:p>
        </p:txBody>
      </p:sp>
      <p:sp>
        <p:nvSpPr>
          <p:cNvPr id="7" name="Rectangle 18"/>
          <p:cNvSpPr>
            <a:spLocks noChangeArrowheads="1"/>
          </p:cNvSpPr>
          <p:nvPr/>
        </p:nvSpPr>
        <p:spPr bwMode="auto">
          <a:xfrm>
            <a:off x="0" y="4221163"/>
            <a:ext cx="6156325" cy="2014537"/>
          </a:xfrm>
          <a:prstGeom prst="rect">
            <a:avLst/>
          </a:prstGeom>
          <a:noFill/>
          <a:ln w="9525">
            <a:noFill/>
            <a:miter lim="800000"/>
            <a:headEnd/>
            <a:tailEnd/>
          </a:ln>
        </p:spPr>
        <p:txBody>
          <a:bodyPr anchor="ctr">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800" b="1" dirty="0"/>
              <a:t>Нефть и газ являются ценным</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800" b="1" dirty="0"/>
              <a:t>источником сырья для синтеза углеводородов, являющихся полупродуктами при</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800" b="1" dirty="0"/>
              <a:t>производстве органических веществ и лекарственных препаратов. Полученные из</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ru-RU" sz="1800" b="1" dirty="0"/>
              <a:t>нефти вазелин, вазелиновое масло, парафин применяются в медицинской практике.</a:t>
            </a:r>
          </a:p>
        </p:txBody>
      </p:sp>
      <p:pic>
        <p:nvPicPr>
          <p:cNvPr id="8" name="imgb" descr="http://nashvek.media-az.com/253/images/lekar.jpg"/>
          <p:cNvPicPr>
            <a:picLocks noChangeAspect="1" noChangeArrowheads="1"/>
          </p:cNvPicPr>
          <p:nvPr/>
        </p:nvPicPr>
        <p:blipFill>
          <a:blip r:embed="rId2"/>
          <a:srcRect/>
          <a:stretch>
            <a:fillRect/>
          </a:stretch>
        </p:blipFill>
        <p:spPr bwMode="auto">
          <a:xfrm>
            <a:off x="6084888" y="3429000"/>
            <a:ext cx="2857500"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i="1" dirty="0" smtClean="0"/>
              <a:t>Синтетические лекарственные препараты</a:t>
            </a:r>
            <a:endParaRPr lang="ru-RU" sz="2800" i="1" dirty="0"/>
          </a:p>
        </p:txBody>
      </p:sp>
      <p:sp>
        <p:nvSpPr>
          <p:cNvPr id="3" name="TextBox 2"/>
          <p:cNvSpPr txBox="1"/>
          <p:nvPr/>
        </p:nvSpPr>
        <p:spPr>
          <a:xfrm>
            <a:off x="285720" y="2786058"/>
            <a:ext cx="3042115" cy="1200329"/>
          </a:xfrm>
          <a:prstGeom prst="rect">
            <a:avLst/>
          </a:prstGeom>
          <a:noFill/>
        </p:spPr>
        <p:txBody>
          <a:bodyPr wrap="none" rtlCol="0">
            <a:spAutoFit/>
          </a:bodyPr>
          <a:lstStyle/>
          <a:p>
            <a:r>
              <a:rPr lang="ru-RU" sz="2400" dirty="0" smtClean="0">
                <a:solidFill>
                  <a:schemeClr val="tx1">
                    <a:lumMod val="50000"/>
                  </a:schemeClr>
                </a:solidFill>
              </a:rPr>
              <a:t>1887 г. – фенацетин</a:t>
            </a:r>
          </a:p>
          <a:p>
            <a:r>
              <a:rPr lang="ru-RU" sz="2400" dirty="0" smtClean="0">
                <a:solidFill>
                  <a:schemeClr val="tx1">
                    <a:lumMod val="50000"/>
                  </a:schemeClr>
                </a:solidFill>
              </a:rPr>
              <a:t>1896 г. – пирамидон</a:t>
            </a:r>
          </a:p>
          <a:p>
            <a:r>
              <a:rPr lang="ru-RU" sz="2400" dirty="0" smtClean="0">
                <a:solidFill>
                  <a:schemeClr val="tx1">
                    <a:lumMod val="50000"/>
                  </a:schemeClr>
                </a:solidFill>
              </a:rPr>
              <a:t>20 в. ‏– веронал</a:t>
            </a:r>
            <a:endParaRPr lang="ru-RU" sz="2400" dirty="0">
              <a:solidFill>
                <a:schemeClr val="tx1">
                  <a:lumMod val="50000"/>
                </a:schemeClr>
              </a:solidFill>
            </a:endParaRPr>
          </a:p>
        </p:txBody>
      </p:sp>
      <p:sp>
        <p:nvSpPr>
          <p:cNvPr id="4" name="TextBox 3"/>
          <p:cNvSpPr txBox="1"/>
          <p:nvPr/>
        </p:nvSpPr>
        <p:spPr>
          <a:xfrm>
            <a:off x="571472" y="1357298"/>
            <a:ext cx="2754280" cy="461665"/>
          </a:xfrm>
          <a:prstGeom prst="rect">
            <a:avLst/>
          </a:prstGeom>
          <a:noFill/>
        </p:spPr>
        <p:txBody>
          <a:bodyPr wrap="none" rtlCol="0">
            <a:spAutoFit/>
          </a:bodyPr>
          <a:lstStyle/>
          <a:p>
            <a:r>
              <a:rPr lang="ru-RU" sz="2400" dirty="0" smtClean="0">
                <a:solidFill>
                  <a:schemeClr val="tx1">
                    <a:lumMod val="50000"/>
                  </a:schemeClr>
                </a:solidFill>
              </a:rPr>
              <a:t>Появились в 19 в.</a:t>
            </a:r>
            <a:endParaRPr lang="ru-RU" sz="2400" dirty="0">
              <a:solidFill>
                <a:schemeClr val="tx1">
                  <a:lumMod val="50000"/>
                </a:schemeClr>
              </a:solidFill>
            </a:endParaRPr>
          </a:p>
        </p:txBody>
      </p:sp>
      <p:cxnSp>
        <p:nvCxnSpPr>
          <p:cNvPr id="6" name="Прямая со стрелкой 5"/>
          <p:cNvCxnSpPr/>
          <p:nvPr/>
        </p:nvCxnSpPr>
        <p:spPr>
          <a:xfrm rot="5400000">
            <a:off x="1393803" y="2250273"/>
            <a:ext cx="642148" cy="794"/>
          </a:xfrm>
          <a:prstGeom prst="straightConnector1">
            <a:avLst/>
          </a:prstGeom>
          <a:ln w="539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3571868" y="2071678"/>
            <a:ext cx="2376523" cy="232885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42910" y="4214818"/>
            <a:ext cx="2143140" cy="207170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6286512" y="2428868"/>
            <a:ext cx="2643186" cy="2431731"/>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3357554" y="4572008"/>
            <a:ext cx="1847850" cy="163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i="1" dirty="0" smtClean="0"/>
              <a:t>Современные лекарственные средства</a:t>
            </a:r>
            <a:endParaRPr lang="ru-RU" sz="2800" i="1" dirty="0"/>
          </a:p>
        </p:txBody>
      </p:sp>
      <p:sp>
        <p:nvSpPr>
          <p:cNvPr id="3" name="TextBox 2"/>
          <p:cNvSpPr txBox="1"/>
          <p:nvPr/>
        </p:nvSpPr>
        <p:spPr>
          <a:xfrm>
            <a:off x="857224" y="1428736"/>
            <a:ext cx="6500858" cy="369332"/>
          </a:xfrm>
          <a:prstGeom prst="rect">
            <a:avLst/>
          </a:prstGeom>
          <a:noFill/>
        </p:spPr>
        <p:txBody>
          <a:bodyPr wrap="square" rtlCol="0">
            <a:spAutoFit/>
          </a:bodyPr>
          <a:lstStyle/>
          <a:p>
            <a:pPr>
              <a:buFont typeface="Wingdings" pitchFamily="2" charset="2"/>
              <a:buChar char="ü"/>
            </a:pPr>
            <a:r>
              <a:rPr lang="ru-RU" dirty="0" smtClean="0"/>
              <a:t> </a:t>
            </a:r>
            <a:r>
              <a:rPr lang="ru-RU" b="1" dirty="0" smtClean="0"/>
              <a:t>по характеру действия, оказываемому на организм</a:t>
            </a:r>
            <a:endParaRPr lang="ru-RU" b="1" dirty="0"/>
          </a:p>
        </p:txBody>
      </p:sp>
      <p:cxnSp>
        <p:nvCxnSpPr>
          <p:cNvPr id="6" name="Прямая со стрелкой 5"/>
          <p:cNvCxnSpPr/>
          <p:nvPr/>
        </p:nvCxnSpPr>
        <p:spPr>
          <a:xfrm rot="10800000" flipV="1">
            <a:off x="1714480" y="1857364"/>
            <a:ext cx="500066" cy="357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6200000" flipH="1">
            <a:off x="4429124" y="2928934"/>
            <a:ext cx="785818" cy="2143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16200000" flipH="1">
            <a:off x="5786446" y="1857364"/>
            <a:ext cx="357190" cy="357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0800000" flipV="1">
            <a:off x="2357422" y="4500570"/>
            <a:ext cx="1000132" cy="4286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5400000">
            <a:off x="4036215" y="5179231"/>
            <a:ext cx="64294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6143636" y="5000636"/>
            <a:ext cx="285752" cy="2143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7158" y="2285992"/>
            <a:ext cx="4500594" cy="1754326"/>
          </a:xfrm>
          <a:prstGeom prst="rect">
            <a:avLst/>
          </a:prstGeom>
          <a:noFill/>
        </p:spPr>
        <p:txBody>
          <a:bodyPr wrap="square" rtlCol="0">
            <a:spAutoFit/>
          </a:bodyPr>
          <a:lstStyle/>
          <a:p>
            <a:r>
              <a:rPr lang="ru-RU" b="1" dirty="0" smtClean="0"/>
              <a:t>Противомикробные</a:t>
            </a:r>
          </a:p>
          <a:p>
            <a:r>
              <a:rPr lang="ru-RU" dirty="0" smtClean="0"/>
              <a:t>Излечивают:</a:t>
            </a:r>
          </a:p>
          <a:p>
            <a:pPr>
              <a:buFont typeface="Arial" pitchFamily="34" charset="0"/>
              <a:buChar char="•"/>
            </a:pPr>
            <a:r>
              <a:rPr lang="ru-RU" dirty="0" smtClean="0"/>
              <a:t> ангину</a:t>
            </a:r>
          </a:p>
          <a:p>
            <a:pPr>
              <a:buFont typeface="Arial" pitchFamily="34" charset="0"/>
              <a:buChar char="•"/>
            </a:pPr>
            <a:r>
              <a:rPr lang="ru-RU" dirty="0" smtClean="0"/>
              <a:t> воспаление легких</a:t>
            </a:r>
          </a:p>
          <a:p>
            <a:pPr>
              <a:buFont typeface="Arial" pitchFamily="34" charset="0"/>
              <a:buChar char="•"/>
            </a:pPr>
            <a:r>
              <a:rPr lang="ru-RU" dirty="0" smtClean="0"/>
              <a:t> скарлатину и др.инфекционные заболевания</a:t>
            </a:r>
            <a:endParaRPr lang="ru-RU" dirty="0"/>
          </a:p>
        </p:txBody>
      </p:sp>
      <p:sp>
        <p:nvSpPr>
          <p:cNvPr id="20" name="TextBox 19"/>
          <p:cNvSpPr txBox="1"/>
          <p:nvPr/>
        </p:nvSpPr>
        <p:spPr>
          <a:xfrm>
            <a:off x="5214942" y="2285992"/>
            <a:ext cx="3864904" cy="646331"/>
          </a:xfrm>
          <a:prstGeom prst="rect">
            <a:avLst/>
          </a:prstGeom>
          <a:noFill/>
        </p:spPr>
        <p:txBody>
          <a:bodyPr wrap="none" rtlCol="0">
            <a:spAutoFit/>
          </a:bodyPr>
          <a:lstStyle/>
          <a:p>
            <a:r>
              <a:rPr lang="ru-RU" b="1" dirty="0" smtClean="0"/>
              <a:t>Болеутоляющие</a:t>
            </a:r>
          </a:p>
          <a:p>
            <a:r>
              <a:rPr lang="ru-RU" dirty="0" smtClean="0"/>
              <a:t>(аспирин, парацетамол, анальгин)</a:t>
            </a:r>
            <a:endParaRPr lang="ru-RU" dirty="0"/>
          </a:p>
        </p:txBody>
      </p:sp>
      <p:sp>
        <p:nvSpPr>
          <p:cNvPr id="23" name="TextBox 22"/>
          <p:cNvSpPr txBox="1"/>
          <p:nvPr/>
        </p:nvSpPr>
        <p:spPr>
          <a:xfrm>
            <a:off x="4572000" y="3643314"/>
            <a:ext cx="3714776" cy="1200329"/>
          </a:xfrm>
          <a:prstGeom prst="rect">
            <a:avLst/>
          </a:prstGeom>
          <a:noFill/>
        </p:spPr>
        <p:txBody>
          <a:bodyPr wrap="square" rtlCol="0">
            <a:spAutoFit/>
          </a:bodyPr>
          <a:lstStyle/>
          <a:p>
            <a:r>
              <a:rPr lang="ru-RU" b="1" dirty="0" smtClean="0"/>
              <a:t>Воздействующие на сердце и кровеносные сосуды</a:t>
            </a:r>
          </a:p>
          <a:p>
            <a:r>
              <a:rPr lang="ru-RU" dirty="0" smtClean="0"/>
              <a:t>(нитроглицерин, </a:t>
            </a:r>
            <a:r>
              <a:rPr lang="ru-RU" dirty="0" err="1" smtClean="0"/>
              <a:t>анаприлин</a:t>
            </a:r>
            <a:r>
              <a:rPr lang="ru-RU" dirty="0" smtClean="0"/>
              <a:t>, дибазол)</a:t>
            </a:r>
          </a:p>
        </p:txBody>
      </p:sp>
      <p:sp>
        <p:nvSpPr>
          <p:cNvPr id="25" name="TextBox 24"/>
          <p:cNvSpPr txBox="1"/>
          <p:nvPr/>
        </p:nvSpPr>
        <p:spPr>
          <a:xfrm>
            <a:off x="571472" y="5000636"/>
            <a:ext cx="2928958" cy="1200329"/>
          </a:xfrm>
          <a:prstGeom prst="rect">
            <a:avLst/>
          </a:prstGeom>
          <a:noFill/>
        </p:spPr>
        <p:txBody>
          <a:bodyPr wrap="square" rtlCol="0">
            <a:spAutoFit/>
          </a:bodyPr>
          <a:lstStyle/>
          <a:p>
            <a:r>
              <a:rPr lang="ru-RU" b="1" dirty="0" smtClean="0"/>
              <a:t>Антигистаминные</a:t>
            </a:r>
          </a:p>
          <a:p>
            <a:r>
              <a:rPr lang="ru-RU" dirty="0" smtClean="0"/>
              <a:t>( </a:t>
            </a:r>
            <a:r>
              <a:rPr lang="ru-RU" dirty="0" err="1" smtClean="0"/>
              <a:t>супрастин</a:t>
            </a:r>
            <a:r>
              <a:rPr lang="ru-RU" dirty="0" smtClean="0"/>
              <a:t>, </a:t>
            </a:r>
            <a:r>
              <a:rPr lang="ru-RU" dirty="0" err="1" smtClean="0"/>
              <a:t>димедрол</a:t>
            </a:r>
            <a:r>
              <a:rPr lang="ru-RU" dirty="0" smtClean="0"/>
              <a:t>;</a:t>
            </a:r>
          </a:p>
          <a:p>
            <a:r>
              <a:rPr lang="ru-RU" dirty="0" smtClean="0"/>
              <a:t>лечение аллергических заболеваний)</a:t>
            </a:r>
            <a:endParaRPr lang="ru-RU" dirty="0"/>
          </a:p>
        </p:txBody>
      </p:sp>
      <p:sp>
        <p:nvSpPr>
          <p:cNvPr id="31" name="TextBox 30"/>
          <p:cNvSpPr txBox="1"/>
          <p:nvPr/>
        </p:nvSpPr>
        <p:spPr>
          <a:xfrm>
            <a:off x="3286116" y="5572140"/>
            <a:ext cx="3191899" cy="646331"/>
          </a:xfrm>
          <a:prstGeom prst="rect">
            <a:avLst/>
          </a:prstGeom>
          <a:noFill/>
        </p:spPr>
        <p:txBody>
          <a:bodyPr wrap="none" rtlCol="0">
            <a:spAutoFit/>
          </a:bodyPr>
          <a:lstStyle/>
          <a:p>
            <a:r>
              <a:rPr lang="ru-RU" b="1" dirty="0" smtClean="0"/>
              <a:t>Противоопухолевые</a:t>
            </a:r>
          </a:p>
          <a:p>
            <a:r>
              <a:rPr lang="ru-RU" dirty="0" smtClean="0"/>
              <a:t>(</a:t>
            </a:r>
            <a:r>
              <a:rPr lang="ru-RU" dirty="0" err="1" smtClean="0"/>
              <a:t>дактиномицин</a:t>
            </a:r>
            <a:r>
              <a:rPr lang="ru-RU" dirty="0" smtClean="0"/>
              <a:t>, </a:t>
            </a:r>
            <a:r>
              <a:rPr lang="ru-RU" dirty="0" err="1" smtClean="0"/>
              <a:t>митомицин</a:t>
            </a:r>
            <a:r>
              <a:rPr lang="ru-RU" dirty="0" smtClean="0"/>
              <a:t>)</a:t>
            </a:r>
            <a:endParaRPr lang="ru-RU" dirty="0"/>
          </a:p>
        </p:txBody>
      </p:sp>
      <p:sp>
        <p:nvSpPr>
          <p:cNvPr id="32" name="TextBox 31"/>
          <p:cNvSpPr txBox="1"/>
          <p:nvPr/>
        </p:nvSpPr>
        <p:spPr>
          <a:xfrm>
            <a:off x="6148565" y="5286388"/>
            <a:ext cx="3208571" cy="923330"/>
          </a:xfrm>
          <a:prstGeom prst="rect">
            <a:avLst/>
          </a:prstGeom>
          <a:noFill/>
        </p:spPr>
        <p:txBody>
          <a:bodyPr wrap="none" rtlCol="0">
            <a:spAutoFit/>
          </a:bodyPr>
          <a:lstStyle/>
          <a:p>
            <a:r>
              <a:rPr lang="ru-RU" b="1" dirty="0" err="1" smtClean="0"/>
              <a:t>Психофармокологические</a:t>
            </a:r>
            <a:endParaRPr lang="ru-RU" b="1" dirty="0" smtClean="0"/>
          </a:p>
          <a:p>
            <a:r>
              <a:rPr lang="ru-RU" dirty="0" smtClean="0"/>
              <a:t>  (</a:t>
            </a:r>
            <a:r>
              <a:rPr lang="ru-RU" dirty="0" err="1" smtClean="0"/>
              <a:t>клозапин</a:t>
            </a:r>
            <a:r>
              <a:rPr lang="ru-RU" dirty="0" smtClean="0"/>
              <a:t>, </a:t>
            </a:r>
            <a:r>
              <a:rPr lang="ru-RU" dirty="0" err="1" smtClean="0"/>
              <a:t>дикарбин</a:t>
            </a:r>
            <a:r>
              <a:rPr lang="ru-RU" dirty="0" smtClean="0"/>
              <a:t>,</a:t>
            </a:r>
          </a:p>
          <a:p>
            <a:r>
              <a:rPr lang="ru-RU" dirty="0" smtClean="0"/>
              <a:t>     </a:t>
            </a:r>
            <a:r>
              <a:rPr lang="ru-RU" dirty="0" err="1" smtClean="0"/>
              <a:t>тиоридазин</a:t>
            </a:r>
            <a:r>
              <a:rPr lang="ru-RU" dirty="0" smtClean="0"/>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7650"/>
            <a:ext cx="6400800" cy="1143000"/>
          </a:xfrm>
        </p:spPr>
        <p:txBody>
          <a:bodyPr/>
          <a:lstStyle/>
          <a:p>
            <a:r>
              <a:rPr lang="ru-RU" sz="2800" i="1" dirty="0" smtClean="0">
                <a:effectLst>
                  <a:outerShdw blurRad="38100" dist="38100" dir="2700000" algn="tl">
                    <a:srgbClr val="000000">
                      <a:alpha val="43137"/>
                    </a:srgbClr>
                  </a:outerShdw>
                </a:effectLst>
              </a:rPr>
              <a:t>Противомикробные препараты</a:t>
            </a:r>
            <a:endParaRPr lang="ru-RU" sz="2800" i="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a:stretch>
            <a:fillRect/>
          </a:stretch>
        </p:blipFill>
        <p:spPr bwMode="auto">
          <a:xfrm>
            <a:off x="6429388" y="4214818"/>
            <a:ext cx="2357454" cy="2357454"/>
          </a:xfrm>
          <a:prstGeom prst="rect">
            <a:avLst/>
          </a:prstGeom>
          <a:noFill/>
          <a:ln w="9525">
            <a:noFill/>
            <a:miter lim="800000"/>
            <a:headEnd/>
            <a:tailEnd/>
          </a:ln>
          <a:effectLst>
            <a:softEdge rad="317500"/>
          </a:effectLst>
        </p:spPr>
      </p:pic>
      <p:sp>
        <p:nvSpPr>
          <p:cNvPr id="7" name="TextBox 6"/>
          <p:cNvSpPr txBox="1"/>
          <p:nvPr/>
        </p:nvSpPr>
        <p:spPr>
          <a:xfrm>
            <a:off x="1714480" y="1428736"/>
            <a:ext cx="2768707" cy="646331"/>
          </a:xfrm>
          <a:prstGeom prst="rect">
            <a:avLst/>
          </a:prstGeom>
          <a:noFill/>
        </p:spPr>
        <p:txBody>
          <a:bodyPr wrap="none" rtlCol="0">
            <a:spAutoFit/>
          </a:bodyPr>
          <a:lstStyle/>
          <a:p>
            <a:r>
              <a:rPr lang="ru-RU" sz="3600" b="1" i="1" u="sng" dirty="0" smtClean="0">
                <a:effectLst>
                  <a:outerShdw blurRad="38100" dist="38100" dir="2700000" algn="tl">
                    <a:srgbClr val="000000">
                      <a:alpha val="43137"/>
                    </a:srgbClr>
                  </a:outerShdw>
                </a:effectLst>
              </a:rPr>
              <a:t>Фурацилин</a:t>
            </a:r>
            <a:endParaRPr lang="ru-RU" sz="3600" b="1" i="1" u="sng" dirty="0">
              <a:effectLst>
                <a:outerShdw blurRad="38100" dist="38100" dir="2700000" algn="tl">
                  <a:srgbClr val="000000">
                    <a:alpha val="43137"/>
                  </a:srgbClr>
                </a:outerShdw>
              </a:effectLst>
            </a:endParaRPr>
          </a:p>
        </p:txBody>
      </p:sp>
      <p:sp>
        <p:nvSpPr>
          <p:cNvPr id="8" name="Прямоугольник 7"/>
          <p:cNvSpPr/>
          <p:nvPr/>
        </p:nvSpPr>
        <p:spPr>
          <a:xfrm>
            <a:off x="500034" y="2428868"/>
            <a:ext cx="5929354" cy="3139321"/>
          </a:xfrm>
          <a:prstGeom prst="rect">
            <a:avLst/>
          </a:prstGeom>
        </p:spPr>
        <p:txBody>
          <a:bodyPr wrap="square">
            <a:spAutoFit/>
          </a:bodyPr>
          <a:lstStyle/>
          <a:p>
            <a:r>
              <a:rPr lang="ru-RU" b="1" dirty="0" smtClean="0"/>
              <a:t>Показания:</a:t>
            </a:r>
          </a:p>
          <a:p>
            <a:r>
              <a:rPr lang="ru-RU" dirty="0" smtClean="0"/>
              <a:t>гнойные раны;</a:t>
            </a:r>
          </a:p>
          <a:p>
            <a:r>
              <a:rPr lang="ru-RU" dirty="0" smtClean="0"/>
              <a:t>ожоги II–III ст.;</a:t>
            </a:r>
          </a:p>
          <a:p>
            <a:r>
              <a:rPr lang="ru-RU" dirty="0" smtClean="0"/>
              <a:t>конъюнктивит;</a:t>
            </a:r>
          </a:p>
          <a:p>
            <a:r>
              <a:rPr lang="ru-RU" dirty="0" smtClean="0"/>
              <a:t>фурункулы наружного слухового прохода;</a:t>
            </a:r>
          </a:p>
          <a:p>
            <a:r>
              <a:rPr lang="ru-RU" dirty="0" smtClean="0"/>
              <a:t>остеомиелит;</a:t>
            </a:r>
          </a:p>
          <a:p>
            <a:r>
              <a:rPr lang="ru-RU" dirty="0" smtClean="0"/>
              <a:t>острый наружный и средний отит;</a:t>
            </a:r>
          </a:p>
          <a:p>
            <a:r>
              <a:rPr lang="ru-RU" dirty="0" smtClean="0"/>
              <a:t>стоматит;</a:t>
            </a:r>
          </a:p>
          <a:p>
            <a:r>
              <a:rPr lang="ru-RU" dirty="0" smtClean="0"/>
              <a:t>гингивит;</a:t>
            </a:r>
          </a:p>
          <a:p>
            <a:r>
              <a:rPr lang="ru-RU" dirty="0" smtClean="0"/>
              <a:t>мелкие повреждения кожи (в т.ч. ссадины, царапины, трещины, порезы)</a:t>
            </a:r>
            <a:endParaRPr lang="ru-RU" dirty="0"/>
          </a:p>
        </p:txBody>
      </p:sp>
      <p:pic>
        <p:nvPicPr>
          <p:cNvPr id="2052" name="Picture 4"/>
          <p:cNvPicPr>
            <a:picLocks noChangeAspect="1" noChangeArrowheads="1"/>
          </p:cNvPicPr>
          <p:nvPr/>
        </p:nvPicPr>
        <p:blipFill>
          <a:blip r:embed="rId3"/>
          <a:srcRect/>
          <a:stretch>
            <a:fillRect/>
          </a:stretch>
        </p:blipFill>
        <p:spPr bwMode="auto">
          <a:xfrm>
            <a:off x="5143504" y="1643050"/>
            <a:ext cx="2357454" cy="2357454"/>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52A4"/>
      </a:dk1>
      <a:lt1>
        <a:srgbClr val="FFFFFF"/>
      </a:lt1>
      <a:dk2>
        <a:srgbClr val="DBEFF9"/>
      </a:dk2>
      <a:lt2>
        <a:srgbClr val="808080"/>
      </a:lt2>
      <a:accent1>
        <a:srgbClr val="5A87BE"/>
      </a:accent1>
      <a:accent2>
        <a:srgbClr val="DC5270"/>
      </a:accent2>
      <a:accent3>
        <a:srgbClr val="FFFFFF"/>
      </a:accent3>
      <a:accent4>
        <a:srgbClr val="00458B"/>
      </a:accent4>
      <a:accent5>
        <a:srgbClr val="B5C3DB"/>
      </a:accent5>
      <a:accent6>
        <a:srgbClr val="C74965"/>
      </a:accent6>
      <a:hlink>
        <a:srgbClr val="53B630"/>
      </a:hlink>
      <a:folHlink>
        <a:srgbClr val="D45F48"/>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E3038"/>
        </a:dk1>
        <a:lt1>
          <a:srgbClr val="FFFFFF"/>
        </a:lt1>
        <a:dk2>
          <a:srgbClr val="DDDDDD"/>
        </a:dk2>
        <a:lt2>
          <a:srgbClr val="808080"/>
        </a:lt2>
        <a:accent1>
          <a:srgbClr val="5ECC4C"/>
        </a:accent1>
        <a:accent2>
          <a:srgbClr val="DE4A98"/>
        </a:accent2>
        <a:accent3>
          <a:srgbClr val="FFFFFF"/>
        </a:accent3>
        <a:accent4>
          <a:srgbClr val="26272E"/>
        </a:accent4>
        <a:accent5>
          <a:srgbClr val="B6E2B2"/>
        </a:accent5>
        <a:accent6>
          <a:srgbClr val="C94289"/>
        </a:accent6>
        <a:hlink>
          <a:srgbClr val="B89642"/>
        </a:hlink>
        <a:folHlink>
          <a:srgbClr val="4EA4CA"/>
        </a:folHlink>
      </a:clrScheme>
      <a:clrMap bg1="lt1" tx1="dk1" bg2="lt2" tx2="dk2" accent1="accent1" accent2="accent2" accent3="accent3" accent4="accent4" accent5="accent5" accent6="accent6" hlink="hlink" folHlink="folHlink"/>
    </a:extraClrScheme>
    <a:extraClrScheme>
      <a:clrScheme name="Default Design 2">
        <a:dk1>
          <a:srgbClr val="0052A4"/>
        </a:dk1>
        <a:lt1>
          <a:srgbClr val="FFFFFF"/>
        </a:lt1>
        <a:dk2>
          <a:srgbClr val="DBEFF9"/>
        </a:dk2>
        <a:lt2>
          <a:srgbClr val="808080"/>
        </a:lt2>
        <a:accent1>
          <a:srgbClr val="5A87BE"/>
        </a:accent1>
        <a:accent2>
          <a:srgbClr val="DC5270"/>
        </a:accent2>
        <a:accent3>
          <a:srgbClr val="FFFFFF"/>
        </a:accent3>
        <a:accent4>
          <a:srgbClr val="00458B"/>
        </a:accent4>
        <a:accent5>
          <a:srgbClr val="B5C3DB"/>
        </a:accent5>
        <a:accent6>
          <a:srgbClr val="C74965"/>
        </a:accent6>
        <a:hlink>
          <a:srgbClr val="53B630"/>
        </a:hlink>
        <a:folHlink>
          <a:srgbClr val="D45F48"/>
        </a:folHlink>
      </a:clrScheme>
      <a:clrMap bg1="lt1" tx1="dk1" bg2="lt2" tx2="dk2" accent1="accent1" accent2="accent2" accent3="accent3" accent4="accent4" accent5="accent5" accent6="accent6" hlink="hlink" folHlink="folHlink"/>
    </a:extraClrScheme>
    <a:extraClrScheme>
      <a:clrScheme name="Default Design 3">
        <a:dk1>
          <a:srgbClr val="85218F"/>
        </a:dk1>
        <a:lt1>
          <a:srgbClr val="FFFFFF"/>
        </a:lt1>
        <a:dk2>
          <a:srgbClr val="F9DBF3"/>
        </a:dk2>
        <a:lt2>
          <a:srgbClr val="808080"/>
        </a:lt2>
        <a:accent1>
          <a:srgbClr val="9461CD"/>
        </a:accent1>
        <a:accent2>
          <a:srgbClr val="4E8DDA"/>
        </a:accent2>
        <a:accent3>
          <a:srgbClr val="FFFFFF"/>
        </a:accent3>
        <a:accent4>
          <a:srgbClr val="711B79"/>
        </a:accent4>
        <a:accent5>
          <a:srgbClr val="C8B7E3"/>
        </a:accent5>
        <a:accent6>
          <a:srgbClr val="467FC5"/>
        </a:accent6>
        <a:hlink>
          <a:srgbClr val="3FBB83"/>
        </a:hlink>
        <a:folHlink>
          <a:srgbClr val="C98C4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DokAni</Template>
  <TotalTime>243</TotalTime>
  <Words>1585</Words>
  <Application>Microsoft Office PowerPoint</Application>
  <PresentationFormat>Экран (4:3)</PresentationFormat>
  <Paragraphs>176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Default Design</vt:lpstr>
      <vt:lpstr>Лекарственные      препараты </vt:lpstr>
      <vt:lpstr>Презентация PowerPoint</vt:lpstr>
      <vt:lpstr>Из истории</vt:lpstr>
      <vt:lpstr>Из истории</vt:lpstr>
      <vt:lpstr>Презентация PowerPoint</vt:lpstr>
      <vt:lpstr>Презентация PowerPoint</vt:lpstr>
      <vt:lpstr>Синтетические лекарственные препараты</vt:lpstr>
      <vt:lpstr>Современные лекарственные средства</vt:lpstr>
      <vt:lpstr>Противомикробные препараты</vt:lpstr>
      <vt:lpstr>Болеутоляющие препараты</vt:lpstr>
      <vt:lpstr>Воздействующие на сердце и кровеносные сосуды </vt:lpstr>
      <vt:lpstr>Антигистаминные препараты</vt:lpstr>
      <vt:lpstr>Противоопухолевые препараты </vt:lpstr>
      <vt:lpstr>Психофармакологические препараты  </vt:lpstr>
      <vt:lpstr>Лекарственные препараты</vt:lpstr>
      <vt:lpstr>Снотворные</vt:lpstr>
      <vt:lpstr>Сульфамидные препараты</vt:lpstr>
      <vt:lpstr>Сульфамидные препараты</vt:lpstr>
      <vt:lpstr>Правила приема лекарственных препаратов</vt:lpstr>
      <vt:lpstr>Правила приема лекарственных препаратов</vt:lpstr>
      <vt:lpstr>Несколько правил приема лекарственных препаратов</vt:lpstr>
      <vt:lpstr>Правила приема лекарственных препаратов</vt:lpstr>
      <vt:lpstr>Правила приема лекарственных препаратов</vt:lpstr>
      <vt:lpstr>Правила приема лекарственных препаратов</vt:lpstr>
      <vt:lpstr>Правила приема лекарственных препаратов</vt:lpstr>
      <vt:lpstr>Правила приема лекарственных препаратов</vt:lpstr>
      <vt:lpstr>Правила приема лекарственных препаратов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Лекарственные препараты </dc:title>
  <cp:lastModifiedBy>XTreme.ws</cp:lastModifiedBy>
  <cp:revision>31</cp:revision>
  <dcterms:modified xsi:type="dcterms:W3CDTF">2014-02-26T01:09:56Z</dcterms:modified>
</cp:coreProperties>
</file>