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5" r:id="rId6"/>
    <p:sldId id="260" r:id="rId7"/>
    <p:sldId id="266" r:id="rId8"/>
    <p:sldId id="262" r:id="rId9"/>
    <p:sldId id="264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 varScale="1">
        <p:scale>
          <a:sx n="69" d="100"/>
          <a:sy n="69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CE97-9EA3-4D2E-8B9B-FAC62EBDA85F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33A9-DF36-457B-A774-4F01BEDEAA45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CE97-9EA3-4D2E-8B9B-FAC62EBDA85F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33A9-DF36-457B-A774-4F01BEDEAA4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CE97-9EA3-4D2E-8B9B-FAC62EBDA85F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33A9-DF36-457B-A774-4F01BEDEAA4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CE97-9EA3-4D2E-8B9B-FAC62EBDA85F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33A9-DF36-457B-A774-4F01BEDEAA4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CE97-9EA3-4D2E-8B9B-FAC62EBDA85F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33A9-DF36-457B-A774-4F01BEDEAA45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CE97-9EA3-4D2E-8B9B-FAC62EBDA85F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33A9-DF36-457B-A774-4F01BEDEAA4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CE97-9EA3-4D2E-8B9B-FAC62EBDA85F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33A9-DF36-457B-A774-4F01BEDEAA4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CE97-9EA3-4D2E-8B9B-FAC62EBDA85F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33A9-DF36-457B-A774-4F01BEDEAA4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CE97-9EA3-4D2E-8B9B-FAC62EBDA85F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33A9-DF36-457B-A774-4F01BEDEAA4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CE97-9EA3-4D2E-8B9B-FAC62EBDA85F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33A9-DF36-457B-A774-4F01BEDEAA4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CE97-9EA3-4D2E-8B9B-FAC62EBDA85F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F5133A9-DF36-457B-A774-4F01BEDEAA45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63CE97-9EA3-4D2E-8B9B-FAC62EBDA85F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5133A9-DF36-457B-A774-4F01BEDEAA45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371600"/>
            <a:ext cx="8208912" cy="2489448"/>
          </a:xfrm>
        </p:spPr>
        <p:txBody>
          <a:bodyPr>
            <a:noAutofit/>
          </a:bodyPr>
          <a:lstStyle/>
          <a:p>
            <a:pPr algn="ctr"/>
            <a:r>
              <a:rPr lang="ru-RU" sz="5400" dirty="0" err="1" smtClean="0"/>
              <a:t>Застосування</a:t>
            </a:r>
            <a:r>
              <a:rPr lang="ru-RU" sz="5400" dirty="0" smtClean="0"/>
              <a:t> </a:t>
            </a:r>
            <a:r>
              <a:rPr lang="ru-RU" sz="5400" dirty="0" err="1" smtClean="0"/>
              <a:t>амоніаку</a:t>
            </a:r>
            <a:r>
              <a:rPr lang="ru-RU" sz="5400" dirty="0" smtClean="0"/>
              <a:t> і солей </a:t>
            </a:r>
            <a:r>
              <a:rPr lang="ru-RU" sz="5400" dirty="0" err="1" smtClean="0"/>
              <a:t>амонію</a:t>
            </a:r>
            <a:endParaRPr lang="uk-UA" sz="54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4635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7772400" cy="1362456"/>
          </a:xfrm>
        </p:spPr>
        <p:txBody>
          <a:bodyPr/>
          <a:lstStyle/>
          <a:p>
            <a:pPr algn="ctr"/>
            <a:r>
              <a:rPr lang="ru-RU" sz="6000" dirty="0" err="1" smtClean="0"/>
              <a:t>Дякую</a:t>
            </a:r>
            <a:r>
              <a:rPr lang="ru-RU" sz="6000" dirty="0" smtClean="0"/>
              <a:t> за </a:t>
            </a:r>
            <a:r>
              <a:rPr lang="ru-RU" sz="6000" dirty="0" err="1" smtClean="0"/>
              <a:t>увагу</a:t>
            </a:r>
            <a:r>
              <a:rPr lang="ru-RU" sz="6000" dirty="0" smtClean="0"/>
              <a:t>!</a:t>
            </a:r>
            <a:endParaRPr lang="uk-UA" sz="6000" dirty="0"/>
          </a:p>
        </p:txBody>
      </p:sp>
    </p:spTree>
    <p:extLst>
      <p:ext uri="{BB962C8B-B14F-4D97-AF65-F5344CB8AC3E}">
        <p14:creationId xmlns:p14="http://schemas.microsoft.com/office/powerpoint/2010/main" val="101183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89120"/>
          </a:xfrm>
        </p:spPr>
        <p:txBody>
          <a:bodyPr>
            <a:normAutofit/>
          </a:bodyPr>
          <a:lstStyle/>
          <a:p>
            <a:pPr indent="360000" algn="just"/>
            <a:r>
              <a:rPr lang="vi-VN" dirty="0" smtClean="0"/>
              <a:t>Аміак</a:t>
            </a:r>
            <a:r>
              <a:rPr lang="vi-VN" dirty="0"/>
              <a:t>, </a:t>
            </a:r>
            <a:r>
              <a:rPr lang="vi-VN" dirty="0" smtClean="0"/>
              <a:t>амоніак</a:t>
            </a:r>
            <a:r>
              <a:rPr lang="vi-VN" dirty="0"/>
              <a:t>, </a:t>
            </a:r>
            <a:r>
              <a:rPr lang="vi-VN" dirty="0" smtClean="0"/>
              <a:t>амоняк</a:t>
            </a:r>
            <a:r>
              <a:rPr lang="vi-VN" dirty="0"/>
              <a:t>, </a:t>
            </a:r>
            <a:r>
              <a:rPr lang="en-GB" dirty="0"/>
              <a:t>NH3 — </a:t>
            </a:r>
            <a:r>
              <a:rPr lang="vi-VN" dirty="0"/>
              <a:t>неорганічна сполука, безбарвний газ із різким задушливим запахом, легший за повітря, добре розчинний у </a:t>
            </a:r>
            <a:r>
              <a:rPr lang="vi-VN" dirty="0" smtClean="0"/>
              <a:t>воді</a:t>
            </a:r>
            <a:r>
              <a:rPr lang="ru-RU" dirty="0" smtClean="0"/>
              <a:t>.</a:t>
            </a:r>
            <a:endParaRPr lang="ru-RU" dirty="0"/>
          </a:p>
          <a:p>
            <a:pPr indent="360000" algn="just"/>
            <a:r>
              <a:rPr lang="ru-RU" dirty="0" smtClean="0"/>
              <a:t>Солі </a:t>
            </a:r>
            <a:r>
              <a:rPr lang="ru-RU" dirty="0" err="1" smtClean="0"/>
              <a:t>амонію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кристалічні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з </a:t>
            </a:r>
            <a:r>
              <a:rPr lang="ru-RU" dirty="0" err="1"/>
              <a:t>іонним</a:t>
            </a:r>
            <a:r>
              <a:rPr lang="ru-RU" dirty="0"/>
              <a:t> типом </a:t>
            </a:r>
            <a:r>
              <a:rPr lang="ru-RU" dirty="0" err="1"/>
              <a:t>зв'язку</a:t>
            </a:r>
            <a:r>
              <a:rPr lang="ru-RU" dirty="0"/>
              <a:t>. До складу солей </a:t>
            </a:r>
            <a:r>
              <a:rPr lang="ru-RU" dirty="0" err="1"/>
              <a:t>амонію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один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катіонів</a:t>
            </a:r>
            <a:r>
              <a:rPr lang="ru-RU" dirty="0"/>
              <a:t> і </a:t>
            </a:r>
            <a:r>
              <a:rPr lang="ru-RU" dirty="0" err="1"/>
              <a:t>аніон</a:t>
            </a:r>
            <a:r>
              <a:rPr lang="ru-RU" dirty="0"/>
              <a:t> кислотного </a:t>
            </a:r>
            <a:r>
              <a:rPr lang="ru-RU" dirty="0" err="1" smtClean="0"/>
              <a:t>залишку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uk-UA" dirty="0" smtClean="0"/>
              <a:t>Солі </a:t>
            </a:r>
            <a:r>
              <a:rPr lang="uk-UA" dirty="0"/>
              <a:t>амонію утворюються при взаємодії відповідних кислот з </a:t>
            </a:r>
            <a:r>
              <a:rPr lang="uk-UA" dirty="0" smtClean="0"/>
              <a:t>амоніаком</a:t>
            </a:r>
            <a:r>
              <a:rPr lang="en-GB" dirty="0"/>
              <a:t> </a:t>
            </a:r>
            <a:r>
              <a:rPr lang="ru-RU" dirty="0" smtClean="0"/>
              <a:t>(</a:t>
            </a:r>
            <a:r>
              <a:rPr lang="en-GB" dirty="0" smtClean="0"/>
              <a:t>NH3</a:t>
            </a:r>
            <a:r>
              <a:rPr lang="ru-RU" dirty="0" smtClean="0"/>
              <a:t>)</a:t>
            </a:r>
            <a:r>
              <a:rPr lang="uk-UA" dirty="0" smtClean="0"/>
              <a:t> </a:t>
            </a:r>
            <a:r>
              <a:rPr lang="uk-UA" dirty="0"/>
              <a:t>або розчином гідроксиду </a:t>
            </a:r>
            <a:r>
              <a:rPr lang="uk-UA" dirty="0" smtClean="0"/>
              <a:t>амонію</a:t>
            </a:r>
            <a:r>
              <a:rPr lang="en-GB" dirty="0"/>
              <a:t> (NH4OH)</a:t>
            </a:r>
            <a:r>
              <a:rPr lang="uk-UA" dirty="0" smtClean="0"/>
              <a:t>. </a:t>
            </a:r>
            <a:r>
              <a:rPr lang="uk-UA" dirty="0"/>
              <a:t>Більшість солей амонію безбарвні.</a:t>
            </a:r>
          </a:p>
        </p:txBody>
      </p:sp>
    </p:spTree>
    <p:extLst>
      <p:ext uri="{BB962C8B-B14F-4D97-AF65-F5344CB8AC3E}">
        <p14:creationId xmlns:p14="http://schemas.microsoft.com/office/powerpoint/2010/main" val="108562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700808"/>
            <a:ext cx="7772400" cy="1362456"/>
          </a:xfrm>
        </p:spPr>
        <p:txBody>
          <a:bodyPr/>
          <a:lstStyle/>
          <a:p>
            <a:pPr algn="ctr"/>
            <a:r>
              <a:rPr lang="ru-RU" sz="6600" dirty="0" err="1" smtClean="0"/>
              <a:t>Застосування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9493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Застосування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8291264" cy="4389120"/>
          </a:xfrm>
        </p:spPr>
        <p:txBody>
          <a:bodyPr/>
          <a:lstStyle/>
          <a:p>
            <a:pPr indent="360000" algn="just"/>
            <a:r>
              <a:rPr lang="ru-RU" dirty="0"/>
              <a:t>Солі </a:t>
            </a:r>
            <a:r>
              <a:rPr lang="ru-RU" dirty="0" err="1"/>
              <a:t>амонію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в </a:t>
            </a:r>
            <a:r>
              <a:rPr lang="ru-RU" dirty="0" err="1"/>
              <a:t>хімічній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 і як </a:t>
            </a:r>
            <a:r>
              <a:rPr lang="ru-RU" dirty="0" err="1"/>
              <a:t>мінеральні</a:t>
            </a:r>
            <a:r>
              <a:rPr lang="ru-RU" dirty="0"/>
              <a:t> </a:t>
            </a:r>
            <a:r>
              <a:rPr lang="ru-RU" dirty="0" err="1"/>
              <a:t>добрива</a:t>
            </a:r>
            <a:r>
              <a:rPr lang="ru-RU" dirty="0"/>
              <a:t> в </a:t>
            </a:r>
            <a:r>
              <a:rPr lang="ru-RU" dirty="0" err="1"/>
              <a:t>сільському</a:t>
            </a:r>
            <a:r>
              <a:rPr lang="ru-RU" dirty="0"/>
              <a:t> </a:t>
            </a:r>
            <a:r>
              <a:rPr lang="ru-RU" dirty="0" err="1"/>
              <a:t>господарстві</a:t>
            </a:r>
            <a:r>
              <a:rPr lang="ru-RU" dirty="0" smtClean="0"/>
              <a:t>.</a:t>
            </a:r>
          </a:p>
          <a:p>
            <a:pPr indent="360000" algn="just"/>
            <a:r>
              <a:rPr lang="uk-UA" dirty="0"/>
              <a:t>Ш</a:t>
            </a:r>
            <a:r>
              <a:rPr lang="uk-UA" dirty="0" smtClean="0"/>
              <a:t>ироко </a:t>
            </a:r>
            <a:r>
              <a:rPr lang="uk-UA" dirty="0"/>
              <a:t>застосовують </a:t>
            </a:r>
            <a:r>
              <a:rPr lang="uk-UA" dirty="0" smtClean="0"/>
              <a:t>у </a:t>
            </a:r>
            <a:r>
              <a:rPr lang="uk-UA" dirty="0"/>
              <a:t>виробництві сухих гальванічних елементів, при паянні (амоній хлорид, або нашатир), у </a:t>
            </a:r>
            <a:r>
              <a:rPr lang="uk-UA" dirty="0" smtClean="0"/>
              <a:t>хлібопекарському та кондитерському виробництвах </a:t>
            </a:r>
            <a:r>
              <a:rPr lang="uk-UA" dirty="0"/>
              <a:t>(амоній </a:t>
            </a:r>
            <a:r>
              <a:rPr lang="uk-UA" dirty="0" err="1"/>
              <a:t>гідрогенкарбонат</a:t>
            </a:r>
            <a:r>
              <a:rPr lang="uk-UA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2226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04088"/>
            <a:ext cx="8367464" cy="387704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Застосування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/>
              <a:t>у </a:t>
            </a:r>
            <a:r>
              <a:rPr lang="ru-RU" sz="4400" dirty="0" err="1"/>
              <a:t>хімічній</a:t>
            </a:r>
            <a:r>
              <a:rPr lang="ru-RU" sz="4400" dirty="0"/>
              <a:t> </a:t>
            </a:r>
            <a:r>
              <a:rPr lang="ru-RU" sz="4400" dirty="0" err="1"/>
              <a:t>промисловості</a:t>
            </a:r>
            <a:r>
              <a:rPr lang="uk-UA" sz="5400" dirty="0"/>
              <a:t/>
            </a:r>
            <a:br>
              <a:rPr lang="uk-UA" sz="5400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57521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Застосування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5770984" cy="4389120"/>
          </a:xfrm>
        </p:spPr>
        <p:txBody>
          <a:bodyPr>
            <a:normAutofit fontScale="77500" lnSpcReduction="20000"/>
          </a:bodyPr>
          <a:lstStyle/>
          <a:p>
            <a:pPr indent="360000" algn="just"/>
            <a:r>
              <a:rPr lang="uk-UA" dirty="0"/>
              <a:t>Амоніак — один з найважливіших продуктів сучасної хімічної промисловості. Головною галуззю його застосування є виробництво нітратної кислоти і азотних </a:t>
            </a:r>
            <a:r>
              <a:rPr lang="uk-UA" dirty="0" smtClean="0"/>
              <a:t>добрив</a:t>
            </a:r>
            <a:r>
              <a:rPr lang="uk-UA" dirty="0"/>
              <a:t>, соди за аміачним способом та ін. Аміак застосовується в органічному синтезі як холодоагент, для азотування стилі, у медицині (нашатирний спирт</a:t>
            </a:r>
            <a:r>
              <a:rPr lang="uk-UA" dirty="0" smtClean="0"/>
              <a:t>).</a:t>
            </a:r>
            <a:endParaRPr lang="uk-UA" dirty="0"/>
          </a:p>
          <a:p>
            <a:pPr indent="360000" algn="just"/>
            <a:r>
              <a:rPr lang="uk-UA" dirty="0" smtClean="0"/>
              <a:t>Крім </a:t>
            </a:r>
            <a:r>
              <a:rPr lang="uk-UA" dirty="0"/>
              <a:t>того, аміак використовують для виробництва багатьох інших хімічних продуктів. Зріджений аміак і водний розчин аміаку застосовують безпосередньо як азотне добриво</a:t>
            </a:r>
            <a:r>
              <a:rPr lang="uk-UA" dirty="0" smtClean="0"/>
              <a:t>.</a:t>
            </a:r>
          </a:p>
          <a:p>
            <a:pPr indent="360000" algn="just"/>
            <a:r>
              <a:rPr lang="uk-UA" dirty="0" smtClean="0"/>
              <a:t>А також використовують як </a:t>
            </a:r>
            <a:r>
              <a:rPr lang="uk-UA" dirty="0"/>
              <a:t>компоненти вибухових сумішей (амоній нітрат</a:t>
            </a:r>
            <a:r>
              <a:rPr lang="uk-UA" dirty="0" smtClean="0"/>
              <a:t>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844824"/>
            <a:ext cx="2915816" cy="295232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590631" y="4828510"/>
            <a:ext cx="219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нашатирний спирт</a:t>
            </a:r>
          </a:p>
        </p:txBody>
      </p:sp>
    </p:spTree>
    <p:extLst>
      <p:ext uri="{BB962C8B-B14F-4D97-AF65-F5344CB8AC3E}">
        <p14:creationId xmlns:p14="http://schemas.microsoft.com/office/powerpoint/2010/main" val="364205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949048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Застосування</a:t>
            </a:r>
            <a:r>
              <a:rPr lang="ru-RU" dirty="0"/>
              <a:t/>
            </a:r>
            <a:br>
              <a:rPr lang="ru-RU" dirty="0"/>
            </a:br>
            <a:r>
              <a:rPr lang="ru-RU" sz="4400" dirty="0" smtClean="0"/>
              <a:t>в </a:t>
            </a:r>
            <a:r>
              <a:rPr lang="ru-RU" sz="4400" dirty="0" err="1"/>
              <a:t>сільському</a:t>
            </a:r>
            <a:r>
              <a:rPr lang="ru-RU" sz="4400" dirty="0"/>
              <a:t> </a:t>
            </a:r>
            <a:r>
              <a:rPr lang="ru-RU" sz="4400" dirty="0" err="1"/>
              <a:t>господарстві</a:t>
            </a:r>
            <a:r>
              <a:rPr lang="uk-UA" sz="4400" dirty="0"/>
              <a:t/>
            </a:r>
            <a:br>
              <a:rPr lang="uk-UA" sz="4400" dirty="0"/>
            </a:b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2239647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Застосування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indent="360000" algn="just"/>
            <a:r>
              <a:rPr lang="uk-UA" dirty="0" smtClean="0"/>
              <a:t>Нітрат </a:t>
            </a:r>
            <a:r>
              <a:rPr lang="uk-UA" dirty="0"/>
              <a:t>амонію </a:t>
            </a:r>
            <a:r>
              <a:rPr lang="en-GB" dirty="0"/>
              <a:t>NH4NO3 (</a:t>
            </a:r>
            <a:r>
              <a:rPr lang="uk-UA" dirty="0"/>
              <a:t>амонійна селітра) дуже багате на азот добриво. Але нітрат амонію має істотний недолік — на вологому повітрі він мокріє, а при висиханні утворює тверді куски. Цілком сухий нітрат амонію може вибухати. Тому його застосовують як добриво в суміші з сульфатом амонію. Така суміш на повітрі не мокріє; не злежується і являє собою дуже цінне добриво, особливо під цукрові буряки, картоплю та інші культури</a:t>
            </a:r>
            <a:r>
              <a:rPr lang="uk-UA" dirty="0" smtClean="0"/>
              <a:t>.</a:t>
            </a:r>
          </a:p>
          <a:p>
            <a:pPr indent="360000" algn="just"/>
            <a:r>
              <a:rPr lang="uk-UA" dirty="0"/>
              <a:t>Сульфат амонію (</a:t>
            </a:r>
            <a:r>
              <a:rPr lang="en-GB" dirty="0"/>
              <a:t>NH4)2SO4 — </a:t>
            </a:r>
            <a:r>
              <a:rPr lang="uk-UA" dirty="0"/>
              <a:t>одне з найстаріших азотних добрив. Його добувають у великих кількостях нейтралізацією сульфатної кислоти аміаком. Сульфат амонію не гігроскопічний і не злежується. Він значно підвищує врожайність таких культур, як жито, пшениця, картопля і особливо чай і рис.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4612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Застосування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indent="360000" algn="just"/>
            <a:r>
              <a:rPr lang="uk-UA" dirty="0" smtClean="0"/>
              <a:t>Хлорид </a:t>
            </a:r>
            <a:r>
              <a:rPr lang="uk-UA" dirty="0"/>
              <a:t>амонію </a:t>
            </a:r>
            <a:r>
              <a:rPr lang="en-GB" dirty="0"/>
              <a:t>NH4Cl </a:t>
            </a:r>
            <a:r>
              <a:rPr lang="uk-UA" dirty="0"/>
              <a:t>одержують нейтралізацією </a:t>
            </a:r>
            <a:r>
              <a:rPr lang="uk-UA" dirty="0" err="1"/>
              <a:t>хлоридної</a:t>
            </a:r>
            <a:r>
              <a:rPr lang="uk-UA" dirty="0"/>
              <a:t> кислоти аміаком. Він теж не гігроскопічний і не злежується. Але на відміну від сульфату амонію його не вносять під такі культури, як цукрові буряки, тютюн тощо, оскільки іони хлору на ці культури впливають негативно.</a:t>
            </a:r>
          </a:p>
          <a:p>
            <a:pPr indent="360000" algn="just"/>
            <a:r>
              <a:rPr lang="uk-UA" dirty="0"/>
              <a:t>Рідкий аміак і аміачна вода є найбагатшими добривами за вмістом азоту. Рідкий аміак, як і аміачну воду, стали застосовувати як азотні добрива лише останнім часом, коли були розроблені методи внесення в ґрунт добрив у рідкому стані.</a:t>
            </a:r>
          </a:p>
        </p:txBody>
      </p:sp>
    </p:spTree>
    <p:extLst>
      <p:ext uri="{BB962C8B-B14F-4D97-AF65-F5344CB8AC3E}">
        <p14:creationId xmlns:p14="http://schemas.microsoft.com/office/powerpoint/2010/main" val="102531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431</TotalTime>
  <Words>429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Застосування амоніаку і солей амонію</vt:lpstr>
      <vt:lpstr>Презентация PowerPoint</vt:lpstr>
      <vt:lpstr>Застосування</vt:lpstr>
      <vt:lpstr>Застосування</vt:lpstr>
      <vt:lpstr>Застосування у хімічній промисловості </vt:lpstr>
      <vt:lpstr>Застосування</vt:lpstr>
      <vt:lpstr>Застосування в сільському господарстві </vt:lpstr>
      <vt:lpstr>Застосування</vt:lpstr>
      <vt:lpstr>Застосування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Застосування неметалів і поширення у природі</dc:title>
  <dc:creator>Tanya</dc:creator>
  <cp:lastModifiedBy>Tanya</cp:lastModifiedBy>
  <cp:revision>15</cp:revision>
  <dcterms:created xsi:type="dcterms:W3CDTF">2012-12-02T16:07:22Z</dcterms:created>
  <dcterms:modified xsi:type="dcterms:W3CDTF">2015-01-28T09:53:40Z</dcterms:modified>
</cp:coreProperties>
</file>