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-166688" y="-12700"/>
            <a:ext cx="9310688" cy="6878638"/>
          </a:xfrm>
          <a:custGeom>
            <a:avLst/>
            <a:gdLst>
              <a:gd name="T0" fmla="*/ 5865 w 5865"/>
              <a:gd name="T1" fmla="*/ 2870 h 4333"/>
              <a:gd name="T2" fmla="*/ 4934 w 5865"/>
              <a:gd name="T3" fmla="*/ 3427 h 4333"/>
              <a:gd name="T4" fmla="*/ 3003 w 5865"/>
              <a:gd name="T5" fmla="*/ 3839 h 4333"/>
              <a:gd name="T6" fmla="*/ 1319 w 5865"/>
              <a:gd name="T7" fmla="*/ 3610 h 4333"/>
              <a:gd name="T8" fmla="*/ 145 w 5865"/>
              <a:gd name="T9" fmla="*/ 2327 h 4333"/>
              <a:gd name="T10" fmla="*/ 519 w 5865"/>
              <a:gd name="T11" fmla="*/ 553 h 4333"/>
              <a:gd name="T12" fmla="*/ 1130 w 5865"/>
              <a:gd name="T13" fmla="*/ 8 h 4333"/>
              <a:gd name="T14" fmla="*/ 98 w 5865"/>
              <a:gd name="T15" fmla="*/ 0 h 4333"/>
              <a:gd name="T16" fmla="*/ 94 w 5865"/>
              <a:gd name="T17" fmla="*/ 4328 h 4333"/>
              <a:gd name="T18" fmla="*/ 5862 w 5865"/>
              <a:gd name="T19" fmla="*/ 4333 h 4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865" h="4333">
                <a:moveTo>
                  <a:pt x="5865" y="2870"/>
                </a:moveTo>
                <a:cubicBezTo>
                  <a:pt x="5766" y="3006"/>
                  <a:pt x="5616" y="3111"/>
                  <a:pt x="4934" y="3427"/>
                </a:cubicBezTo>
                <a:cubicBezTo>
                  <a:pt x="4254" y="3742"/>
                  <a:pt x="3605" y="3809"/>
                  <a:pt x="3003" y="3839"/>
                </a:cubicBezTo>
                <a:cubicBezTo>
                  <a:pt x="2401" y="3869"/>
                  <a:pt x="1795" y="3862"/>
                  <a:pt x="1319" y="3610"/>
                </a:cubicBezTo>
                <a:cubicBezTo>
                  <a:pt x="784" y="3413"/>
                  <a:pt x="233" y="2771"/>
                  <a:pt x="145" y="2327"/>
                </a:cubicBezTo>
                <a:cubicBezTo>
                  <a:pt x="0" y="1528"/>
                  <a:pt x="308" y="844"/>
                  <a:pt x="519" y="553"/>
                </a:cubicBezTo>
                <a:cubicBezTo>
                  <a:pt x="729" y="262"/>
                  <a:pt x="1076" y="17"/>
                  <a:pt x="1130" y="8"/>
                </a:cubicBezTo>
                <a:lnTo>
                  <a:pt x="98" y="0"/>
                </a:lnTo>
                <a:lnTo>
                  <a:pt x="94" y="4328"/>
                </a:lnTo>
                <a:lnTo>
                  <a:pt x="5862" y="4333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Freeform 16"/>
          <p:cNvSpPr>
            <a:spLocks/>
          </p:cNvSpPr>
          <p:nvPr/>
        </p:nvSpPr>
        <p:spPr bwMode="ltGray">
          <a:xfrm>
            <a:off x="-15875" y="-3175"/>
            <a:ext cx="9159875" cy="6865938"/>
          </a:xfrm>
          <a:custGeom>
            <a:avLst/>
            <a:gdLst>
              <a:gd name="T0" fmla="*/ 0 w 5770"/>
              <a:gd name="T1" fmla="*/ 445 h 4325"/>
              <a:gd name="T2" fmla="*/ 0 w 5770"/>
              <a:gd name="T3" fmla="*/ 4322 h 4325"/>
              <a:gd name="T4" fmla="*/ 3976 w 5770"/>
              <a:gd name="T5" fmla="*/ 4325 h 4325"/>
              <a:gd name="T6" fmla="*/ 4975 w 5770"/>
              <a:gd name="T7" fmla="*/ 3860 h 4325"/>
              <a:gd name="T8" fmla="*/ 5770 w 5770"/>
              <a:gd name="T9" fmla="*/ 3261 h 4325"/>
              <a:gd name="T10" fmla="*/ 5770 w 5770"/>
              <a:gd name="T11" fmla="*/ 2818 h 4325"/>
              <a:gd name="T12" fmla="*/ 4865 w 5770"/>
              <a:gd name="T13" fmla="*/ 3312 h 4325"/>
              <a:gd name="T14" fmla="*/ 2853 w 5770"/>
              <a:gd name="T15" fmla="*/ 3778 h 4325"/>
              <a:gd name="T16" fmla="*/ 1025 w 5770"/>
              <a:gd name="T17" fmla="*/ 3403 h 4325"/>
              <a:gd name="T18" fmla="*/ 129 w 5770"/>
              <a:gd name="T19" fmla="*/ 2288 h 4325"/>
              <a:gd name="T20" fmla="*/ 531 w 5770"/>
              <a:gd name="T21" fmla="*/ 514 h 4325"/>
              <a:gd name="T22" fmla="*/ 1080 w 5770"/>
              <a:gd name="T23" fmla="*/ 2 h 4325"/>
              <a:gd name="T24" fmla="*/ 481 w 5770"/>
              <a:gd name="T25" fmla="*/ 0 h 4325"/>
              <a:gd name="T26" fmla="*/ 184 w 5770"/>
              <a:gd name="T27" fmla="*/ 248 h 4325"/>
              <a:gd name="T28" fmla="*/ 0 w 5770"/>
              <a:gd name="T29" fmla="*/ 445 h 4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770" h="4325">
                <a:moveTo>
                  <a:pt x="0" y="445"/>
                </a:moveTo>
                <a:lnTo>
                  <a:pt x="0" y="4322"/>
                </a:lnTo>
                <a:lnTo>
                  <a:pt x="3976" y="4325"/>
                </a:lnTo>
                <a:cubicBezTo>
                  <a:pt x="4424" y="4168"/>
                  <a:pt x="4665" y="4052"/>
                  <a:pt x="4975" y="3860"/>
                </a:cubicBezTo>
                <a:cubicBezTo>
                  <a:pt x="5285" y="3668"/>
                  <a:pt x="5638" y="3435"/>
                  <a:pt x="5770" y="3261"/>
                </a:cubicBezTo>
                <a:lnTo>
                  <a:pt x="5770" y="2818"/>
                </a:lnTo>
                <a:cubicBezTo>
                  <a:pt x="5747" y="2832"/>
                  <a:pt x="5548" y="2996"/>
                  <a:pt x="4865" y="3312"/>
                </a:cubicBezTo>
                <a:cubicBezTo>
                  <a:pt x="4182" y="3628"/>
                  <a:pt x="3493" y="3763"/>
                  <a:pt x="2853" y="3778"/>
                </a:cubicBezTo>
                <a:cubicBezTo>
                  <a:pt x="2213" y="3793"/>
                  <a:pt x="1592" y="3723"/>
                  <a:pt x="1025" y="3403"/>
                </a:cubicBezTo>
                <a:cubicBezTo>
                  <a:pt x="458" y="3083"/>
                  <a:pt x="248" y="2745"/>
                  <a:pt x="129" y="2288"/>
                </a:cubicBezTo>
                <a:cubicBezTo>
                  <a:pt x="10" y="1831"/>
                  <a:pt x="65" y="1026"/>
                  <a:pt x="531" y="514"/>
                </a:cubicBezTo>
                <a:cubicBezTo>
                  <a:pt x="997" y="2"/>
                  <a:pt x="1071" y="29"/>
                  <a:pt x="1080" y="2"/>
                </a:cubicBezTo>
                <a:lnTo>
                  <a:pt x="481" y="0"/>
                </a:lnTo>
                <a:cubicBezTo>
                  <a:pt x="376" y="68"/>
                  <a:pt x="264" y="174"/>
                  <a:pt x="184" y="248"/>
                </a:cubicBezTo>
                <a:cubicBezTo>
                  <a:pt x="104" y="322"/>
                  <a:pt x="38" y="404"/>
                  <a:pt x="0" y="445"/>
                </a:cubicBez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590800"/>
            <a:ext cx="7772400" cy="1470025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962400"/>
            <a:ext cx="6400800" cy="685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61035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610350"/>
            <a:ext cx="2133600" cy="171450"/>
          </a:xfrm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4024313" y="6324600"/>
            <a:ext cx="11572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600" b="1"/>
              <a:t>LOGO</a:t>
            </a:r>
          </a:p>
        </p:txBody>
      </p:sp>
      <p:sp>
        <p:nvSpPr>
          <p:cNvPr id="3090" name="AutoShape 18"/>
          <p:cNvSpPr>
            <a:spLocks noChangeArrowheads="1"/>
          </p:cNvSpPr>
          <p:nvPr/>
        </p:nvSpPr>
        <p:spPr bwMode="gray">
          <a:xfrm rot="5400000">
            <a:off x="4381500" y="5730875"/>
            <a:ext cx="381000" cy="1066800"/>
          </a:xfrm>
          <a:prstGeom prst="moon">
            <a:avLst>
              <a:gd name="adj" fmla="val 1625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7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217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613525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61352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27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61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6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5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89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34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6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ltGray">
          <a:xfrm>
            <a:off x="0" y="3048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37" name="Freeform 13"/>
          <p:cNvSpPr>
            <a:spLocks/>
          </p:cNvSpPr>
          <p:nvPr/>
        </p:nvSpPr>
        <p:spPr bwMode="ltGray">
          <a:xfrm>
            <a:off x="0" y="5167313"/>
            <a:ext cx="9158288" cy="1701800"/>
          </a:xfrm>
          <a:custGeom>
            <a:avLst/>
            <a:gdLst>
              <a:gd name="T0" fmla="*/ 6 w 5769"/>
              <a:gd name="T1" fmla="*/ 1072 h 1072"/>
              <a:gd name="T2" fmla="*/ 0 w 5769"/>
              <a:gd name="T3" fmla="*/ 356 h 1072"/>
              <a:gd name="T4" fmla="*/ 1975 w 5769"/>
              <a:gd name="T5" fmla="*/ 914 h 1072"/>
              <a:gd name="T6" fmla="*/ 5769 w 5769"/>
              <a:gd name="T7" fmla="*/ 0 h 1072"/>
              <a:gd name="T8" fmla="*/ 5766 w 5769"/>
              <a:gd name="T9" fmla="*/ 1072 h 1072"/>
              <a:gd name="T10" fmla="*/ 6 w 5769"/>
              <a:gd name="T11" fmla="*/ 1072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9" h="1072">
                <a:moveTo>
                  <a:pt x="6" y="1072"/>
                </a:moveTo>
                <a:lnTo>
                  <a:pt x="0" y="356"/>
                </a:lnTo>
                <a:cubicBezTo>
                  <a:pt x="229" y="494"/>
                  <a:pt x="667" y="923"/>
                  <a:pt x="1975" y="914"/>
                </a:cubicBezTo>
                <a:cubicBezTo>
                  <a:pt x="3283" y="905"/>
                  <a:pt x="4891" y="539"/>
                  <a:pt x="5769" y="0"/>
                </a:cubicBezTo>
                <a:lnTo>
                  <a:pt x="5766" y="1072"/>
                </a:lnTo>
                <a:lnTo>
                  <a:pt x="6" y="1072"/>
                </a:lnTo>
                <a:close/>
              </a:path>
            </a:pathLst>
          </a:custGeom>
          <a:solidFill>
            <a:schemeClr val="accent2">
              <a:alpha val="22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Freeform 14"/>
          <p:cNvSpPr>
            <a:spLocks/>
          </p:cNvSpPr>
          <p:nvPr/>
        </p:nvSpPr>
        <p:spPr bwMode="ltGray">
          <a:xfrm>
            <a:off x="-9525" y="5776913"/>
            <a:ext cx="9153525" cy="1095375"/>
          </a:xfrm>
          <a:custGeom>
            <a:avLst/>
            <a:gdLst>
              <a:gd name="T0" fmla="*/ 6 w 5766"/>
              <a:gd name="T1" fmla="*/ 690 h 690"/>
              <a:gd name="T2" fmla="*/ 0 w 5766"/>
              <a:gd name="T3" fmla="*/ 362 h 690"/>
              <a:gd name="T4" fmla="*/ 1999 w 5766"/>
              <a:gd name="T5" fmla="*/ 603 h 690"/>
              <a:gd name="T6" fmla="*/ 5766 w 5766"/>
              <a:gd name="T7" fmla="*/ 0 h 690"/>
              <a:gd name="T8" fmla="*/ 5766 w 5766"/>
              <a:gd name="T9" fmla="*/ 690 h 690"/>
              <a:gd name="T10" fmla="*/ 6 w 5766"/>
              <a:gd name="T11" fmla="*/ 690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6" h="690">
                <a:moveTo>
                  <a:pt x="6" y="690"/>
                </a:moveTo>
                <a:lnTo>
                  <a:pt x="0" y="362"/>
                </a:lnTo>
                <a:cubicBezTo>
                  <a:pt x="211" y="392"/>
                  <a:pt x="1078" y="610"/>
                  <a:pt x="1999" y="603"/>
                </a:cubicBezTo>
                <a:cubicBezTo>
                  <a:pt x="2920" y="596"/>
                  <a:pt x="4596" y="485"/>
                  <a:pt x="5766" y="0"/>
                </a:cubicBezTo>
                <a:lnTo>
                  <a:pt x="5766" y="690"/>
                </a:lnTo>
                <a:lnTo>
                  <a:pt x="6" y="69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274638"/>
            <a:ext cx="8229600" cy="56356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18.09.2014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3525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3525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Базові</a:t>
            </a:r>
            <a:r>
              <a:rPr lang="ru-RU" dirty="0"/>
              <a:t>» </a:t>
            </a:r>
            <a:r>
              <a:rPr lang="ru-RU" dirty="0" err="1" smtClean="0"/>
              <a:t>амінокислоти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90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/>
          <a:lstStyle/>
          <a:p>
            <a:r>
              <a:rPr lang="uk-UA" sz="2000" i="1" dirty="0"/>
              <a:t>Амінокислоти із негативно зарядженими бічними групами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Дві амінокислоти мають сумарний негативний </a:t>
            </a:r>
            <a:r>
              <a:rPr lang="uk-UA" dirty="0" smtClean="0"/>
              <a:t>заряд: </a:t>
            </a:r>
            <a:r>
              <a:rPr lang="uk-UA" dirty="0"/>
              <a:t>аспарагінова і глутамінова кислоти.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744" y="3068960"/>
            <a:ext cx="3941510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15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63562"/>
          </a:xfrm>
        </p:spPr>
        <p:txBody>
          <a:bodyPr/>
          <a:lstStyle/>
          <a:p>
            <a:r>
              <a:rPr lang="uk-UA" sz="2000" i="1" dirty="0"/>
              <a:t>Амінокислоти із позитивно зарядженими бічними групами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66800"/>
            <a:ext cx="4690864" cy="5059363"/>
          </a:xfrm>
        </p:spPr>
        <p:txBody>
          <a:bodyPr/>
          <a:lstStyle/>
          <a:p>
            <a:r>
              <a:rPr lang="uk-UA" dirty="0"/>
              <a:t>Три </a:t>
            </a:r>
            <a:r>
              <a:rPr lang="uk-UA" dirty="0" err="1"/>
              <a:t>протеїногенні</a:t>
            </a:r>
            <a:r>
              <a:rPr lang="uk-UA" dirty="0"/>
              <a:t> амінокислоти мають позитивно заряджені бічні </a:t>
            </a:r>
            <a:r>
              <a:rPr lang="uk-UA" dirty="0" smtClean="0"/>
              <a:t>групи: </a:t>
            </a:r>
            <a:r>
              <a:rPr lang="uk-UA" dirty="0"/>
              <a:t>лізин, аргінін і </a:t>
            </a:r>
            <a:r>
              <a:rPr lang="uk-UA" dirty="0" err="1"/>
              <a:t>гістидин</a:t>
            </a:r>
            <a:r>
              <a:rPr lang="uk-UA" dirty="0"/>
              <a:t>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412776"/>
            <a:ext cx="2952328" cy="411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54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По функціональних групах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z="2400" dirty="0"/>
              <a:t>Аліфатичні </a:t>
            </a:r>
            <a:endParaRPr lang="ru-RU" sz="2000" dirty="0"/>
          </a:p>
          <a:p>
            <a:pPr lvl="1"/>
            <a:r>
              <a:rPr lang="uk-UA" sz="2000" dirty="0" err="1"/>
              <a:t>Моноаміномонокарбоновие</a:t>
            </a:r>
            <a:r>
              <a:rPr lang="uk-UA" sz="2000" dirty="0"/>
              <a:t>: гліцин, аланін, валін, ізолейцин, лейцин</a:t>
            </a:r>
            <a:endParaRPr lang="ru-RU" sz="1800" dirty="0"/>
          </a:p>
          <a:p>
            <a:pPr lvl="1"/>
            <a:r>
              <a:rPr lang="uk-UA" sz="2000" dirty="0" err="1"/>
              <a:t>Оксімоноамінокарбоновие</a:t>
            </a:r>
            <a:r>
              <a:rPr lang="uk-UA" sz="2000" dirty="0"/>
              <a:t>: </a:t>
            </a:r>
            <a:r>
              <a:rPr lang="uk-UA" sz="2000" dirty="0" err="1"/>
              <a:t>серин</a:t>
            </a:r>
            <a:r>
              <a:rPr lang="uk-UA" sz="2000" dirty="0"/>
              <a:t>, </a:t>
            </a:r>
            <a:r>
              <a:rPr lang="uk-UA" sz="2000" dirty="0" err="1"/>
              <a:t>треонін</a:t>
            </a:r>
            <a:r>
              <a:rPr lang="uk-UA" sz="2000" dirty="0"/>
              <a:t> </a:t>
            </a:r>
            <a:endParaRPr lang="ru-RU" sz="1800" dirty="0"/>
          </a:p>
          <a:p>
            <a:pPr lvl="1"/>
            <a:r>
              <a:rPr lang="uk-UA" sz="2000" dirty="0" err="1"/>
              <a:t>Моноамінодікарбоновие</a:t>
            </a:r>
            <a:r>
              <a:rPr lang="uk-UA" sz="2000" dirty="0"/>
              <a:t>: </a:t>
            </a:r>
            <a:r>
              <a:rPr lang="uk-UA" sz="2000" dirty="0" err="1"/>
              <a:t>аспартат</a:t>
            </a:r>
            <a:r>
              <a:rPr lang="uk-UA" sz="2000" dirty="0"/>
              <a:t>, </a:t>
            </a:r>
            <a:r>
              <a:rPr lang="uk-UA" sz="2000" dirty="0" err="1"/>
              <a:t>глутамат</a:t>
            </a:r>
            <a:r>
              <a:rPr lang="uk-UA" sz="2000" dirty="0"/>
              <a:t>, за рахунок другої </a:t>
            </a:r>
            <a:r>
              <a:rPr lang="uk-UA" sz="2000" dirty="0" err="1"/>
              <a:t>карбоксильної</a:t>
            </a:r>
            <a:r>
              <a:rPr lang="uk-UA" sz="2000" dirty="0"/>
              <a:t> групи несуть в розчині негативний заряд </a:t>
            </a:r>
            <a:endParaRPr lang="ru-RU" sz="1800" dirty="0"/>
          </a:p>
          <a:p>
            <a:pPr lvl="1"/>
            <a:r>
              <a:rPr lang="uk-UA" sz="2000" dirty="0"/>
              <a:t>Аміди </a:t>
            </a:r>
            <a:r>
              <a:rPr lang="uk-UA" sz="2000" dirty="0" err="1"/>
              <a:t>моноамінодікарбонових</a:t>
            </a:r>
            <a:r>
              <a:rPr lang="uk-UA" sz="2000" dirty="0"/>
              <a:t>: </a:t>
            </a:r>
            <a:r>
              <a:rPr lang="uk-UA" sz="2000" dirty="0" err="1"/>
              <a:t>аспарагин</a:t>
            </a:r>
            <a:r>
              <a:rPr lang="uk-UA" sz="2000" dirty="0"/>
              <a:t>, </a:t>
            </a:r>
            <a:r>
              <a:rPr lang="uk-UA" sz="2000" dirty="0" err="1"/>
              <a:t>глутамин</a:t>
            </a:r>
            <a:r>
              <a:rPr lang="uk-UA" sz="2000" dirty="0"/>
              <a:t> </a:t>
            </a:r>
            <a:endParaRPr lang="ru-RU" sz="1800" dirty="0"/>
          </a:p>
          <a:p>
            <a:pPr lvl="1"/>
            <a:r>
              <a:rPr lang="uk-UA" sz="2000" dirty="0" err="1"/>
              <a:t>Діаміномонокарбоновие</a:t>
            </a:r>
            <a:r>
              <a:rPr lang="uk-UA" sz="2000" dirty="0"/>
              <a:t>: лізин, аргінін, несуть в розчині позитивний заряд </a:t>
            </a:r>
            <a:endParaRPr lang="ru-RU" sz="1800" dirty="0"/>
          </a:p>
          <a:p>
            <a:pPr lvl="0"/>
            <a:r>
              <a:rPr lang="uk-UA" sz="2400" dirty="0" err="1"/>
              <a:t>Серосодержащіе</a:t>
            </a:r>
            <a:r>
              <a:rPr lang="uk-UA" sz="2400" dirty="0"/>
              <a:t>: цистеїн, метіонін </a:t>
            </a:r>
            <a:endParaRPr lang="ru-RU" sz="2000" dirty="0"/>
          </a:p>
          <a:p>
            <a:pPr lvl="0"/>
            <a:r>
              <a:rPr lang="uk-UA" sz="2400" dirty="0"/>
              <a:t>Ароматичні: фенілаланін, тирозин, триптофан, (</a:t>
            </a:r>
            <a:r>
              <a:rPr lang="uk-UA" sz="2400" dirty="0" err="1"/>
              <a:t>гістидин</a:t>
            </a:r>
            <a:r>
              <a:rPr lang="uk-UA" sz="2400" dirty="0"/>
              <a:t>) </a:t>
            </a:r>
            <a:endParaRPr lang="ru-RU" sz="2000" dirty="0"/>
          </a:p>
          <a:p>
            <a:pPr lvl="0"/>
            <a:r>
              <a:rPr lang="uk-UA" sz="2400" dirty="0"/>
              <a:t>Гетероциклічні: триптофан, </a:t>
            </a:r>
            <a:r>
              <a:rPr lang="uk-UA" sz="2400" dirty="0" err="1"/>
              <a:t>гістидин</a:t>
            </a:r>
            <a:r>
              <a:rPr lang="uk-UA" sz="2400" dirty="0"/>
              <a:t>, пролін </a:t>
            </a:r>
            <a:endParaRPr lang="ru-RU" sz="2000" dirty="0"/>
          </a:p>
          <a:p>
            <a:r>
              <a:rPr lang="uk-UA" sz="2400" dirty="0" err="1"/>
              <a:t>Імінокіслоти</a:t>
            </a:r>
            <a:r>
              <a:rPr lang="uk-UA" sz="2400" dirty="0"/>
              <a:t>: </a:t>
            </a:r>
            <a:r>
              <a:rPr lang="uk-UA" sz="2400" dirty="0" err="1"/>
              <a:t>пролин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10111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/>
              <a:t>За шляхами біосинтезу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Шляхи біосинтезу </a:t>
            </a:r>
            <a:r>
              <a:rPr lang="uk-UA" dirty="0" err="1"/>
              <a:t>протеіногенних</a:t>
            </a:r>
            <a:r>
              <a:rPr lang="uk-UA" dirty="0"/>
              <a:t> амінокислот різнопланові. Одна і та ж амінокислота може утворюватися різними шляхами</a:t>
            </a:r>
            <a:r>
              <a:rPr lang="uk-UA" dirty="0" smtClean="0"/>
              <a:t>.</a:t>
            </a:r>
          </a:p>
          <a:p>
            <a:r>
              <a:rPr lang="uk-UA" dirty="0"/>
              <a:t>Існує уявлення про наступні </a:t>
            </a:r>
            <a:r>
              <a:rPr lang="uk-UA" dirty="0" err="1"/>
              <a:t>биосинтетических</a:t>
            </a:r>
            <a:r>
              <a:rPr lang="uk-UA" dirty="0"/>
              <a:t> сімействах амінокислот: </a:t>
            </a:r>
            <a:r>
              <a:rPr lang="uk-UA" dirty="0" err="1"/>
              <a:t>аспартату</a:t>
            </a:r>
            <a:r>
              <a:rPr lang="uk-UA" dirty="0"/>
              <a:t>, </a:t>
            </a:r>
            <a:r>
              <a:rPr lang="uk-UA" dirty="0" err="1"/>
              <a:t>глутамату</a:t>
            </a:r>
            <a:r>
              <a:rPr lang="uk-UA" dirty="0"/>
              <a:t>, </a:t>
            </a:r>
            <a:r>
              <a:rPr lang="uk-UA" dirty="0" err="1"/>
              <a:t>серина</a:t>
            </a:r>
            <a:r>
              <a:rPr lang="uk-UA" dirty="0"/>
              <a:t>, </a:t>
            </a:r>
            <a:r>
              <a:rPr lang="uk-UA" dirty="0" err="1"/>
              <a:t>пірувату</a:t>
            </a:r>
            <a:r>
              <a:rPr lang="uk-UA" dirty="0"/>
              <a:t> і пентоз.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7441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784" y="332656"/>
            <a:ext cx="9144000" cy="563562"/>
          </a:xfrm>
        </p:spPr>
        <p:txBody>
          <a:bodyPr/>
          <a:lstStyle/>
          <a:p>
            <a:r>
              <a:rPr lang="uk-UA" sz="2400" i="1" dirty="0"/>
              <a:t>По здатності організму синтезувати з </a:t>
            </a:r>
            <a:r>
              <a:rPr lang="uk-UA" sz="2400" i="1" dirty="0" smtClean="0"/>
              <a:t>попередників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800" dirty="0"/>
              <a:t>Тваринні організми здатні синтезувати лише 10 </a:t>
            </a:r>
            <a:r>
              <a:rPr lang="uk-UA" sz="2800" dirty="0" err="1"/>
              <a:t>протеїногенних</a:t>
            </a:r>
            <a:r>
              <a:rPr lang="uk-UA" sz="2800" dirty="0"/>
              <a:t> амінокислот. Останні 10 не можуть бути отримані за допомогою біосинтезу і повинні постійно надходити у організм у вигляді харчових білків. 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717032"/>
            <a:ext cx="4293083" cy="2264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86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1800" dirty="0" smtClean="0"/>
              <a:t>       </a:t>
            </a:r>
            <a:r>
              <a:rPr lang="uk-UA" sz="1800" dirty="0" err="1" smtClean="0"/>
              <a:t>Протеїногенні</a:t>
            </a:r>
            <a:r>
              <a:rPr lang="uk-UA" sz="1800" dirty="0" smtClean="0"/>
              <a:t> </a:t>
            </a:r>
            <a:r>
              <a:rPr lang="uk-UA" sz="1800" dirty="0"/>
              <a:t>амінокислоти - це 20 амінокислот, які відрізняються тим, що кодуються генетичним кодом, і в процесі трансляції включаються у протеїни. Їх класифікують виходячи з будови і полярності їх бічних ланцюгів.</a:t>
            </a:r>
            <a:br>
              <a:rPr lang="uk-UA" sz="1800" dirty="0"/>
            </a:br>
            <a:r>
              <a:rPr lang="uk-UA" sz="1800" dirty="0"/>
              <a:t>Властивості </a:t>
            </a:r>
            <a:r>
              <a:rPr lang="uk-UA" sz="1800" dirty="0" err="1"/>
              <a:t>протеіногенних</a:t>
            </a:r>
            <a:r>
              <a:rPr lang="uk-UA" sz="1800" dirty="0"/>
              <a:t> амінокислот</a:t>
            </a:r>
            <a:br>
              <a:rPr lang="uk-UA" sz="1800" dirty="0"/>
            </a:br>
            <a:r>
              <a:rPr lang="uk-UA" sz="1800" dirty="0"/>
              <a:t>Властивості таких амінокислот залежать від їх класу. А класифікують їх за багатьма параметрами, серед яких можна перерахувати:</a:t>
            </a:r>
            <a:endParaRPr lang="ru-RU" sz="1800" dirty="0"/>
          </a:p>
          <a:p>
            <a:pPr lvl="0"/>
            <a:r>
              <a:rPr lang="uk-UA" sz="1800" dirty="0"/>
              <a:t>по радикалу (заряджені "+" і "-", полярні незаряджені, неполярні);</a:t>
            </a:r>
            <a:endParaRPr lang="ru-RU" sz="1800" dirty="0"/>
          </a:p>
          <a:p>
            <a:pPr lvl="0"/>
            <a:r>
              <a:rPr lang="uk-UA" sz="1800" dirty="0"/>
              <a:t>по функціональних групах (сірковмісні амінокислоти, аліфатичні, ароматичні, </a:t>
            </a:r>
            <a:r>
              <a:rPr lang="uk-UA" sz="1800" dirty="0" err="1"/>
              <a:t>імінокіслоти</a:t>
            </a:r>
            <a:r>
              <a:rPr lang="uk-UA" sz="1800" dirty="0"/>
              <a:t> і гетероциклічні з'єднання);</a:t>
            </a:r>
            <a:endParaRPr lang="ru-RU" sz="1800" dirty="0"/>
          </a:p>
          <a:p>
            <a:pPr lvl="0"/>
            <a:r>
              <a:rPr lang="uk-UA" sz="1800" dirty="0"/>
              <a:t>за характером катаболізму (</a:t>
            </a:r>
            <a:r>
              <a:rPr lang="uk-UA" sz="1800" dirty="0" err="1"/>
              <a:t>кетогенні</a:t>
            </a:r>
            <a:r>
              <a:rPr lang="uk-UA" sz="1800" dirty="0"/>
              <a:t> амінокислоти, </a:t>
            </a:r>
            <a:r>
              <a:rPr lang="uk-UA" sz="1800" dirty="0" err="1"/>
              <a:t>гликогенние</a:t>
            </a:r>
            <a:r>
              <a:rPr lang="uk-UA" sz="1800" dirty="0"/>
              <a:t>, і з'єднання змішаного типу);</a:t>
            </a:r>
            <a:endParaRPr lang="ru-RU" sz="1800" dirty="0"/>
          </a:p>
          <a:p>
            <a:pPr lvl="0"/>
            <a:r>
              <a:rPr lang="uk-UA" sz="1800" dirty="0"/>
              <a:t>за хімічними властивостями (одноосновні, кислі , </a:t>
            </a:r>
            <a:r>
              <a:rPr lang="uk-UA" sz="1800" dirty="0" err="1"/>
              <a:t>дикарбонові</a:t>
            </a:r>
            <a:r>
              <a:rPr lang="uk-UA" sz="1800" dirty="0"/>
              <a:t> амінокислоти);</a:t>
            </a:r>
            <a:endParaRPr lang="ru-RU" sz="1800" dirty="0"/>
          </a:p>
          <a:p>
            <a:r>
              <a:rPr lang="uk-UA" sz="1800" dirty="0"/>
              <a:t>за походженням (аміни, натуральні амінокислоти, отримані штучним шляхом).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44146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563562"/>
          </a:xfrm>
        </p:spPr>
        <p:txBody>
          <a:bodyPr/>
          <a:lstStyle/>
          <a:p>
            <a:r>
              <a:rPr lang="uk-UA" sz="6600" dirty="0" smtClean="0"/>
              <a:t>Дякуємо за увагу!!!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992523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dirty="0" smtClean="0"/>
              <a:t>Список використаної літератури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000" dirty="0"/>
              <a:t>Общая биология. Учебник для 9 — 10 классов средней школы. Под ред. Ю. И. Полянского. Изд. 17-е, </a:t>
            </a:r>
            <a:r>
              <a:rPr lang="ru-RU" sz="2000" dirty="0" err="1"/>
              <a:t>перераб</a:t>
            </a:r>
            <a:r>
              <a:rPr lang="ru-RU" sz="2000" dirty="0"/>
              <a:t>. — М.: Просвещение, 1987. — 288с.</a:t>
            </a:r>
          </a:p>
          <a:p>
            <a:pPr lvl="0"/>
            <a:r>
              <a:rPr lang="ru-RU" sz="2000" dirty="0"/>
              <a:t>Аминокислоты, пептиды, белки. Под ред. Ю. В. Митина</a:t>
            </a:r>
          </a:p>
          <a:p>
            <a:pPr lvl="0"/>
            <a:r>
              <a:rPr lang="uk-UA" sz="2000" dirty="0"/>
              <a:t>Глосарій термінів з хімії // Й.</a:t>
            </a:r>
            <a:r>
              <a:rPr lang="uk-UA" sz="2000" dirty="0" err="1"/>
              <a:t>Опейда</a:t>
            </a:r>
            <a:r>
              <a:rPr lang="uk-UA" sz="2000" dirty="0"/>
              <a:t>, О.Швайка. Ін-т фізико-органічної хімії та вуглехімії ім.. </a:t>
            </a:r>
            <a:r>
              <a:rPr lang="ru-RU" sz="2000" dirty="0"/>
              <a:t>Л. М. Литвиненка НАН </a:t>
            </a:r>
            <a:r>
              <a:rPr lang="ru-RU" sz="2000" dirty="0" err="1"/>
              <a:t>України</a:t>
            </a:r>
            <a:r>
              <a:rPr lang="ru-RU" sz="2000" dirty="0"/>
              <a:t>, </a:t>
            </a:r>
            <a:r>
              <a:rPr lang="ru-RU" sz="2000" dirty="0" err="1"/>
              <a:t>Донецький</a:t>
            </a:r>
            <a:r>
              <a:rPr lang="ru-RU" sz="2000" dirty="0"/>
              <a:t> </a:t>
            </a:r>
            <a:r>
              <a:rPr lang="ru-RU" sz="2000" dirty="0" err="1"/>
              <a:t>національний</a:t>
            </a:r>
            <a:r>
              <a:rPr lang="ru-RU" sz="2000" dirty="0"/>
              <a:t> </a:t>
            </a:r>
            <a:r>
              <a:rPr lang="ru-RU" sz="2000" dirty="0" err="1"/>
              <a:t>університет</a:t>
            </a:r>
            <a:r>
              <a:rPr lang="ru-RU" sz="2000" dirty="0"/>
              <a:t> — </a:t>
            </a:r>
            <a:r>
              <a:rPr lang="ru-RU" sz="2000" dirty="0" err="1"/>
              <a:t>Донецьк</a:t>
            </a:r>
            <a:r>
              <a:rPr lang="ru-RU" sz="2000" dirty="0"/>
              <a:t>: «Вебер», 2008. — 758 с. </a:t>
            </a:r>
          </a:p>
          <a:p>
            <a:pPr lvl="0"/>
            <a:r>
              <a:rPr lang="ru-RU" sz="2000" dirty="0"/>
              <a:t>Биохимия: Учебник / Под ред. Е.С. </a:t>
            </a:r>
            <a:r>
              <a:rPr lang="ru-RU" sz="2000" dirty="0" err="1"/>
              <a:t>Северина</a:t>
            </a:r>
            <a:r>
              <a:rPr lang="ru-RU" sz="2000" dirty="0"/>
              <a:t>. - 2-е изд., </a:t>
            </a:r>
            <a:r>
              <a:rPr lang="ru-RU" sz="2000" dirty="0" err="1"/>
              <a:t>испр</a:t>
            </a:r>
            <a:r>
              <a:rPr lang="ru-RU" sz="2000" dirty="0"/>
              <a:t>. - М.: ГЭОТАР-МЕД, 2004. - 784 с.: ил. - (Серия "ХХІ" век"). ISBN 5-9231-0390-7 (с. 10 - 12)</a:t>
            </a:r>
          </a:p>
          <a:p>
            <a:pPr lvl="0"/>
            <a:r>
              <a:rPr lang="ru-RU" sz="2000" dirty="0" err="1"/>
              <a:t>Якубе</a:t>
            </a:r>
            <a:r>
              <a:rPr lang="ru-RU" sz="2000" dirty="0"/>
              <a:t> Х.-Д., </a:t>
            </a:r>
            <a:r>
              <a:rPr lang="ru-RU" sz="2000" dirty="0" err="1"/>
              <a:t>Ешкайт</a:t>
            </a:r>
            <a:r>
              <a:rPr lang="ru-RU" sz="2000" dirty="0"/>
              <a:t> Х. Аминокислоты, пептиды, белки: Пер. с нем. - М.: Мир, 1985. - 456 с., ил. (с. 18 - 19)</a:t>
            </a:r>
          </a:p>
          <a:p>
            <a:pPr lvl="0"/>
            <a:r>
              <a:rPr lang="ru-RU" sz="2000" dirty="0"/>
              <a:t>Березов Т. Т., </a:t>
            </a:r>
            <a:r>
              <a:rPr lang="ru-RU" sz="2000" dirty="0" err="1"/>
              <a:t>Коровкин</a:t>
            </a:r>
            <a:r>
              <a:rPr lang="ru-RU" sz="2000" dirty="0"/>
              <a:t> Б. Ф. Биологическая химия: Учебник.– 3-е изд., </a:t>
            </a:r>
            <a:r>
              <a:rPr lang="ru-RU" sz="2000" dirty="0" err="1"/>
              <a:t>перераб</a:t>
            </a:r>
            <a:r>
              <a:rPr lang="ru-RU" sz="2000" dirty="0"/>
              <a:t>. и доп.– М.: Медицина, 1998.– 704 с.: ил.– (Учеб. лит. Для студентов мед. вузов). (с. 416)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44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Амінокислот</a:t>
            </a:r>
            <a:r>
              <a:rPr lang="uk-UA" dirty="0"/>
              <a:t>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568952" cy="5059363"/>
          </a:xfrm>
        </p:spPr>
        <p:txBody>
          <a:bodyPr/>
          <a:lstStyle/>
          <a:p>
            <a:r>
              <a:rPr lang="ru-RU" sz="2800" b="1" dirty="0" err="1"/>
              <a:t>Амінокислота</a:t>
            </a:r>
            <a:r>
              <a:rPr lang="ru-RU" sz="2800" dirty="0"/>
              <a:t> — </a:t>
            </a:r>
            <a:r>
              <a:rPr lang="ru-RU" sz="2800" dirty="0" err="1"/>
              <a:t>органічна</a:t>
            </a:r>
            <a:r>
              <a:rPr lang="ru-RU" sz="2800" dirty="0"/>
              <a:t> </a:t>
            </a:r>
            <a:r>
              <a:rPr lang="ru-RU" sz="2800" dirty="0" err="1"/>
              <a:t>сполука</a:t>
            </a:r>
            <a:r>
              <a:rPr lang="ru-RU" sz="2800" dirty="0"/>
              <a:t>, </a:t>
            </a:r>
            <a:r>
              <a:rPr lang="ru-RU" sz="2800" dirty="0" err="1"/>
              <a:t>молекули</a:t>
            </a:r>
            <a:r>
              <a:rPr lang="ru-RU" sz="2800" dirty="0"/>
              <a:t> 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одночасно</a:t>
            </a:r>
            <a:r>
              <a:rPr lang="ru-RU" sz="2800" dirty="0"/>
              <a:t> </a:t>
            </a:r>
            <a:r>
              <a:rPr lang="ru-RU" sz="2800" dirty="0" err="1"/>
              <a:t>містять</a:t>
            </a:r>
            <a:r>
              <a:rPr lang="ru-RU" sz="2800" dirty="0"/>
              <a:t> </a:t>
            </a:r>
            <a:r>
              <a:rPr lang="ru-RU" sz="2800" dirty="0" err="1"/>
              <a:t>аміно</a:t>
            </a:r>
            <a:r>
              <a:rPr lang="ru-RU" sz="2800" dirty="0"/>
              <a:t>- (-NH</a:t>
            </a:r>
            <a:r>
              <a:rPr lang="ru-RU" sz="2800" baseline="-25000" dirty="0"/>
              <a:t>2</a:t>
            </a:r>
            <a:r>
              <a:rPr lang="ru-RU" sz="2800" dirty="0"/>
              <a:t>) та </a:t>
            </a:r>
            <a:r>
              <a:rPr lang="ru-RU" sz="2800" dirty="0" err="1"/>
              <a:t>карбоксильну</a:t>
            </a:r>
            <a:r>
              <a:rPr lang="ru-RU" sz="2800" dirty="0"/>
              <a:t> (-СООН) </a:t>
            </a:r>
            <a:r>
              <a:rPr lang="ru-RU" sz="2800" dirty="0" err="1"/>
              <a:t>групи</a:t>
            </a:r>
            <a:r>
              <a:rPr lang="ru-RU" sz="2800" dirty="0"/>
              <a:t>. </a:t>
            </a:r>
            <a:r>
              <a:rPr lang="ru-RU" sz="2800" dirty="0" err="1"/>
              <a:t>Амінокислоти</a:t>
            </a:r>
            <a:r>
              <a:rPr lang="ru-RU" sz="2800" dirty="0"/>
              <a:t> є </a:t>
            </a:r>
            <a:r>
              <a:rPr lang="ru-RU" sz="2800" dirty="0" err="1"/>
              <a:t>мономерними</a:t>
            </a:r>
            <a:r>
              <a:rPr lang="ru-RU" sz="2800" dirty="0"/>
              <a:t> </a:t>
            </a:r>
            <a:r>
              <a:rPr lang="ru-RU" sz="2800" dirty="0" err="1"/>
              <a:t>одиницями</a:t>
            </a:r>
            <a:r>
              <a:rPr lang="ru-RU" sz="2800" dirty="0"/>
              <a:t> </a:t>
            </a:r>
            <a:r>
              <a:rPr lang="ru-RU" sz="2800" dirty="0" err="1"/>
              <a:t>білків</a:t>
            </a:r>
            <a:r>
              <a:rPr lang="ru-RU" sz="2800" dirty="0"/>
              <a:t>, у </a:t>
            </a:r>
            <a:r>
              <a:rPr lang="ru-RU" sz="2800" dirty="0" err="1"/>
              <a:t>складі</a:t>
            </a:r>
            <a:r>
              <a:rPr lang="ru-RU" sz="2800" dirty="0"/>
              <a:t>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залишки</a:t>
            </a:r>
            <a:r>
              <a:rPr lang="ru-RU" sz="2800" dirty="0"/>
              <a:t> </a:t>
            </a:r>
            <a:r>
              <a:rPr lang="ru-RU" sz="2800" dirty="0" err="1"/>
              <a:t>амінокислот</a:t>
            </a:r>
            <a:r>
              <a:rPr lang="ru-RU" sz="2800" dirty="0"/>
              <a:t> </a:t>
            </a:r>
            <a:r>
              <a:rPr lang="ru-RU" sz="2800" dirty="0" err="1"/>
              <a:t>з'єднані</a:t>
            </a:r>
            <a:r>
              <a:rPr lang="ru-RU" sz="2800" dirty="0"/>
              <a:t> </a:t>
            </a:r>
            <a:r>
              <a:rPr lang="ru-RU" sz="2800" dirty="0" err="1"/>
              <a:t>пептидними</a:t>
            </a:r>
            <a:r>
              <a:rPr lang="ru-RU" sz="2800" dirty="0"/>
              <a:t> </a:t>
            </a:r>
            <a:r>
              <a:rPr lang="ru-RU" sz="2800" dirty="0" err="1"/>
              <a:t>зв'язками</a:t>
            </a:r>
            <a:r>
              <a:rPr lang="ru-RU" sz="2800" dirty="0"/>
              <a:t>.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149080"/>
            <a:ext cx="4547400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9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Номенклатура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двадцяти</a:t>
            </a:r>
            <a:r>
              <a:rPr lang="ru-RU" dirty="0"/>
              <a:t> </a:t>
            </a:r>
            <a:r>
              <a:rPr lang="ru-RU" dirty="0" err="1"/>
              <a:t>стандартних</a:t>
            </a:r>
            <a:r>
              <a:rPr lang="ru-RU" dirty="0"/>
              <a:t>, і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нестандратних</a:t>
            </a:r>
            <a:r>
              <a:rPr lang="ru-RU" dirty="0"/>
              <a:t>, </a:t>
            </a:r>
            <a:r>
              <a:rPr lang="ru-RU" dirty="0" err="1"/>
              <a:t>амінокислот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тривіальні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068960"/>
            <a:ext cx="4104456" cy="307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73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амінокислоти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карбоксильну</a:t>
            </a:r>
            <a:r>
              <a:rPr lang="ru-RU" dirty="0"/>
              <a:t> й </a:t>
            </a:r>
            <a:r>
              <a:rPr lang="ru-RU" dirty="0" err="1"/>
              <a:t>аміногрупи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1" y="2996952"/>
            <a:ext cx="8101083" cy="213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94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uk-UA" dirty="0"/>
              <a:t>Функції </a:t>
            </a:r>
            <a:r>
              <a:rPr lang="uk-UA" dirty="0" smtClean="0"/>
              <a:t>амінокислот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 додаток до синтезу білків, стандартні і нестандартні амінокислоти в тваринному організмі виконують багато інших важливих біологічних функцій.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645024"/>
            <a:ext cx="340479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66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/>
              <a:t>Протеїногенні</a:t>
            </a:r>
            <a:r>
              <a:rPr lang="uk-UA" dirty="0"/>
              <a:t> амінокислоти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 процесі біосинтезу білка в поліпептидний ланцюг включаються 20 α-амінокислот, що кодуються генетичним кодом.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212976"/>
            <a:ext cx="4032448" cy="337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81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Класифікація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tx2"/>
              </a:buClr>
              <a:buSzPct val="115000"/>
            </a:pPr>
            <a:r>
              <a:rPr lang="uk-UA" b="1" i="1" dirty="0"/>
              <a:t>Класифікація на ос</a:t>
            </a:r>
            <a:r>
              <a:rPr lang="ru-RU" b="1" i="1" dirty="0" err="1"/>
              <a:t>нові</a:t>
            </a:r>
            <a:r>
              <a:rPr lang="ru-RU" b="1" i="1" dirty="0"/>
              <a:t> </a:t>
            </a:r>
            <a:r>
              <a:rPr lang="ru-RU" b="1" i="1" dirty="0" err="1"/>
              <a:t>полярності</a:t>
            </a:r>
            <a:r>
              <a:rPr lang="ru-RU" b="1" i="1" dirty="0"/>
              <a:t> </a:t>
            </a:r>
            <a:r>
              <a:rPr lang="ru-RU" b="1" i="1" dirty="0" err="1"/>
              <a:t>бічних</a:t>
            </a:r>
            <a:r>
              <a:rPr lang="ru-RU" b="1" i="1" dirty="0"/>
              <a:t> </a:t>
            </a:r>
            <a:r>
              <a:rPr lang="ru-RU" b="1" i="1" dirty="0" err="1"/>
              <a:t>ланцюгів</a:t>
            </a:r>
            <a:endParaRPr lang="ru-RU" sz="2400" dirty="0"/>
          </a:p>
          <a:p>
            <a:pPr marL="0" indent="0">
              <a:buNone/>
            </a:pPr>
            <a:r>
              <a:rPr lang="uk-UA" sz="2800" dirty="0"/>
              <a:t>Ч</a:t>
            </a:r>
            <a:r>
              <a:rPr lang="uk-UA" sz="2800" dirty="0" smtClean="0"/>
              <a:t>отири </a:t>
            </a:r>
            <a:r>
              <a:rPr lang="uk-UA" sz="2800" dirty="0"/>
              <a:t>групи: </a:t>
            </a:r>
            <a:endParaRPr lang="uk-UA" sz="2800" dirty="0" smtClean="0"/>
          </a:p>
          <a:p>
            <a:r>
              <a:rPr lang="uk-UA" sz="2800" dirty="0" smtClean="0"/>
              <a:t>амінокислоти </a:t>
            </a:r>
            <a:r>
              <a:rPr lang="uk-UA" sz="2800" dirty="0"/>
              <a:t>із неполярними бічними ланцюгами, </a:t>
            </a:r>
            <a:endParaRPr lang="uk-UA" sz="2800" dirty="0" smtClean="0"/>
          </a:p>
          <a:p>
            <a:r>
              <a:rPr lang="uk-UA" sz="2800" dirty="0" smtClean="0"/>
              <a:t>амінокислоти </a:t>
            </a:r>
            <a:r>
              <a:rPr lang="uk-UA" sz="2800" dirty="0"/>
              <a:t>із полярними незарядженими бічними ланцюгами </a:t>
            </a:r>
            <a:endParaRPr lang="uk-UA" sz="2800" dirty="0" smtClean="0"/>
          </a:p>
          <a:p>
            <a:r>
              <a:rPr lang="uk-UA" sz="2800" dirty="0" smtClean="0"/>
              <a:t>амінокислоти </a:t>
            </a:r>
            <a:r>
              <a:rPr lang="uk-UA" sz="2800" dirty="0"/>
              <a:t>із позитивно зарядженими бічними ланцюгами </a:t>
            </a:r>
            <a:endParaRPr lang="uk-UA" sz="2800" dirty="0" smtClean="0"/>
          </a:p>
          <a:p>
            <a:r>
              <a:rPr lang="uk-UA" sz="2800" dirty="0" smtClean="0"/>
              <a:t>амінокислоти </a:t>
            </a:r>
            <a:r>
              <a:rPr lang="uk-UA" sz="2800" dirty="0"/>
              <a:t>із негативно зарядженими бічними </a:t>
            </a:r>
            <a:r>
              <a:rPr lang="uk-UA" sz="2800" dirty="0" smtClean="0"/>
              <a:t>ланцюгами.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89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400" i="1" dirty="0"/>
              <a:t>Амінокислоти із неполярними бічними групами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 цю групу об'єднують дев'ять амінокислот, бічні групи яких є неполярними і гідрофобними. Найменшою з них є гліцин, що не має бічного </a:t>
            </a:r>
            <a:r>
              <a:rPr lang="uk-UA" dirty="0" smtClean="0"/>
              <a:t>ланцюга.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769196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48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63562"/>
          </a:xfrm>
        </p:spPr>
        <p:txBody>
          <a:bodyPr/>
          <a:lstStyle/>
          <a:p>
            <a:r>
              <a:rPr lang="uk-UA" sz="2000" i="1" dirty="0"/>
              <a:t>Амінокислоти із полярними незарядженими бічними </a:t>
            </a:r>
            <a:r>
              <a:rPr lang="uk-UA" sz="2000" i="1" dirty="0" smtClean="0"/>
              <a:t>групами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Шість амінокислот мають полярні незаряджені бічні ланцюги: </a:t>
            </a:r>
            <a:r>
              <a:rPr lang="uk-UA" dirty="0" err="1"/>
              <a:t>серин</a:t>
            </a:r>
            <a:r>
              <a:rPr lang="uk-UA" dirty="0"/>
              <a:t>, </a:t>
            </a:r>
            <a:r>
              <a:rPr lang="uk-UA" dirty="0" err="1"/>
              <a:t>треонін</a:t>
            </a:r>
            <a:r>
              <a:rPr lang="uk-UA" dirty="0"/>
              <a:t>, тирозин, цистеїн, аспарагін і глутамін.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655" y="3284984"/>
            <a:ext cx="332422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3213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sample_dark 3">
      <a:dk1>
        <a:srgbClr val="969696"/>
      </a:dk1>
      <a:lt1>
        <a:srgbClr val="FFFFFF"/>
      </a:lt1>
      <a:dk2>
        <a:srgbClr val="003399"/>
      </a:dk2>
      <a:lt2>
        <a:srgbClr val="FCF8A2"/>
      </a:lt2>
      <a:accent1>
        <a:srgbClr val="5AB14B"/>
      </a:accent1>
      <a:accent2>
        <a:srgbClr val="2F7ADF"/>
      </a:accent2>
      <a:accent3>
        <a:srgbClr val="AAADCA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C48352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969696"/>
        </a:dk1>
        <a:lt1>
          <a:srgbClr val="FFFFFF"/>
        </a:lt1>
        <a:dk2>
          <a:srgbClr val="551D2A"/>
        </a:dk2>
        <a:lt2>
          <a:srgbClr val="EEE5A2"/>
        </a:lt2>
        <a:accent1>
          <a:srgbClr val="557FE7"/>
        </a:accent1>
        <a:accent2>
          <a:srgbClr val="EB6363"/>
        </a:accent2>
        <a:accent3>
          <a:srgbClr val="B4ABAC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969696"/>
        </a:dk1>
        <a:lt1>
          <a:srgbClr val="FFFFFF"/>
        </a:lt1>
        <a:dk2>
          <a:srgbClr val="003399"/>
        </a:dk2>
        <a:lt2>
          <a:srgbClr val="FCF8A2"/>
        </a:lt2>
        <a:accent1>
          <a:srgbClr val="5AB14B"/>
        </a:accent1>
        <a:accent2>
          <a:srgbClr val="2F7ADF"/>
        </a:accent2>
        <a:accent3>
          <a:srgbClr val="AAADCA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C4835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34</TotalTime>
  <Words>405</Words>
  <Application>Microsoft Office PowerPoint</Application>
  <PresentationFormat>Экран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Тема1</vt:lpstr>
      <vt:lpstr>«Базові» амінокислоти</vt:lpstr>
      <vt:lpstr>Амінокислота</vt:lpstr>
      <vt:lpstr>Номенклатура</vt:lpstr>
      <vt:lpstr>Хімічна будова</vt:lpstr>
      <vt:lpstr>Функції амінокислот</vt:lpstr>
      <vt:lpstr>Протеїногенні амінокислоти</vt:lpstr>
      <vt:lpstr>Класифікація </vt:lpstr>
      <vt:lpstr>Амінокислоти із неполярними бічними групами</vt:lpstr>
      <vt:lpstr>Амінокислоти із полярними незарядженими бічними групами</vt:lpstr>
      <vt:lpstr>Амінокислоти із негативно зарядженими бічними групами</vt:lpstr>
      <vt:lpstr>Амінокислоти із позитивно зарядженими бічними групами</vt:lpstr>
      <vt:lpstr>По функціональних групах</vt:lpstr>
      <vt:lpstr>За шляхами біосинтезу</vt:lpstr>
      <vt:lpstr>По здатності організму синтезувати з попередників</vt:lpstr>
      <vt:lpstr>Висновок</vt:lpstr>
      <vt:lpstr>Дякуємо за увагу!!!</vt:lpstr>
      <vt:lpstr>Список використаної літератури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«Базові» амінокислоти</dc:title>
  <cp:lastModifiedBy>Admin</cp:lastModifiedBy>
  <cp:revision>5</cp:revision>
  <dcterms:modified xsi:type="dcterms:W3CDTF">2014-09-18T19:41:37Z</dcterms:modified>
</cp:coreProperties>
</file>