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484784"/>
            <a:ext cx="7772400" cy="1470025"/>
          </a:xfrm>
        </p:spPr>
        <p:txBody>
          <a:bodyPr>
            <a:no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uk-UA" sz="7200" i="1" dirty="0" smtClean="0">
                <a:solidFill>
                  <a:schemeClr val="tx1"/>
                </a:solidFill>
              </a:rPr>
              <a:t>Пральні порошки. Мила</a:t>
            </a:r>
            <a:endParaRPr lang="uk-UA" sz="7200" i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zapretyat-stiralnyy-porosh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221088"/>
            <a:ext cx="3810000" cy="23812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загруженное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924944"/>
            <a:ext cx="3525509" cy="241972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Пральний порошок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1412776"/>
            <a:ext cx="9145016" cy="180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+mj-lt"/>
              </a:rPr>
              <a:t>       </a:t>
            </a:r>
            <a:r>
              <a:rPr lang="ru-RU" sz="1800" b="1" dirty="0" err="1" smtClean="0">
                <a:latin typeface="+mj-lt"/>
              </a:rPr>
              <a:t>Пральний</a:t>
            </a:r>
            <a:r>
              <a:rPr lang="ru-RU" sz="1800" b="1" dirty="0" smtClean="0">
                <a:latin typeface="+mj-lt"/>
              </a:rPr>
              <a:t> </a:t>
            </a:r>
            <a:r>
              <a:rPr lang="ru-RU" sz="1800" b="1" dirty="0" smtClean="0">
                <a:latin typeface="+mj-lt"/>
              </a:rPr>
              <a:t>порошок</a:t>
            </a:r>
            <a:r>
              <a:rPr lang="ru-RU" sz="1800" dirty="0" smtClean="0">
                <a:latin typeface="+mj-lt"/>
              </a:rPr>
              <a:t> </a:t>
            </a:r>
            <a:r>
              <a:rPr lang="ru-RU" sz="1800" dirty="0" smtClean="0">
                <a:latin typeface="+mj-lt"/>
              </a:rPr>
              <a:t>—</a:t>
            </a:r>
            <a:r>
              <a:rPr lang="ru-RU" sz="1800" dirty="0" err="1" smtClean="0">
                <a:latin typeface="+mj-lt"/>
              </a:rPr>
              <a:t>мийний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засіб</a:t>
            </a:r>
            <a:r>
              <a:rPr lang="ru-RU" sz="1800" dirty="0" smtClean="0">
                <a:latin typeface="+mj-lt"/>
              </a:rPr>
              <a:t>, </a:t>
            </a:r>
            <a:r>
              <a:rPr lang="ru-RU" sz="1800" dirty="0" err="1" smtClean="0">
                <a:latin typeface="+mj-lt"/>
              </a:rPr>
              <a:t>який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являє</a:t>
            </a:r>
            <a:r>
              <a:rPr lang="ru-RU" sz="1800" dirty="0" smtClean="0">
                <a:latin typeface="+mj-lt"/>
              </a:rPr>
              <a:t> собою </a:t>
            </a:r>
            <a:r>
              <a:rPr lang="ru-RU" sz="1800" dirty="0" err="1" smtClean="0">
                <a:latin typeface="+mj-lt"/>
              </a:rPr>
              <a:t>суміш</a:t>
            </a:r>
            <a:r>
              <a:rPr lang="ru-RU" sz="1800" dirty="0" smtClean="0">
                <a:latin typeface="+mj-lt"/>
              </a:rPr>
              <a:t> </a:t>
            </a:r>
            <a:r>
              <a:rPr lang="ru-RU" sz="1800" dirty="0" err="1" smtClean="0">
                <a:latin typeface="+mj-lt"/>
              </a:rPr>
              <a:t>хімічних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сполук</a:t>
            </a:r>
            <a:r>
              <a:rPr lang="ru-RU" sz="1800" dirty="0" smtClean="0">
                <a:latin typeface="+mj-lt"/>
              </a:rPr>
              <a:t> у </a:t>
            </a:r>
            <a:r>
              <a:rPr lang="ru-RU" sz="1800" dirty="0" err="1" smtClean="0">
                <a:latin typeface="+mj-lt"/>
              </a:rPr>
              <a:t>твердій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формі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у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вигляді</a:t>
            </a:r>
            <a:r>
              <a:rPr lang="ru-RU" sz="1800" dirty="0" smtClean="0">
                <a:latin typeface="+mj-lt"/>
              </a:rPr>
              <a:t> порошку, </a:t>
            </a:r>
            <a:r>
              <a:rPr lang="ru-RU" sz="1800" dirty="0" err="1" smtClean="0">
                <a:latin typeface="+mj-lt"/>
              </a:rPr>
              <a:t>водний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розчин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яких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здатний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відокремлювати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забруднення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від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поверхні</a:t>
            </a:r>
            <a:r>
              <a:rPr lang="ru-RU" sz="1800" dirty="0" smtClean="0">
                <a:latin typeface="+mj-lt"/>
              </a:rPr>
              <a:t> текстилю при </a:t>
            </a:r>
            <a:r>
              <a:rPr lang="ru-RU" sz="1800" dirty="0" err="1" smtClean="0">
                <a:latin typeface="+mj-lt"/>
              </a:rPr>
              <a:t>гідромеханічній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обробці</a:t>
            </a:r>
            <a:r>
              <a:rPr lang="ru-RU" sz="1800" dirty="0" smtClean="0">
                <a:latin typeface="+mj-lt"/>
              </a:rPr>
              <a:t>, </a:t>
            </a:r>
            <a:r>
              <a:rPr lang="ru-RU" sz="1800" dirty="0" err="1" smtClean="0">
                <a:latin typeface="+mj-lt"/>
              </a:rPr>
              <a:t>переводити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їх</a:t>
            </a:r>
            <a:r>
              <a:rPr lang="ru-RU" sz="1800" dirty="0" smtClean="0">
                <a:latin typeface="+mj-lt"/>
              </a:rPr>
              <a:t> у </a:t>
            </a:r>
            <a:r>
              <a:rPr lang="ru-RU" sz="1800" dirty="0" err="1" smtClean="0">
                <a:latin typeface="+mj-lt"/>
              </a:rPr>
              <a:t>розчин</a:t>
            </a:r>
            <a:r>
              <a:rPr lang="ru-RU" sz="1800" dirty="0" smtClean="0">
                <a:latin typeface="+mj-lt"/>
              </a:rPr>
              <a:t>, </a:t>
            </a:r>
            <a:r>
              <a:rPr lang="ru-RU" sz="1800" dirty="0" err="1" smtClean="0">
                <a:latin typeface="+mj-lt"/>
              </a:rPr>
              <a:t>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утримувати</a:t>
            </a:r>
            <a:r>
              <a:rPr lang="ru-RU" sz="1800" dirty="0" smtClean="0">
                <a:latin typeface="+mj-lt"/>
              </a:rPr>
              <a:t> в </a:t>
            </a:r>
            <a:r>
              <a:rPr lang="ru-RU" sz="1800" dirty="0" err="1" smtClean="0">
                <a:latin typeface="+mj-lt"/>
              </a:rPr>
              <a:t>ньому</a:t>
            </a:r>
            <a:r>
              <a:rPr lang="ru-RU" sz="1800" dirty="0" smtClean="0">
                <a:latin typeface="+mj-lt"/>
              </a:rPr>
              <a:t>. </a:t>
            </a:r>
            <a:r>
              <a:rPr lang="ru-RU" sz="1800" dirty="0" err="1" smtClean="0">
                <a:latin typeface="+mj-lt"/>
              </a:rPr>
              <a:t>Пральні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smtClean="0">
                <a:latin typeface="+mj-lt"/>
              </a:rPr>
              <a:t>порошки, </a:t>
            </a:r>
            <a:r>
              <a:rPr lang="ru-RU" sz="1800" dirty="0" err="1" smtClean="0">
                <a:latin typeface="+mj-lt"/>
              </a:rPr>
              <a:t>зазвичай</a:t>
            </a:r>
            <a:r>
              <a:rPr lang="ru-RU" sz="1800" dirty="0" smtClean="0">
                <a:latin typeface="+mj-lt"/>
              </a:rPr>
              <a:t>, </a:t>
            </a:r>
            <a:r>
              <a:rPr lang="ru-RU" sz="1800" dirty="0" err="1" smtClean="0">
                <a:latin typeface="+mj-lt"/>
              </a:rPr>
              <a:t>являють</a:t>
            </a:r>
            <a:r>
              <a:rPr lang="ru-RU" sz="1800" dirty="0" smtClean="0">
                <a:latin typeface="+mj-lt"/>
              </a:rPr>
              <a:t> собою </a:t>
            </a:r>
            <a:r>
              <a:rPr lang="ru-RU" sz="1800" dirty="0" err="1" smtClean="0">
                <a:latin typeface="+mj-lt"/>
              </a:rPr>
              <a:t>однорідні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суміші</a:t>
            </a:r>
            <a:r>
              <a:rPr lang="ru-RU" sz="1800" dirty="0" smtClean="0">
                <a:latin typeface="+mj-lt"/>
              </a:rPr>
              <a:t>, </a:t>
            </a:r>
            <a:r>
              <a:rPr lang="ru-RU" sz="1800" dirty="0" err="1" smtClean="0">
                <a:latin typeface="+mj-lt"/>
              </a:rPr>
              <a:t>розсипчасті</a:t>
            </a:r>
            <a:r>
              <a:rPr lang="ru-RU" sz="1800" dirty="0" smtClean="0">
                <a:latin typeface="+mj-lt"/>
              </a:rPr>
              <a:t>, </a:t>
            </a:r>
            <a:r>
              <a:rPr lang="ru-RU" sz="1800" dirty="0" err="1" smtClean="0">
                <a:latin typeface="+mj-lt"/>
              </a:rPr>
              <a:t>з</a:t>
            </a:r>
            <a:r>
              <a:rPr lang="ru-RU" sz="1800" dirty="0" smtClean="0">
                <a:latin typeface="+mj-lt"/>
              </a:rPr>
              <a:t> сухими на </a:t>
            </a:r>
            <a:r>
              <a:rPr lang="ru-RU" sz="1800" dirty="0" err="1" smtClean="0">
                <a:latin typeface="+mj-lt"/>
              </a:rPr>
              <a:t>дотик</a:t>
            </a:r>
            <a:r>
              <a:rPr lang="ru-RU" sz="1800" dirty="0" smtClean="0">
                <a:latin typeface="+mj-lt"/>
              </a:rPr>
              <a:t>, без </a:t>
            </a:r>
            <a:r>
              <a:rPr lang="ru-RU" sz="1800" dirty="0" err="1" smtClean="0">
                <a:latin typeface="+mj-lt"/>
              </a:rPr>
              <a:t>зайвої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вологи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smtClean="0">
                <a:latin typeface="+mj-lt"/>
              </a:rPr>
              <a:t>крупинками </a:t>
            </a:r>
            <a:r>
              <a:rPr lang="ru-RU" sz="1800" dirty="0" err="1" smtClean="0">
                <a:latin typeface="+mj-lt"/>
              </a:rPr>
              <a:t>білого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кольору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із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кольоровими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включеннями</a:t>
            </a:r>
            <a:r>
              <a:rPr lang="ru-RU" sz="1800" dirty="0" smtClean="0">
                <a:latin typeface="+mj-lt"/>
              </a:rPr>
              <a:t> — </a:t>
            </a:r>
            <a:r>
              <a:rPr lang="ru-RU" sz="1800" dirty="0" err="1" smtClean="0">
                <a:latin typeface="+mj-lt"/>
              </a:rPr>
              <a:t>ензимами</a:t>
            </a:r>
            <a:r>
              <a:rPr lang="ru-RU" sz="1800" dirty="0" smtClean="0">
                <a:latin typeface="+mj-lt"/>
              </a:rPr>
              <a:t>.</a:t>
            </a:r>
          </a:p>
          <a:p>
            <a:pPr>
              <a:buNone/>
            </a:pPr>
            <a:endParaRPr lang="ru-RU" sz="2100" dirty="0" smtClean="0">
              <a:latin typeface="+mj-lt"/>
            </a:endParaRPr>
          </a:p>
        </p:txBody>
      </p:sp>
      <p:pic>
        <p:nvPicPr>
          <p:cNvPr id="4" name="Рисунок 3" descr="Stiralnyiy-poroshok-dlya-samyih-malenki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501008"/>
            <a:ext cx="4781330" cy="3118258"/>
          </a:xfrm>
          <a:prstGeom prst="rect">
            <a:avLst/>
          </a:prstGeom>
        </p:spPr>
      </p:pic>
      <p:pic>
        <p:nvPicPr>
          <p:cNvPr id="5" name="Рисунок 4" descr="yak-vidaliti-plyami-vid-poroshk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428816"/>
            <a:ext cx="4283968" cy="3221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Компоненти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9118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err="1" smtClean="0">
                <a:latin typeface="+mj-lt"/>
              </a:rPr>
              <a:t>Мийна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суміш</a:t>
            </a:r>
            <a:r>
              <a:rPr lang="ru-RU" sz="1800" dirty="0" smtClean="0">
                <a:latin typeface="+mj-lt"/>
              </a:rPr>
              <a:t>, </a:t>
            </a:r>
            <a:r>
              <a:rPr lang="ru-RU" sz="1800" dirty="0" err="1" smtClean="0">
                <a:latin typeface="+mj-lt"/>
              </a:rPr>
              <a:t>складається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з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трьох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основних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інгредієнтів</a:t>
            </a:r>
            <a:r>
              <a:rPr lang="ru-RU" sz="1800" dirty="0" smtClean="0">
                <a:latin typeface="+mj-lt"/>
              </a:rPr>
              <a:t>: </a:t>
            </a:r>
            <a:r>
              <a:rPr lang="ru-RU" sz="1800" dirty="0" err="1" smtClean="0">
                <a:latin typeface="+mj-lt"/>
              </a:rPr>
              <a:t>речовини,контролюючі</a:t>
            </a:r>
            <a:r>
              <a:rPr lang="ru-RU" sz="1800" dirty="0" smtClean="0">
                <a:latin typeface="+mj-lt"/>
              </a:rPr>
              <a:t> </a:t>
            </a:r>
            <a:r>
              <a:rPr lang="ru-RU" sz="1800" dirty="0" err="1" smtClean="0">
                <a:latin typeface="+mj-lt"/>
              </a:rPr>
              <a:t>жорсткість</a:t>
            </a:r>
            <a:r>
              <a:rPr lang="ru-RU" sz="1800" dirty="0" smtClean="0">
                <a:latin typeface="+mj-lt"/>
              </a:rPr>
              <a:t> води (50% за </a:t>
            </a:r>
            <a:r>
              <a:rPr lang="ru-RU" sz="1800" dirty="0" smtClean="0">
                <a:latin typeface="+mj-lt"/>
              </a:rPr>
              <a:t>вагою, </a:t>
            </a:r>
            <a:r>
              <a:rPr lang="ru-RU" sz="1800" dirty="0" err="1" smtClean="0">
                <a:latin typeface="+mj-lt"/>
              </a:rPr>
              <a:t>приблизно</a:t>
            </a:r>
            <a:r>
              <a:rPr lang="ru-RU" sz="1800" dirty="0" smtClean="0">
                <a:latin typeface="+mj-lt"/>
              </a:rPr>
              <a:t>), </a:t>
            </a:r>
            <a:r>
              <a:rPr lang="ru-RU" sz="1800" dirty="0" err="1" smtClean="0">
                <a:latin typeface="+mj-lt"/>
              </a:rPr>
              <a:t>натрійдодецилбензолсульфонат</a:t>
            </a:r>
            <a:r>
              <a:rPr lang="ru-RU" sz="1800" dirty="0" smtClean="0">
                <a:latin typeface="+mj-lt"/>
              </a:rPr>
              <a:t> (</a:t>
            </a:r>
            <a:r>
              <a:rPr lang="ru-RU" sz="1800" dirty="0" smtClean="0">
                <a:latin typeface="+mj-lt"/>
              </a:rPr>
              <a:t>15%), а </a:t>
            </a:r>
            <a:r>
              <a:rPr lang="ru-RU" sz="1800" dirty="0" err="1" smtClean="0">
                <a:latin typeface="+mj-lt"/>
              </a:rPr>
              <a:t>також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відбілю</a:t>
            </a:r>
            <a:r>
              <a:rPr lang="ru-RU" sz="1800" dirty="0" err="1" smtClean="0">
                <a:latin typeface="+mj-lt"/>
              </a:rPr>
              <a:t>-</a:t>
            </a:r>
            <a:r>
              <a:rPr lang="ru-RU" sz="1800" dirty="0" err="1" smtClean="0">
                <a:latin typeface="+mj-lt"/>
              </a:rPr>
              <a:t>вачі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smtClean="0">
                <a:latin typeface="+mj-lt"/>
              </a:rPr>
              <a:t>(7</a:t>
            </a:r>
            <a:r>
              <a:rPr lang="ru-RU" sz="1800" dirty="0" smtClean="0">
                <a:latin typeface="+mj-lt"/>
              </a:rPr>
              <a:t>%). </a:t>
            </a:r>
            <a:r>
              <a:rPr lang="ru-RU" sz="1800" dirty="0" err="1" smtClean="0">
                <a:latin typeface="+mj-lt"/>
              </a:rPr>
              <a:t>Пральні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smtClean="0">
                <a:latin typeface="+mj-lt"/>
              </a:rPr>
              <a:t>порошки </a:t>
            </a:r>
            <a:r>
              <a:rPr lang="ru-RU" sz="1800" dirty="0" err="1" smtClean="0">
                <a:latin typeface="+mj-lt"/>
              </a:rPr>
              <a:t>можуть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містити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інші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компоненти</a:t>
            </a:r>
            <a:r>
              <a:rPr lang="ru-RU" sz="1800" dirty="0" smtClean="0">
                <a:latin typeface="+mj-lt"/>
              </a:rPr>
              <a:t>:</a:t>
            </a:r>
            <a:endParaRPr lang="ru-RU" sz="1800" dirty="0" smtClean="0">
              <a:latin typeface="+mj-lt"/>
            </a:endParaRPr>
          </a:p>
          <a:p>
            <a:r>
              <a:rPr lang="ru-RU" sz="1800" dirty="0" err="1" smtClean="0">
                <a:latin typeface="+mj-lt"/>
              </a:rPr>
              <a:t>Поверхнево-активні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речовини</a:t>
            </a:r>
            <a:r>
              <a:rPr lang="ru-RU" sz="1800" dirty="0" smtClean="0">
                <a:latin typeface="+mj-lt"/>
              </a:rPr>
              <a:t> (</a:t>
            </a:r>
            <a:r>
              <a:rPr lang="ru-RU" sz="1800" dirty="0" smtClean="0">
                <a:latin typeface="+mj-lt"/>
              </a:rPr>
              <a:t> </a:t>
            </a:r>
            <a:r>
              <a:rPr lang="ru-RU" sz="1800" dirty="0" err="1" smtClean="0">
                <a:latin typeface="+mj-lt"/>
              </a:rPr>
              <a:t>натрійдодецилбензолсульфонат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smtClean="0">
                <a:latin typeface="+mj-lt"/>
              </a:rPr>
              <a:t>)</a:t>
            </a:r>
          </a:p>
          <a:p>
            <a:r>
              <a:rPr lang="ru-RU" sz="1800" dirty="0" err="1" smtClean="0">
                <a:latin typeface="+mj-lt"/>
              </a:rPr>
              <a:t>Ферменти</a:t>
            </a:r>
            <a:r>
              <a:rPr lang="ru-RU" sz="1800" dirty="0" smtClean="0">
                <a:latin typeface="+mj-lt"/>
              </a:rPr>
              <a:t> (</a:t>
            </a:r>
            <a:r>
              <a:rPr lang="ru-RU" sz="1800" dirty="0" err="1" smtClean="0">
                <a:latin typeface="+mj-lt"/>
              </a:rPr>
              <a:t>ензими</a:t>
            </a:r>
            <a:r>
              <a:rPr lang="ru-RU" sz="1800" dirty="0" smtClean="0">
                <a:latin typeface="+mj-lt"/>
              </a:rPr>
              <a:t>)</a:t>
            </a:r>
          </a:p>
          <a:p>
            <a:r>
              <a:rPr lang="ru-RU" sz="1800" dirty="0" err="1" smtClean="0">
                <a:latin typeface="+mj-lt"/>
              </a:rPr>
              <a:t>Протеази</a:t>
            </a:r>
            <a:r>
              <a:rPr lang="ru-RU" sz="1800" dirty="0" smtClean="0">
                <a:latin typeface="+mj-lt"/>
              </a:rPr>
              <a:t> (</a:t>
            </a:r>
            <a:r>
              <a:rPr lang="ru-RU" sz="1800" dirty="0" err="1" smtClean="0">
                <a:latin typeface="+mj-lt"/>
              </a:rPr>
              <a:t>розщеплюють</a:t>
            </a:r>
            <a:r>
              <a:rPr lang="ru-RU" sz="1800" dirty="0" smtClean="0">
                <a:latin typeface="+mj-lt"/>
              </a:rPr>
              <a:t> </a:t>
            </a:r>
            <a:r>
              <a:rPr lang="ru-RU" sz="1800" dirty="0" err="1" smtClean="0">
                <a:latin typeface="+mj-lt"/>
              </a:rPr>
              <a:t>білки</a:t>
            </a:r>
            <a:r>
              <a:rPr lang="ru-RU" sz="1800" dirty="0" smtClean="0">
                <a:latin typeface="+mj-lt"/>
              </a:rPr>
              <a:t>)</a:t>
            </a:r>
          </a:p>
          <a:p>
            <a:r>
              <a:rPr lang="ru-RU" sz="1800" dirty="0" err="1" smtClean="0">
                <a:latin typeface="+mj-lt"/>
              </a:rPr>
              <a:t>Амілази</a:t>
            </a:r>
            <a:r>
              <a:rPr lang="ru-RU" sz="1800" dirty="0" smtClean="0">
                <a:latin typeface="+mj-lt"/>
              </a:rPr>
              <a:t> (</a:t>
            </a:r>
            <a:r>
              <a:rPr lang="ru-RU" sz="1800" dirty="0" err="1" smtClean="0">
                <a:latin typeface="+mj-lt"/>
              </a:rPr>
              <a:t>розщеплюють</a:t>
            </a:r>
            <a:r>
              <a:rPr lang="ru-RU" sz="1800" dirty="0" smtClean="0">
                <a:latin typeface="+mj-lt"/>
              </a:rPr>
              <a:t> </a:t>
            </a:r>
            <a:r>
              <a:rPr lang="ru-RU" sz="1800" dirty="0" err="1" smtClean="0">
                <a:latin typeface="+mj-lt"/>
              </a:rPr>
              <a:t>крохмаль</a:t>
            </a:r>
            <a:r>
              <a:rPr lang="ru-RU" sz="1800" dirty="0" smtClean="0">
                <a:latin typeface="+mj-lt"/>
              </a:rPr>
              <a:t>)</a:t>
            </a:r>
          </a:p>
          <a:p>
            <a:r>
              <a:rPr lang="ru-RU" sz="1800" dirty="0" err="1" smtClean="0">
                <a:latin typeface="+mj-lt"/>
              </a:rPr>
              <a:t>Ліпази</a:t>
            </a:r>
            <a:r>
              <a:rPr lang="ru-RU" sz="1800" dirty="0" smtClean="0">
                <a:latin typeface="+mj-lt"/>
              </a:rPr>
              <a:t> (</a:t>
            </a:r>
            <a:r>
              <a:rPr lang="ru-RU" sz="1800" dirty="0" err="1" smtClean="0">
                <a:latin typeface="+mj-lt"/>
              </a:rPr>
              <a:t>розщеплюють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ліпіди</a:t>
            </a:r>
            <a:r>
              <a:rPr lang="ru-RU" sz="1800" dirty="0" smtClean="0">
                <a:latin typeface="+mj-lt"/>
              </a:rPr>
              <a:t> / жир)</a:t>
            </a:r>
          </a:p>
          <a:p>
            <a:r>
              <a:rPr lang="ru-RU" sz="1800" dirty="0" err="1" smtClean="0">
                <a:latin typeface="+mj-lt"/>
              </a:rPr>
              <a:t>Целюлази</a:t>
            </a:r>
            <a:r>
              <a:rPr lang="ru-RU" sz="1800" dirty="0" smtClean="0">
                <a:latin typeface="+mj-lt"/>
              </a:rPr>
              <a:t> (</a:t>
            </a:r>
            <a:r>
              <a:rPr lang="ru-RU" sz="1800" dirty="0" err="1" smtClean="0">
                <a:latin typeface="+mj-lt"/>
              </a:rPr>
              <a:t>розщеплюють</a:t>
            </a:r>
            <a:r>
              <a:rPr lang="ru-RU" sz="1800" dirty="0" smtClean="0">
                <a:latin typeface="+mj-lt"/>
              </a:rPr>
              <a:t> </a:t>
            </a:r>
            <a:r>
              <a:rPr lang="ru-RU" sz="1800" dirty="0" err="1" smtClean="0">
                <a:latin typeface="+mj-lt"/>
              </a:rPr>
              <a:t>целюлозу</a:t>
            </a:r>
            <a:r>
              <a:rPr lang="ru-RU" sz="1800" dirty="0" smtClean="0">
                <a:latin typeface="+mj-lt"/>
              </a:rPr>
              <a:t>)</a:t>
            </a:r>
            <a:endParaRPr lang="ru-RU" sz="1800" dirty="0" smtClean="0">
              <a:latin typeface="+mj-lt"/>
            </a:endParaRPr>
          </a:p>
        </p:txBody>
      </p:sp>
      <p:pic>
        <p:nvPicPr>
          <p:cNvPr id="4" name="Рисунок 3" descr="38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708920"/>
            <a:ext cx="4149080" cy="4149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Екологічні проблеми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ru-RU" sz="1800" dirty="0" err="1" smtClean="0">
                <a:latin typeface="+mj-lt"/>
              </a:rPr>
              <a:t>Фосфатні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пральні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засоби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потрапляючи</a:t>
            </a:r>
            <a:r>
              <a:rPr lang="ru-RU" sz="1800" dirty="0" smtClean="0">
                <a:latin typeface="+mj-lt"/>
              </a:rPr>
              <a:t> у </a:t>
            </a:r>
            <a:r>
              <a:rPr lang="ru-RU" sz="1800" dirty="0" err="1" smtClean="0">
                <a:latin typeface="+mj-lt"/>
              </a:rPr>
              <a:t>водойми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стають</a:t>
            </a:r>
            <a:r>
              <a:rPr lang="ru-RU" sz="1800" dirty="0" smtClean="0">
                <a:latin typeface="+mj-lt"/>
              </a:rPr>
              <a:t> </a:t>
            </a:r>
            <a:r>
              <a:rPr lang="ru-RU" sz="1800" dirty="0" err="1" smtClean="0">
                <a:latin typeface="+mj-lt"/>
              </a:rPr>
              <a:t>добривом</a:t>
            </a:r>
            <a:r>
              <a:rPr lang="ru-RU" sz="1800" dirty="0" smtClean="0">
                <a:latin typeface="+mj-lt"/>
              </a:rPr>
              <a:t> для </a:t>
            </a:r>
            <a:r>
              <a:rPr lang="ru-RU" sz="1800" dirty="0" err="1" smtClean="0">
                <a:latin typeface="+mj-lt"/>
              </a:rPr>
              <a:t>інтенсивного</a:t>
            </a:r>
            <a:r>
              <a:rPr lang="ru-RU" sz="1800" dirty="0" smtClean="0">
                <a:latin typeface="+mj-lt"/>
              </a:rPr>
              <a:t> росту </a:t>
            </a:r>
            <a:r>
              <a:rPr lang="ru-RU" sz="1800" dirty="0" err="1" smtClean="0">
                <a:latin typeface="+mj-lt"/>
              </a:rPr>
              <a:t>синьо-зелених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водоростей</a:t>
            </a:r>
            <a:r>
              <a:rPr lang="ru-RU" sz="1800" dirty="0" smtClean="0">
                <a:latin typeface="+mj-lt"/>
              </a:rPr>
              <a:t> , </a:t>
            </a:r>
            <a:r>
              <a:rPr lang="ru-RU" sz="1800" dirty="0" err="1" smtClean="0">
                <a:latin typeface="+mj-lt"/>
              </a:rPr>
              <a:t>тобто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сприяють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процесу</a:t>
            </a:r>
            <a:r>
              <a:rPr lang="ru-RU" sz="1800" dirty="0" smtClean="0">
                <a:latin typeface="+mj-lt"/>
              </a:rPr>
              <a:t> </a:t>
            </a:r>
            <a:r>
              <a:rPr lang="ru-RU" sz="1800" dirty="0" err="1" smtClean="0">
                <a:latin typeface="+mj-lt"/>
              </a:rPr>
              <a:t>цвітіння</a:t>
            </a:r>
            <a:r>
              <a:rPr lang="ru-RU" sz="1800" dirty="0" smtClean="0">
                <a:latin typeface="+mj-lt"/>
              </a:rPr>
              <a:t>. </a:t>
            </a:r>
            <a:r>
              <a:rPr lang="ru-RU" sz="1800" dirty="0" err="1" smtClean="0">
                <a:latin typeface="+mj-lt"/>
              </a:rPr>
              <a:t>Кожен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грам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фосфатних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сполук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з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пральних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порошків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викликає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ріст</a:t>
            </a:r>
            <a:r>
              <a:rPr lang="ru-RU" sz="1800" dirty="0" smtClean="0">
                <a:latin typeface="+mj-lt"/>
              </a:rPr>
              <a:t> 5-10 </a:t>
            </a:r>
            <a:r>
              <a:rPr lang="ru-RU" sz="1800" dirty="0" err="1" smtClean="0">
                <a:latin typeface="+mj-lt"/>
              </a:rPr>
              <a:t>кілограмів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синьо-зелених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водоростей</a:t>
            </a:r>
            <a:r>
              <a:rPr lang="ru-RU" sz="1800" dirty="0" smtClean="0">
                <a:latin typeface="+mj-lt"/>
              </a:rPr>
              <a:t>, а вони, </a:t>
            </a:r>
            <a:r>
              <a:rPr lang="ru-RU" sz="1800" dirty="0" err="1" smtClean="0">
                <a:latin typeface="+mj-lt"/>
              </a:rPr>
              <a:t>розкладаючись</a:t>
            </a:r>
            <a:r>
              <a:rPr lang="ru-RU" sz="1800" dirty="0" smtClean="0">
                <a:latin typeface="+mj-lt"/>
              </a:rPr>
              <a:t>, </a:t>
            </a:r>
            <a:r>
              <a:rPr lang="ru-RU" sz="1800" dirty="0" err="1" smtClean="0">
                <a:latin typeface="+mj-lt"/>
              </a:rPr>
              <a:t>виділяють</a:t>
            </a:r>
            <a:r>
              <a:rPr lang="ru-RU" sz="1800" dirty="0" smtClean="0">
                <a:latin typeface="+mj-lt"/>
              </a:rPr>
              <a:t> у великих </a:t>
            </a:r>
            <a:r>
              <a:rPr lang="ru-RU" sz="1800" dirty="0" err="1" smtClean="0">
                <a:latin typeface="+mj-lt"/>
              </a:rPr>
              <a:t>кількостях</a:t>
            </a:r>
            <a:r>
              <a:rPr lang="ru-RU" sz="1800" dirty="0" smtClean="0">
                <a:latin typeface="+mj-lt"/>
              </a:rPr>
              <a:t> метан, </a:t>
            </a:r>
            <a:r>
              <a:rPr lang="ru-RU" sz="1800" dirty="0" err="1" smtClean="0">
                <a:latin typeface="+mj-lt"/>
              </a:rPr>
              <a:t>аміак</a:t>
            </a:r>
            <a:r>
              <a:rPr lang="ru-RU" sz="1800" dirty="0" smtClean="0">
                <a:latin typeface="+mj-lt"/>
              </a:rPr>
              <a:t>, </a:t>
            </a:r>
            <a:r>
              <a:rPr lang="ru-RU" sz="1800" dirty="0" err="1" smtClean="0">
                <a:latin typeface="+mj-lt"/>
              </a:rPr>
              <a:t>сірководень</a:t>
            </a:r>
            <a:r>
              <a:rPr lang="ru-RU" sz="1800" dirty="0" smtClean="0">
                <a:latin typeface="+mj-lt"/>
              </a:rPr>
              <a:t>, </a:t>
            </a:r>
            <a:r>
              <a:rPr lang="ru-RU" sz="1800" dirty="0" err="1" smtClean="0">
                <a:latin typeface="+mj-lt"/>
              </a:rPr>
              <a:t>які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знищують</a:t>
            </a:r>
            <a:r>
              <a:rPr lang="ru-RU" sz="1800" dirty="0" smtClean="0">
                <a:latin typeface="+mj-lt"/>
              </a:rPr>
              <a:t> усе </a:t>
            </a:r>
            <a:r>
              <a:rPr lang="ru-RU" sz="1800" dirty="0" err="1" smtClean="0">
                <a:latin typeface="+mj-lt"/>
              </a:rPr>
              <a:t>живе</a:t>
            </a:r>
            <a:r>
              <a:rPr lang="ru-RU" sz="1800" dirty="0" smtClean="0">
                <a:latin typeface="+mj-lt"/>
              </a:rPr>
              <a:t> у </a:t>
            </a:r>
            <a:r>
              <a:rPr lang="ru-RU" sz="1800" dirty="0" err="1" smtClean="0">
                <a:latin typeface="+mj-lt"/>
              </a:rPr>
              <a:t>воді</a:t>
            </a:r>
            <a:r>
              <a:rPr lang="ru-RU" sz="1800" dirty="0" smtClean="0">
                <a:latin typeface="+mj-lt"/>
              </a:rPr>
              <a:t>, </a:t>
            </a:r>
            <a:r>
              <a:rPr lang="ru-RU" sz="1800" dirty="0" err="1" smtClean="0">
                <a:latin typeface="+mj-lt"/>
              </a:rPr>
              <a:t>що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спричиняє</a:t>
            </a:r>
            <a:r>
              <a:rPr lang="ru-RU" sz="1800" dirty="0" smtClean="0">
                <a:latin typeface="+mj-lt"/>
              </a:rPr>
              <a:t> до </a:t>
            </a:r>
            <a:r>
              <a:rPr lang="ru-RU" sz="1800" dirty="0" err="1" smtClean="0">
                <a:latin typeface="+mj-lt"/>
              </a:rPr>
              <a:t>грубих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порушень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екосистем</a:t>
            </a:r>
            <a:r>
              <a:rPr lang="ru-RU" sz="1800" dirty="0" smtClean="0">
                <a:latin typeface="+mj-lt"/>
              </a:rPr>
              <a:t> та </a:t>
            </a:r>
            <a:r>
              <a:rPr lang="ru-RU" sz="1800" dirty="0" err="1" smtClean="0">
                <a:latin typeface="+mj-lt"/>
              </a:rPr>
              <a:t>погіршення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кисневого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обміну</a:t>
            </a:r>
            <a:r>
              <a:rPr lang="ru-RU" sz="1800" dirty="0" smtClean="0">
                <a:latin typeface="+mj-lt"/>
              </a:rPr>
              <a:t> в </a:t>
            </a:r>
            <a:r>
              <a:rPr lang="ru-RU" sz="1800" dirty="0" err="1" smtClean="0">
                <a:latin typeface="+mj-lt"/>
              </a:rPr>
              <a:t>гідросфері</a:t>
            </a:r>
            <a:r>
              <a:rPr lang="ru-RU" sz="1800" dirty="0" smtClean="0">
                <a:latin typeface="+mj-lt"/>
              </a:rPr>
              <a:t>.</a:t>
            </a:r>
          </a:p>
          <a:p>
            <a:r>
              <a:rPr lang="ru-RU" sz="1800" dirty="0" err="1" smtClean="0">
                <a:latin typeface="+mj-lt"/>
              </a:rPr>
              <a:t>Фосфатні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мийні</a:t>
            </a:r>
            <a:r>
              <a:rPr lang="ru-RU" sz="1800" dirty="0" smtClean="0">
                <a:latin typeface="+mj-lt"/>
              </a:rPr>
              <a:t> та </a:t>
            </a:r>
            <a:r>
              <a:rPr lang="ru-RU" sz="1800" dirty="0" err="1" smtClean="0">
                <a:latin typeface="+mj-lt"/>
              </a:rPr>
              <a:t>пральні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засоби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шкідливо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діють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безпосередньо</a:t>
            </a:r>
            <a:r>
              <a:rPr lang="ru-RU" sz="1800" dirty="0" smtClean="0">
                <a:latin typeface="+mj-lt"/>
              </a:rPr>
              <a:t> на </a:t>
            </a:r>
            <a:r>
              <a:rPr lang="ru-RU" sz="1800" dirty="0" err="1" smtClean="0">
                <a:latin typeface="+mj-lt"/>
              </a:rPr>
              <a:t>здоров'я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споживачів</a:t>
            </a:r>
            <a:r>
              <a:rPr lang="ru-RU" sz="1800" dirty="0" smtClean="0">
                <a:latin typeface="+mj-lt"/>
              </a:rPr>
              <a:t>: за </a:t>
            </a:r>
            <a:r>
              <a:rPr lang="ru-RU" sz="1800" dirty="0" err="1" smtClean="0">
                <a:latin typeface="+mj-lt"/>
              </a:rPr>
              <a:t>рівнем</a:t>
            </a:r>
            <a:r>
              <a:rPr lang="ru-RU" sz="1800" dirty="0" smtClean="0">
                <a:latin typeface="+mj-lt"/>
              </a:rPr>
              <a:t> </a:t>
            </a:r>
            <a:r>
              <a:rPr lang="ru-RU" sz="1800" dirty="0" err="1" smtClean="0">
                <a:latin typeface="+mj-lt"/>
              </a:rPr>
              <a:t>токсичності</a:t>
            </a:r>
            <a:r>
              <a:rPr lang="ru-RU" sz="1800" dirty="0" smtClean="0">
                <a:latin typeface="+mj-lt"/>
              </a:rPr>
              <a:t> 3 кг </a:t>
            </a:r>
            <a:r>
              <a:rPr lang="ru-RU" sz="1800" dirty="0" err="1" smtClean="0">
                <a:latin typeface="+mj-lt"/>
              </a:rPr>
              <a:t>фосфатних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синтетичних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мийних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засобів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прирівнюються</a:t>
            </a:r>
            <a:r>
              <a:rPr lang="ru-RU" sz="1800" dirty="0" smtClean="0">
                <a:latin typeface="+mj-lt"/>
              </a:rPr>
              <a:t> до </a:t>
            </a:r>
            <a:r>
              <a:rPr lang="ru-RU" sz="1800" dirty="0" err="1" smtClean="0">
                <a:latin typeface="+mj-lt"/>
              </a:rPr>
              <a:t>дії</a:t>
            </a:r>
            <a:r>
              <a:rPr lang="ru-RU" sz="1800" dirty="0" smtClean="0">
                <a:latin typeface="+mj-lt"/>
              </a:rPr>
              <a:t> 1 </a:t>
            </a:r>
            <a:r>
              <a:rPr lang="ru-RU" sz="1800" dirty="0" smtClean="0">
                <a:latin typeface="+mj-lt"/>
              </a:rPr>
              <a:t>кг </a:t>
            </a:r>
            <a:r>
              <a:rPr lang="ru-RU" sz="1800" dirty="0" err="1" smtClean="0">
                <a:latin typeface="+mj-lt"/>
              </a:rPr>
              <a:t>міді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чи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smtClean="0">
                <a:latin typeface="+mj-lt"/>
              </a:rPr>
              <a:t>100 г </a:t>
            </a:r>
            <a:r>
              <a:rPr lang="ru-RU" sz="1800" dirty="0" err="1" smtClean="0">
                <a:latin typeface="+mj-lt"/>
              </a:rPr>
              <a:t>кадмію</a:t>
            </a:r>
            <a:r>
              <a:rPr lang="ru-RU" sz="1800" dirty="0" smtClean="0">
                <a:latin typeface="+mj-lt"/>
              </a:rPr>
              <a:t>.</a:t>
            </a:r>
            <a:endParaRPr lang="ru-RU" sz="1800" dirty="0" smtClean="0">
              <a:latin typeface="+mj-lt"/>
            </a:endParaRPr>
          </a:p>
          <a:p>
            <a:pPr>
              <a:buNone/>
            </a:pPr>
            <a:endParaRPr lang="ru-RU" dirty="0" smtClean="0"/>
          </a:p>
          <a:p>
            <a:endParaRPr lang="uk-UA" dirty="0"/>
          </a:p>
        </p:txBody>
      </p:sp>
      <p:pic>
        <p:nvPicPr>
          <p:cNvPr id="4" name="Рисунок 3" descr="23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437112"/>
            <a:ext cx="3227851" cy="2420888"/>
          </a:xfrm>
          <a:prstGeom prst="rect">
            <a:avLst/>
          </a:prstGeom>
        </p:spPr>
      </p:pic>
      <p:pic>
        <p:nvPicPr>
          <p:cNvPr id="6" name="Рисунок 5" descr="1363854715_1327400952_51c033e7f96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32107" y="4149080"/>
            <a:ext cx="3611893" cy="2708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Вплив на організм людини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пральні</a:t>
            </a:r>
            <a:r>
              <a:rPr lang="ru-RU" dirty="0" smtClean="0"/>
              <a:t> порошки </a:t>
            </a:r>
            <a:r>
              <a:rPr lang="ru-RU" dirty="0" err="1" smtClean="0"/>
              <a:t>відносяться</a:t>
            </a:r>
            <a:r>
              <a:rPr lang="ru-RU" dirty="0" smtClean="0"/>
              <a:t> до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миючих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.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дитячі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гіпоалергенні</a:t>
            </a:r>
            <a:r>
              <a:rPr lang="ru-RU" dirty="0" smtClean="0"/>
              <a:t> порошки </a:t>
            </a:r>
            <a:r>
              <a:rPr lang="ru-RU" dirty="0" err="1" smtClean="0"/>
              <a:t>небезпечні</a:t>
            </a:r>
            <a:r>
              <a:rPr lang="ru-RU" dirty="0" smtClean="0"/>
              <a:t> для </a:t>
            </a:r>
            <a:r>
              <a:rPr lang="ru-RU" dirty="0" err="1" smtClean="0"/>
              <a:t>здоров`я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Як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ретельно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не полоскали </a:t>
            </a:r>
            <a:r>
              <a:rPr lang="ru-RU" dirty="0" err="1" smtClean="0"/>
              <a:t>одяг</a:t>
            </a:r>
            <a:r>
              <a:rPr lang="ru-RU" dirty="0" smtClean="0"/>
              <a:t>, </a:t>
            </a:r>
            <a:r>
              <a:rPr lang="ru-RU" dirty="0" err="1" smtClean="0"/>
              <a:t>частина</a:t>
            </a:r>
            <a:r>
              <a:rPr lang="ru-RU" dirty="0" smtClean="0"/>
              <a:t> порошку все одно </a:t>
            </a:r>
            <a:r>
              <a:rPr lang="ru-RU" dirty="0" err="1" smtClean="0"/>
              <a:t>залишається</a:t>
            </a:r>
            <a:r>
              <a:rPr lang="ru-RU" dirty="0" smtClean="0"/>
              <a:t> в </a:t>
            </a:r>
            <a:r>
              <a:rPr lang="ru-RU" dirty="0" err="1" smtClean="0"/>
              <a:t>тканині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надівши</a:t>
            </a:r>
            <a:r>
              <a:rPr lang="ru-RU" dirty="0" smtClean="0"/>
              <a:t> </a:t>
            </a:r>
            <a:r>
              <a:rPr lang="ru-RU" dirty="0" err="1" smtClean="0"/>
              <a:t>свіжий</a:t>
            </a:r>
            <a:r>
              <a:rPr lang="ru-RU" dirty="0" smtClean="0"/>
              <a:t> </a:t>
            </a:r>
            <a:r>
              <a:rPr lang="ru-RU" dirty="0" err="1" smtClean="0"/>
              <a:t>одяг</a:t>
            </a:r>
            <a:r>
              <a:rPr lang="ru-RU" dirty="0" smtClean="0"/>
              <a:t>, </a:t>
            </a:r>
            <a:r>
              <a:rPr lang="ru-RU" dirty="0" err="1" smtClean="0"/>
              <a:t>відбувається</a:t>
            </a:r>
            <a:r>
              <a:rPr lang="ru-RU" dirty="0" smtClean="0"/>
              <a:t> контакт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порошком, </a:t>
            </a:r>
            <a:r>
              <a:rPr lang="ru-RU" dirty="0" err="1" smtClean="0"/>
              <a:t>який</a:t>
            </a:r>
            <a:r>
              <a:rPr lang="ru-RU" dirty="0" smtClean="0"/>
              <a:t> через пори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потрапляє</a:t>
            </a:r>
            <a:r>
              <a:rPr lang="ru-RU" dirty="0" smtClean="0"/>
              <a:t> до нас в </a:t>
            </a:r>
            <a:r>
              <a:rPr lang="ru-RU" dirty="0" err="1" smtClean="0"/>
              <a:t>організм</a:t>
            </a:r>
            <a:r>
              <a:rPr lang="ru-RU" dirty="0" smtClean="0"/>
              <a:t>. Люди </a:t>
            </a:r>
            <a:r>
              <a:rPr lang="ru-RU" dirty="0" err="1" smtClean="0"/>
              <a:t>чутливі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особливо </a:t>
            </a:r>
            <a:r>
              <a:rPr lang="ru-RU" dirty="0" err="1" smtClean="0"/>
              <a:t>діти</a:t>
            </a:r>
            <a:r>
              <a:rPr lang="ru-RU" dirty="0" smtClean="0"/>
              <a:t>,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відчувають</a:t>
            </a:r>
            <a:r>
              <a:rPr lang="ru-RU" dirty="0" smtClean="0"/>
              <a:t> </a:t>
            </a:r>
            <a:r>
              <a:rPr lang="ru-RU" dirty="0" err="1" smtClean="0"/>
              <a:t>свербіж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почервоніння</a:t>
            </a:r>
            <a:r>
              <a:rPr lang="ru-RU" dirty="0" smtClean="0"/>
              <a:t> на </a:t>
            </a:r>
            <a:r>
              <a:rPr lang="ru-RU" dirty="0" err="1" smtClean="0"/>
              <a:t>шкірі</a:t>
            </a:r>
            <a:r>
              <a:rPr lang="ru-RU" dirty="0" smtClean="0"/>
              <a:t>. Тому, при кожному </a:t>
            </a:r>
            <a:r>
              <a:rPr lang="ru-RU" dirty="0" err="1" smtClean="0"/>
              <a:t>пранні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встановлювати</a:t>
            </a:r>
            <a:r>
              <a:rPr lang="ru-RU" dirty="0" smtClean="0"/>
              <a:t> на </a:t>
            </a:r>
            <a:r>
              <a:rPr lang="ru-RU" dirty="0" err="1" smtClean="0"/>
              <a:t>пральній</a:t>
            </a:r>
            <a:r>
              <a:rPr lang="ru-RU" dirty="0" smtClean="0"/>
              <a:t> </a:t>
            </a:r>
            <a:r>
              <a:rPr lang="ru-RU" dirty="0" err="1" smtClean="0"/>
              <a:t>машині</a:t>
            </a:r>
            <a:r>
              <a:rPr lang="ru-RU" dirty="0" smtClean="0"/>
              <a:t> режим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додатковим</a:t>
            </a:r>
            <a:r>
              <a:rPr lang="ru-RU" dirty="0" smtClean="0"/>
              <a:t> </a:t>
            </a:r>
            <a:r>
              <a:rPr lang="ru-RU" dirty="0" err="1" smtClean="0"/>
              <a:t>полосканням</a:t>
            </a:r>
            <a:r>
              <a:rPr lang="ru-RU" dirty="0" smtClean="0"/>
              <a:t>. 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err="1" smtClean="0"/>
              <a:t>Насипати</a:t>
            </a:r>
            <a:r>
              <a:rPr lang="ru-RU" dirty="0" smtClean="0"/>
              <a:t> </a:t>
            </a:r>
            <a:r>
              <a:rPr lang="ru-RU" dirty="0" smtClean="0"/>
              <a:t>порошок </a:t>
            </a:r>
            <a:r>
              <a:rPr lang="ru-RU" dirty="0" err="1" smtClean="0"/>
              <a:t>слід</a:t>
            </a:r>
            <a:r>
              <a:rPr lang="ru-RU" dirty="0" smtClean="0"/>
              <a:t> 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обережно</a:t>
            </a:r>
            <a:r>
              <a:rPr lang="ru-RU" dirty="0" smtClean="0"/>
              <a:t>, </a:t>
            </a:r>
            <a:r>
              <a:rPr lang="ru-RU" dirty="0" err="1" smtClean="0"/>
              <a:t>інакше</a:t>
            </a:r>
            <a:r>
              <a:rPr lang="ru-RU" dirty="0" smtClean="0"/>
              <a:t> пил порошку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потрапити</a:t>
            </a:r>
            <a:r>
              <a:rPr lang="ru-RU" dirty="0" smtClean="0"/>
              <a:t> в </a:t>
            </a:r>
            <a:r>
              <a:rPr lang="ru-RU" dirty="0" err="1" smtClean="0"/>
              <a:t>легені</a:t>
            </a:r>
            <a:r>
              <a:rPr lang="ru-RU" dirty="0" smtClean="0"/>
              <a:t>. 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err="1" smtClean="0"/>
              <a:t>Бажано</a:t>
            </a:r>
            <a:r>
              <a:rPr lang="ru-RU" dirty="0" smtClean="0"/>
              <a:t> </a:t>
            </a:r>
            <a:r>
              <a:rPr lang="ru-RU" dirty="0" smtClean="0"/>
              <a:t>при машинному </a:t>
            </a:r>
            <a:r>
              <a:rPr lang="ru-RU" dirty="0" err="1" smtClean="0"/>
              <a:t>пранні</a:t>
            </a:r>
            <a:r>
              <a:rPr lang="ru-RU" dirty="0" smtClean="0"/>
              <a:t> </a:t>
            </a:r>
            <a:r>
              <a:rPr lang="ru-RU" dirty="0" err="1" smtClean="0"/>
              <a:t>відкривати</a:t>
            </a:r>
            <a:r>
              <a:rPr lang="ru-RU" dirty="0" smtClean="0"/>
              <a:t> </a:t>
            </a:r>
            <a:r>
              <a:rPr lang="ru-RU" dirty="0" err="1" smtClean="0"/>
              <a:t>двері</a:t>
            </a:r>
            <a:r>
              <a:rPr lang="ru-RU" dirty="0" smtClean="0"/>
              <a:t> у ванну </a:t>
            </a:r>
            <a:r>
              <a:rPr lang="ru-RU" dirty="0" err="1" smtClean="0"/>
              <a:t>кімнату</a:t>
            </a:r>
            <a:r>
              <a:rPr lang="ru-RU" dirty="0" smtClean="0"/>
              <a:t>, а самому </a:t>
            </a:r>
            <a:r>
              <a:rPr lang="ru-RU" dirty="0" err="1" smtClean="0"/>
              <a:t>виходити</a:t>
            </a:r>
            <a:r>
              <a:rPr lang="ru-RU" dirty="0" smtClean="0"/>
              <a:t> в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кімнату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легені</a:t>
            </a:r>
            <a:r>
              <a:rPr lang="ru-RU" dirty="0" smtClean="0"/>
              <a:t> </a:t>
            </a:r>
            <a:r>
              <a:rPr lang="ru-RU" dirty="0" err="1" smtClean="0"/>
              <a:t>потрапляло</a:t>
            </a:r>
            <a:r>
              <a:rPr lang="ru-RU" dirty="0" smtClean="0"/>
              <a:t> </a:t>
            </a:r>
            <a:r>
              <a:rPr lang="ru-RU" dirty="0" err="1" smtClean="0"/>
              <a:t>якомога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порошку. </a:t>
            </a:r>
            <a:r>
              <a:rPr lang="ru-RU" dirty="0" err="1" smtClean="0"/>
              <a:t>Бажано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прання</a:t>
            </a:r>
            <a:r>
              <a:rPr lang="ru-RU" dirty="0" smtClean="0"/>
              <a:t> </a:t>
            </a:r>
            <a:r>
              <a:rPr lang="ru-RU" dirty="0" err="1" smtClean="0"/>
              <a:t>провітрювати</a:t>
            </a:r>
            <a:r>
              <a:rPr lang="ru-RU" dirty="0" smtClean="0"/>
              <a:t> квартиру.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Мило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vi-VN" sz="1800" b="1" dirty="0" smtClean="0">
                <a:latin typeface="Calibri" pitchFamily="34" charset="0"/>
                <a:cs typeface="Calibri" pitchFamily="34" charset="0"/>
              </a:rPr>
              <a:t>Ми́ло</a:t>
            </a:r>
            <a:r>
              <a:rPr lang="vi-VN" sz="1800" dirty="0" smtClean="0">
                <a:latin typeface="Calibri" pitchFamily="34" charset="0"/>
                <a:cs typeface="Calibri" pitchFamily="34" charset="0"/>
              </a:rPr>
              <a:t> — розчинна у воді мийна речовина; як хімічний продукт являє собою відносно складне з'єднання жирних кислот з лугами, а за своєю будовою відноситься до класу солей. Випускається в твердому стані, рідкому, а також у вигляді порошку і гранул.</a:t>
            </a:r>
            <a:endParaRPr lang="uk-UA" sz="1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 descr="загруженное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212976"/>
            <a:ext cx="5184970" cy="3450362"/>
          </a:xfrm>
          <a:prstGeom prst="rect">
            <a:avLst/>
          </a:prstGeom>
        </p:spPr>
      </p:pic>
      <p:pic>
        <p:nvPicPr>
          <p:cNvPr id="5" name="Рисунок 4" descr="1284904890_milo-ruchnoi-rabot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212656"/>
            <a:ext cx="4574282" cy="3435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Вплив мила на організм людини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5328592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000" dirty="0" smtClean="0"/>
              <a:t>1) Головним негативним чинником є вміст </a:t>
            </a:r>
            <a:r>
              <a:rPr lang="uk-UA" sz="2000" dirty="0" smtClean="0"/>
              <a:t>лугу . Справа в тому , що луг дуже агресивне хімічна </a:t>
            </a:r>
            <a:r>
              <a:rPr lang="uk-UA" sz="2000" dirty="0" smtClean="0"/>
              <a:t>речовина. Вона </a:t>
            </a:r>
            <a:r>
              <a:rPr lang="uk-UA" sz="2000" dirty="0" smtClean="0"/>
              <a:t>відмінно розчиняє безліч видів забруднень різного роду : тверді нальоти на кахельних поверхнях , ефективно видаляє в'їдаються плями з тканини , а деякі види тканини і зовсім руйнує , настільки це сильна речовина . І не важко собі уявити , чому піддається наша шкіра , коли по кілька разів на дню вона стикається з агресивним впливом лугу, яка входить до складу мила . Шкода мила і дія його на шкіру цілком очевидно , шкіра стає сухою , втрачає свою еластичність , з'являється відчуття стягування .</a:t>
            </a:r>
          </a:p>
          <a:p>
            <a:pPr>
              <a:buNone/>
            </a:pPr>
            <a:endParaRPr lang="uk-UA" sz="2000" dirty="0" smtClean="0"/>
          </a:p>
        </p:txBody>
      </p:sp>
      <p:pic>
        <p:nvPicPr>
          <p:cNvPr id="4" name="Рисунок 3" descr="002559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628800"/>
            <a:ext cx="2952328" cy="2952328"/>
          </a:xfrm>
          <a:prstGeom prst="rect">
            <a:avLst/>
          </a:prstGeom>
        </p:spPr>
      </p:pic>
      <p:pic>
        <p:nvPicPr>
          <p:cNvPr id="6" name="Рисунок 5" descr="загруженное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4725144"/>
            <a:ext cx="2727787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5158408" cy="60932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000" dirty="0" smtClean="0">
                <a:latin typeface="+mj-lt"/>
              </a:rPr>
              <a:t>2) При </a:t>
            </a:r>
            <a:r>
              <a:rPr lang="uk-UA" sz="2000" dirty="0" smtClean="0">
                <a:latin typeface="+mj-lt"/>
              </a:rPr>
              <a:t>постійному використанні , шкідливий вплив мила негативно позначається на здатності організму боротися з </a:t>
            </a:r>
            <a:r>
              <a:rPr lang="uk-UA" sz="2000" dirty="0" smtClean="0">
                <a:latin typeface="+mj-lt"/>
              </a:rPr>
              <a:t>хворобами, </a:t>
            </a:r>
            <a:r>
              <a:rPr lang="uk-UA" sz="2000" dirty="0" smtClean="0">
                <a:latin typeface="+mj-lt"/>
              </a:rPr>
              <a:t>простіше кажучи , знижує імунітет. Якщо кожен день приймати ванну і повністю намилюватися милом , то з шкіри змивається її природний захисний шар , що послаблює опірність організму перед будь-якими хвороботворними бактеріями. Шкіра пересушена милом може почати лущитися або тріскатися , можлива поява висипу , це самі наочні прояви шкоди мила для шкіри , це може злучити навіть якщо у людини ніколи раніше подібних ознак не спостерігалося.</a:t>
            </a:r>
          </a:p>
          <a:p>
            <a:endParaRPr lang="uk-UA" dirty="0"/>
          </a:p>
        </p:txBody>
      </p:sp>
      <p:pic>
        <p:nvPicPr>
          <p:cNvPr id="4" name="Рисунок 3" descr="1391345351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836712"/>
            <a:ext cx="3619500" cy="2381250"/>
          </a:xfrm>
          <a:prstGeom prst="rect">
            <a:avLst/>
          </a:prstGeom>
        </p:spPr>
      </p:pic>
      <p:pic>
        <p:nvPicPr>
          <p:cNvPr id="5" name="Рисунок 4" descr="f_9243385731383171324.jpg"/>
          <p:cNvPicPr>
            <a:picLocks noChangeAspect="1"/>
          </p:cNvPicPr>
          <p:nvPr/>
        </p:nvPicPr>
        <p:blipFill>
          <a:blip r:embed="rId3" cstate="print"/>
          <a:srcRect r="22050"/>
          <a:stretch>
            <a:fillRect/>
          </a:stretch>
        </p:blipFill>
        <p:spPr>
          <a:xfrm>
            <a:off x="5220072" y="3501008"/>
            <a:ext cx="3923928" cy="2828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321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Пральні порошки. Мила</vt:lpstr>
      <vt:lpstr>Пральний порошок</vt:lpstr>
      <vt:lpstr>Компоненти</vt:lpstr>
      <vt:lpstr>Екологічні проблеми </vt:lpstr>
      <vt:lpstr>Вплив на організм людини</vt:lpstr>
      <vt:lpstr>Мило</vt:lpstr>
      <vt:lpstr>Вплив мила на організм людини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Пральні порошки. Мила</dc:title>
  <dc:creator>админ</dc:creator>
  <cp:lastModifiedBy>админ</cp:lastModifiedBy>
  <cp:revision>9</cp:revision>
  <dcterms:created xsi:type="dcterms:W3CDTF">2014-03-18T14:05:20Z</dcterms:created>
  <dcterms:modified xsi:type="dcterms:W3CDTF">2014-03-18T15:26:54Z</dcterms:modified>
</cp:coreProperties>
</file>