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B3D03-3AE0-4DA7-9563-856311899E19}" type="doc">
      <dgm:prSet loTypeId="urn:microsoft.com/office/officeart/2011/layout/CircleProcess" loCatId="officeonlin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D0F150-17E2-4340-BE9C-22C69CD513B1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B3581096-C742-4F99-A3A2-8810265B202F}" type="parTrans" cxnId="{10240821-D50A-4A79-A229-C4CBD9BEA272}">
      <dgm:prSet/>
      <dgm:spPr/>
      <dgm:t>
        <a:bodyPr/>
        <a:lstStyle/>
        <a:p>
          <a:endParaRPr lang="uk-UA"/>
        </a:p>
      </dgm:t>
    </dgm:pt>
    <dgm:pt modelId="{E07C24D5-D138-457D-BE28-5E484076B9F8}" type="sibTrans" cxnId="{10240821-D50A-4A79-A229-C4CBD9BEA272}">
      <dgm:prSet/>
      <dgm:spPr/>
      <dgm:t>
        <a:bodyPr/>
        <a:lstStyle/>
        <a:p>
          <a:endParaRPr lang="uk-UA"/>
        </a:p>
      </dgm:t>
    </dgm:pt>
    <dgm:pt modelId="{D86DF9FD-8AA5-493E-92D8-C5BA6E48FD5C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B9EE1573-291D-4994-9E37-A15C283DFB3F}" type="parTrans" cxnId="{5256AA5C-63C9-4AFE-B9F6-71FC8F0B878E}">
      <dgm:prSet/>
      <dgm:spPr/>
      <dgm:t>
        <a:bodyPr/>
        <a:lstStyle/>
        <a:p>
          <a:endParaRPr lang="uk-UA"/>
        </a:p>
      </dgm:t>
    </dgm:pt>
    <dgm:pt modelId="{4EF503AC-6D04-4655-BD3A-C6557957D032}" type="sibTrans" cxnId="{5256AA5C-63C9-4AFE-B9F6-71FC8F0B878E}">
      <dgm:prSet/>
      <dgm:spPr/>
      <dgm:t>
        <a:bodyPr/>
        <a:lstStyle/>
        <a:p>
          <a:endParaRPr lang="uk-UA"/>
        </a:p>
      </dgm:t>
    </dgm:pt>
    <dgm:pt modelId="{D9523AA8-19AC-4978-A653-18A03BA63A77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r>
            <a:rPr lang="uk-UA" dirty="0" smtClean="0"/>
            <a:t> </a:t>
          </a:r>
          <a:endParaRPr lang="uk-UA" dirty="0"/>
        </a:p>
      </dgm:t>
    </dgm:pt>
    <dgm:pt modelId="{A098A10E-6B24-4A6F-9213-AE725833BFA5}" type="parTrans" cxnId="{16AF72C0-A13E-4526-B1FB-9A17C1AF6661}">
      <dgm:prSet/>
      <dgm:spPr/>
      <dgm:t>
        <a:bodyPr/>
        <a:lstStyle/>
        <a:p>
          <a:endParaRPr lang="uk-UA"/>
        </a:p>
      </dgm:t>
    </dgm:pt>
    <dgm:pt modelId="{557EC3F0-03BE-405F-8A0C-87110673094D}" type="sibTrans" cxnId="{16AF72C0-A13E-4526-B1FB-9A17C1AF6661}">
      <dgm:prSet/>
      <dgm:spPr/>
      <dgm:t>
        <a:bodyPr/>
        <a:lstStyle/>
        <a:p>
          <a:endParaRPr lang="uk-UA"/>
        </a:p>
      </dgm:t>
    </dgm:pt>
    <dgm:pt modelId="{A3A478BF-9D2E-4321-90C4-27CC24F8397F}" type="pres">
      <dgm:prSet presAssocID="{C66B3D03-3AE0-4DA7-9563-856311899E1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15B97CC3-3829-4DCC-B1C7-2039BB41B413}" type="pres">
      <dgm:prSet presAssocID="{D9523AA8-19AC-4978-A653-18A03BA63A77}" presName="Accent3" presStyleCnt="0"/>
      <dgm:spPr/>
    </dgm:pt>
    <dgm:pt modelId="{C904E706-93AA-4A06-AD33-2843EB8EA554}" type="pres">
      <dgm:prSet presAssocID="{D9523AA8-19AC-4978-A653-18A03BA63A77}" presName="Accent" presStyleLbl="node1" presStyleIdx="0" presStyleCnt="3"/>
      <dgm:spPr/>
    </dgm:pt>
    <dgm:pt modelId="{712DDBCC-C373-4526-8A19-8006E5FBD273}" type="pres">
      <dgm:prSet presAssocID="{D9523AA8-19AC-4978-A653-18A03BA63A77}" presName="ParentBackground3" presStyleCnt="0"/>
      <dgm:spPr/>
    </dgm:pt>
    <dgm:pt modelId="{BAB62B94-48D3-434D-92D7-FE92D5533FD1}" type="pres">
      <dgm:prSet presAssocID="{D9523AA8-19AC-4978-A653-18A03BA63A77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64A2111F-EC3E-4E1B-A6F9-60EBD9FDF2A4}" type="pres">
      <dgm:prSet presAssocID="{D9523AA8-19AC-4978-A653-18A03BA63A7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A9D27-BA23-4BE5-956C-088619F01B4E}" type="pres">
      <dgm:prSet presAssocID="{D86DF9FD-8AA5-493E-92D8-C5BA6E48FD5C}" presName="Accent2" presStyleCnt="0"/>
      <dgm:spPr/>
    </dgm:pt>
    <dgm:pt modelId="{2D4F2818-8EC1-4C90-8EB4-41E167916645}" type="pres">
      <dgm:prSet presAssocID="{D86DF9FD-8AA5-493E-92D8-C5BA6E48FD5C}" presName="Accent" presStyleLbl="node1" presStyleIdx="1" presStyleCnt="3"/>
      <dgm:spPr/>
    </dgm:pt>
    <dgm:pt modelId="{EB0E52E7-F860-4010-A1E2-7E07103D9159}" type="pres">
      <dgm:prSet presAssocID="{D86DF9FD-8AA5-493E-92D8-C5BA6E48FD5C}" presName="ParentBackground2" presStyleCnt="0"/>
      <dgm:spPr/>
    </dgm:pt>
    <dgm:pt modelId="{A012D31C-0741-4443-A20B-781FA4769B95}" type="pres">
      <dgm:prSet presAssocID="{D86DF9FD-8AA5-493E-92D8-C5BA6E48FD5C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52693EBB-DAD3-40D8-9953-06CCF19C3296}" type="pres">
      <dgm:prSet presAssocID="{D86DF9FD-8AA5-493E-92D8-C5BA6E48FD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9E8F4C-BBF9-4B01-821D-E465BA1137A3}" type="pres">
      <dgm:prSet presAssocID="{0AD0F150-17E2-4340-BE9C-22C69CD513B1}" presName="Accent1" presStyleCnt="0"/>
      <dgm:spPr/>
    </dgm:pt>
    <dgm:pt modelId="{DE3D5215-7369-4E2F-851D-1D64D6392DA7}" type="pres">
      <dgm:prSet presAssocID="{0AD0F150-17E2-4340-BE9C-22C69CD513B1}" presName="Accent" presStyleLbl="node1" presStyleIdx="2" presStyleCnt="3"/>
      <dgm:spPr/>
    </dgm:pt>
    <dgm:pt modelId="{DAEB02FC-CD9B-43FC-8401-526BEAB2EF42}" type="pres">
      <dgm:prSet presAssocID="{0AD0F150-17E2-4340-BE9C-22C69CD513B1}" presName="ParentBackground1" presStyleCnt="0"/>
      <dgm:spPr/>
    </dgm:pt>
    <dgm:pt modelId="{016A5827-1BC0-43BF-8B2A-26ACE19E1273}" type="pres">
      <dgm:prSet presAssocID="{0AD0F150-17E2-4340-BE9C-22C69CD513B1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F1012A11-2F80-43EB-9BAA-967A637D436B}" type="pres">
      <dgm:prSet presAssocID="{0AD0F150-17E2-4340-BE9C-22C69CD513B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0B1A56-BCB6-4A8C-A3CB-D932183072A0}" type="presOf" srcId="{0AD0F150-17E2-4340-BE9C-22C69CD513B1}" destId="{016A5827-1BC0-43BF-8B2A-26ACE19E1273}" srcOrd="0" destOrd="0" presId="urn:microsoft.com/office/officeart/2011/layout/CircleProcess"/>
    <dgm:cxn modelId="{16AF72C0-A13E-4526-B1FB-9A17C1AF6661}" srcId="{C66B3D03-3AE0-4DA7-9563-856311899E19}" destId="{D9523AA8-19AC-4978-A653-18A03BA63A77}" srcOrd="2" destOrd="0" parTransId="{A098A10E-6B24-4A6F-9213-AE725833BFA5}" sibTransId="{557EC3F0-03BE-405F-8A0C-87110673094D}"/>
    <dgm:cxn modelId="{58A8BE03-E20D-4A43-9265-4AB40C41D58D}" type="presOf" srcId="{D9523AA8-19AC-4978-A653-18A03BA63A77}" destId="{64A2111F-EC3E-4E1B-A6F9-60EBD9FDF2A4}" srcOrd="1" destOrd="0" presId="urn:microsoft.com/office/officeart/2011/layout/CircleProcess"/>
    <dgm:cxn modelId="{E7E44FAB-8631-41AC-89F9-42A5BAA73ACE}" type="presOf" srcId="{D9523AA8-19AC-4978-A653-18A03BA63A77}" destId="{BAB62B94-48D3-434D-92D7-FE92D5533FD1}" srcOrd="0" destOrd="0" presId="urn:microsoft.com/office/officeart/2011/layout/CircleProcess"/>
    <dgm:cxn modelId="{F99081C0-99BC-4310-B096-2125301DAC13}" type="presOf" srcId="{0AD0F150-17E2-4340-BE9C-22C69CD513B1}" destId="{F1012A11-2F80-43EB-9BAA-967A637D436B}" srcOrd="1" destOrd="0" presId="urn:microsoft.com/office/officeart/2011/layout/CircleProcess"/>
    <dgm:cxn modelId="{23A1D4D8-285A-408C-8C2E-7898BCD43930}" type="presOf" srcId="{D86DF9FD-8AA5-493E-92D8-C5BA6E48FD5C}" destId="{A012D31C-0741-4443-A20B-781FA4769B95}" srcOrd="0" destOrd="0" presId="urn:microsoft.com/office/officeart/2011/layout/CircleProcess"/>
    <dgm:cxn modelId="{1957703E-3D60-4C88-856F-115E15AC2EC9}" type="presOf" srcId="{D86DF9FD-8AA5-493E-92D8-C5BA6E48FD5C}" destId="{52693EBB-DAD3-40D8-9953-06CCF19C3296}" srcOrd="1" destOrd="0" presId="urn:microsoft.com/office/officeart/2011/layout/CircleProcess"/>
    <dgm:cxn modelId="{10240821-D50A-4A79-A229-C4CBD9BEA272}" srcId="{C66B3D03-3AE0-4DA7-9563-856311899E19}" destId="{0AD0F150-17E2-4340-BE9C-22C69CD513B1}" srcOrd="0" destOrd="0" parTransId="{B3581096-C742-4F99-A3A2-8810265B202F}" sibTransId="{E07C24D5-D138-457D-BE28-5E484076B9F8}"/>
    <dgm:cxn modelId="{621BD5ED-C8F6-4A85-8FBF-C6B67BE04CB6}" type="presOf" srcId="{C66B3D03-3AE0-4DA7-9563-856311899E19}" destId="{A3A478BF-9D2E-4321-90C4-27CC24F8397F}" srcOrd="0" destOrd="0" presId="urn:microsoft.com/office/officeart/2011/layout/CircleProcess"/>
    <dgm:cxn modelId="{5256AA5C-63C9-4AFE-B9F6-71FC8F0B878E}" srcId="{C66B3D03-3AE0-4DA7-9563-856311899E19}" destId="{D86DF9FD-8AA5-493E-92D8-C5BA6E48FD5C}" srcOrd="1" destOrd="0" parTransId="{B9EE1573-291D-4994-9E37-A15C283DFB3F}" sibTransId="{4EF503AC-6D04-4655-BD3A-C6557957D032}"/>
    <dgm:cxn modelId="{610D37ED-42BB-4262-91CF-C4EAE9A9DAB4}" type="presParOf" srcId="{A3A478BF-9D2E-4321-90C4-27CC24F8397F}" destId="{15B97CC3-3829-4DCC-B1C7-2039BB41B413}" srcOrd="0" destOrd="0" presId="urn:microsoft.com/office/officeart/2011/layout/CircleProcess"/>
    <dgm:cxn modelId="{676E19C7-1AF8-48D7-9832-53F792EFB45B}" type="presParOf" srcId="{15B97CC3-3829-4DCC-B1C7-2039BB41B413}" destId="{C904E706-93AA-4A06-AD33-2843EB8EA554}" srcOrd="0" destOrd="0" presId="urn:microsoft.com/office/officeart/2011/layout/CircleProcess"/>
    <dgm:cxn modelId="{8EDE449F-F985-485A-A2CA-118AE5253F62}" type="presParOf" srcId="{A3A478BF-9D2E-4321-90C4-27CC24F8397F}" destId="{712DDBCC-C373-4526-8A19-8006E5FBD273}" srcOrd="1" destOrd="0" presId="urn:microsoft.com/office/officeart/2011/layout/CircleProcess"/>
    <dgm:cxn modelId="{CE919F0D-41B5-4412-8913-380774171C60}" type="presParOf" srcId="{712DDBCC-C373-4526-8A19-8006E5FBD273}" destId="{BAB62B94-48D3-434D-92D7-FE92D5533FD1}" srcOrd="0" destOrd="0" presId="urn:microsoft.com/office/officeart/2011/layout/CircleProcess"/>
    <dgm:cxn modelId="{459F9E32-D4A9-446F-A851-9B4E613BB726}" type="presParOf" srcId="{A3A478BF-9D2E-4321-90C4-27CC24F8397F}" destId="{64A2111F-EC3E-4E1B-A6F9-60EBD9FDF2A4}" srcOrd="2" destOrd="0" presId="urn:microsoft.com/office/officeart/2011/layout/CircleProcess"/>
    <dgm:cxn modelId="{3F7B7260-4A91-4447-BAD7-8CF326B95DAC}" type="presParOf" srcId="{A3A478BF-9D2E-4321-90C4-27CC24F8397F}" destId="{86BA9D27-BA23-4BE5-956C-088619F01B4E}" srcOrd="3" destOrd="0" presId="urn:microsoft.com/office/officeart/2011/layout/CircleProcess"/>
    <dgm:cxn modelId="{59607571-DACE-4FCD-BF2B-4E1821E271C9}" type="presParOf" srcId="{86BA9D27-BA23-4BE5-956C-088619F01B4E}" destId="{2D4F2818-8EC1-4C90-8EB4-41E167916645}" srcOrd="0" destOrd="0" presId="urn:microsoft.com/office/officeart/2011/layout/CircleProcess"/>
    <dgm:cxn modelId="{C48B10FB-171A-4233-A05B-39B1919820F4}" type="presParOf" srcId="{A3A478BF-9D2E-4321-90C4-27CC24F8397F}" destId="{EB0E52E7-F860-4010-A1E2-7E07103D9159}" srcOrd="4" destOrd="0" presId="urn:microsoft.com/office/officeart/2011/layout/CircleProcess"/>
    <dgm:cxn modelId="{BBA35CE7-7DE5-4FF3-B7EC-E791C634E70B}" type="presParOf" srcId="{EB0E52E7-F860-4010-A1E2-7E07103D9159}" destId="{A012D31C-0741-4443-A20B-781FA4769B95}" srcOrd="0" destOrd="0" presId="urn:microsoft.com/office/officeart/2011/layout/CircleProcess"/>
    <dgm:cxn modelId="{FC64D1B9-619E-4BC5-AAFA-D3D4112FC188}" type="presParOf" srcId="{A3A478BF-9D2E-4321-90C4-27CC24F8397F}" destId="{52693EBB-DAD3-40D8-9953-06CCF19C3296}" srcOrd="5" destOrd="0" presId="urn:microsoft.com/office/officeart/2011/layout/CircleProcess"/>
    <dgm:cxn modelId="{7734C5EB-A1B1-4A02-B33E-063D9BF544D7}" type="presParOf" srcId="{A3A478BF-9D2E-4321-90C4-27CC24F8397F}" destId="{DD9E8F4C-BBF9-4B01-821D-E465BA1137A3}" srcOrd="6" destOrd="0" presId="urn:microsoft.com/office/officeart/2011/layout/CircleProcess"/>
    <dgm:cxn modelId="{50AFEA17-5BBB-4DE9-BF48-FB822813BE7C}" type="presParOf" srcId="{DD9E8F4C-BBF9-4B01-821D-E465BA1137A3}" destId="{DE3D5215-7369-4E2F-851D-1D64D6392DA7}" srcOrd="0" destOrd="0" presId="urn:microsoft.com/office/officeart/2011/layout/CircleProcess"/>
    <dgm:cxn modelId="{01CF9A51-8ECF-4A6E-99C3-D93647ECF45F}" type="presParOf" srcId="{A3A478BF-9D2E-4321-90C4-27CC24F8397F}" destId="{DAEB02FC-CD9B-43FC-8401-526BEAB2EF42}" srcOrd="7" destOrd="0" presId="urn:microsoft.com/office/officeart/2011/layout/CircleProcess"/>
    <dgm:cxn modelId="{BF08511E-8B94-457A-A937-253C15920A3A}" type="presParOf" srcId="{DAEB02FC-CD9B-43FC-8401-526BEAB2EF42}" destId="{016A5827-1BC0-43BF-8B2A-26ACE19E1273}" srcOrd="0" destOrd="0" presId="urn:microsoft.com/office/officeart/2011/layout/CircleProcess"/>
    <dgm:cxn modelId="{06E396C6-B086-4D6B-9DBD-B3A8F790A262}" type="presParOf" srcId="{A3A478BF-9D2E-4321-90C4-27CC24F8397F}" destId="{F1012A11-2F80-43EB-9BAA-967A637D436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B91B17-BFA6-4BEE-B695-595CED191DFB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B50121-CE46-4A83-BC92-8D3F253C35B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509120"/>
            <a:ext cx="6266558" cy="142554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sz="2400" dirty="0" smtClean="0"/>
              <a:t>                                                        </a:t>
            </a:r>
            <a:r>
              <a:rPr lang="uk-UA" sz="2400" dirty="0" smtClean="0"/>
              <a:t>       Підготував</a:t>
            </a:r>
            <a:r>
              <a:rPr lang="uk-UA" sz="2400" dirty="0" smtClean="0"/>
              <a:t>: </a:t>
            </a:r>
          </a:p>
          <a:p>
            <a:pPr algn="r"/>
            <a:r>
              <a:rPr lang="uk-UA" sz="2400" dirty="0" smtClean="0"/>
              <a:t>Учень 10-А класу</a:t>
            </a:r>
          </a:p>
          <a:p>
            <a:pPr algn="r"/>
            <a:r>
              <a:rPr lang="ru-RU" sz="2400" dirty="0" err="1" smtClean="0"/>
              <a:t>Луц</a:t>
            </a:r>
            <a:r>
              <a:rPr lang="uk-UA" sz="2400" dirty="0" err="1" smtClean="0"/>
              <a:t>ької</a:t>
            </a:r>
            <a:r>
              <a:rPr lang="uk-UA" sz="2400" dirty="0" smtClean="0"/>
              <a:t> ЗОШ </a:t>
            </a:r>
            <a:r>
              <a:rPr lang="ru-RU" sz="2400" dirty="0" smtClean="0"/>
              <a:t>№ 25</a:t>
            </a:r>
            <a:endParaRPr lang="uk-UA" sz="2400" dirty="0" smtClean="0"/>
          </a:p>
          <a:p>
            <a:pPr algn="r"/>
            <a:r>
              <a:rPr lang="uk-UA" sz="2400" dirty="0" smtClean="0"/>
              <a:t>Матвійчук Роман</a:t>
            </a: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Презентація на тему: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uk-UA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ітратна</a:t>
            </a: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кислота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uk-UA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509">
            <a:off x="1115616" y="3933056"/>
            <a:ext cx="285750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usic for presen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1714.73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793" y="59031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9"/>
    </mc:Choice>
    <mc:Fallback xmlns="">
      <p:transition spd="slow" advTm="12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1401" objId="5"/>
        <p14:stopEvt time="1267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628900" cy="1733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Негативний вплив нітратів</a:t>
            </a:r>
            <a:endParaRPr lang="uk-UA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8928992" cy="4842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Нітрати характеризуються досить широким спектром токсичної дії. Токсична дія нітратів полягає у тому, що в травному тракті вони частково відновлюються до нітритів (більш токсичних), і останні при надходженні в кров можуть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викликати метгемо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глобінемію, а також пригнічення активності ферментних систем, що беруть участь у процесах тканинного дихання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Крім того, встановлено, що з нітритів у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присутності а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мінів можуть утворюватись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N-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нітрозаміни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, які виявляють канцерогенну активність. При вживанні високих доз нітратів з питною водою, чи продуктами харчування через 4-6 годин проявляються характерні симптоми нітратного отруєння: нудота, задуха, посиніння шкірних покривів і слизових оболонок, діарея. Це часто супроводжується загальною слабкістю,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головокружінням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, запамороченням, болями у потиличній частині, тахікардією.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8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3">
        <p14:ferris dir="l"/>
      </p:transition>
    </mc:Choice>
    <mc:Fallback xmlns="">
      <p:transition spd="slow" advTm="40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Заключення</a:t>
            </a:r>
            <a:endParaRPr lang="uk-UA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5058896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>
                <a:solidFill>
                  <a:schemeClr val="tx1"/>
                </a:solidFill>
              </a:rPr>
              <a:t>Нітратна кислота</a:t>
            </a:r>
            <a:r>
              <a:rPr lang="uk-UA" dirty="0">
                <a:solidFill>
                  <a:schemeClr val="tx1"/>
                </a:solidFill>
              </a:rPr>
              <a:t> (</a:t>
            </a:r>
            <a:r>
              <a:rPr lang="en-US" b="1" dirty="0">
                <a:solidFill>
                  <a:schemeClr val="tx1"/>
                </a:solidFill>
              </a:rPr>
              <a:t>HNO</a:t>
            </a:r>
            <a:r>
              <a:rPr lang="en-US" b="1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—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сильна одноосновна кислота. </a:t>
            </a:r>
            <a:r>
              <a:rPr lang="uk-UA" dirty="0" err="1">
                <a:solidFill>
                  <a:schemeClr val="accent4">
                    <a:lumMod val="75000"/>
                  </a:schemeClr>
                </a:solidFill>
              </a:rPr>
              <a:t>Висококорозійна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 кислота, реагує з більшістю металів, сильний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окисник + н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ітратна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кислота є одним з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найважливіших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хімічної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5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659">
        <p:checker/>
      </p:transition>
    </mc:Choice>
    <mc:Fallback xmlns="">
      <p:transition spd="slow" advTm="2865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4987264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74">
        <p14:ripple/>
      </p:transition>
    </mc:Choice>
    <mc:Fallback xmlns="">
      <p:transition spd="slow" advTm="27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Зміст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6400800" cy="4554840"/>
          </a:xfrm>
        </p:spPr>
        <p:txBody>
          <a:bodyPr>
            <a:normAutofit/>
          </a:bodyPr>
          <a:lstStyle/>
          <a:p>
            <a:pPr marL="822960" lvl="1" indent="-457200">
              <a:buFont typeface="+mj-lt"/>
              <a:buAutoNum type="arabicParenR"/>
            </a:pPr>
            <a:endParaRPr lang="uk-UA" dirty="0" smtClean="0"/>
          </a:p>
          <a:p>
            <a:pPr marL="45720" indent="0">
              <a:buNone/>
            </a:pPr>
            <a:r>
              <a:rPr lang="uk-UA" b="1" dirty="0" smtClean="0"/>
              <a:t>1) </a:t>
            </a:r>
            <a:r>
              <a:rPr lang="en-US" b="1" dirty="0" smtClean="0"/>
              <a:t>HNO</a:t>
            </a:r>
            <a:r>
              <a:rPr lang="en-US" b="1" baseline="-25000" dirty="0" smtClean="0"/>
              <a:t>3 </a:t>
            </a:r>
            <a:r>
              <a:rPr lang="uk-UA" dirty="0"/>
              <a:t>— </a:t>
            </a:r>
            <a:r>
              <a:rPr lang="ru-RU" dirty="0" err="1" smtClean="0"/>
              <a:t>загальн</a:t>
            </a:r>
            <a:r>
              <a:rPr lang="uk-UA" dirty="0" smtClean="0"/>
              <a:t>і знання.</a:t>
            </a:r>
          </a:p>
          <a:p>
            <a:pPr marL="45720" indent="0">
              <a:buNone/>
            </a:pPr>
            <a:r>
              <a:rPr lang="uk-UA" dirty="0" smtClean="0"/>
              <a:t>2) Трішки історії.</a:t>
            </a:r>
          </a:p>
          <a:p>
            <a:pPr marL="45720" indent="0">
              <a:buNone/>
            </a:pPr>
            <a:r>
              <a:rPr lang="uk-UA" dirty="0" smtClean="0"/>
              <a:t>3) Промислове виробництво.</a:t>
            </a:r>
          </a:p>
          <a:p>
            <a:pPr marL="45720" indent="0">
              <a:buNone/>
            </a:pPr>
            <a:r>
              <a:rPr lang="uk-UA" dirty="0" smtClean="0"/>
              <a:t>4) Фізичні властивості.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5) Хімічні властивості.</a:t>
            </a:r>
          </a:p>
          <a:p>
            <a:pPr marL="45720" indent="0">
              <a:buNone/>
            </a:pPr>
            <a:r>
              <a:rPr lang="uk-UA" dirty="0" smtClean="0"/>
              <a:t>6) Застосування.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7) Нітрати.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8) Негативний </a:t>
            </a:r>
            <a:r>
              <a:rPr lang="uk-UA" dirty="0"/>
              <a:t>вплив </a:t>
            </a:r>
            <a:r>
              <a:rPr lang="uk-UA" dirty="0" smtClean="0"/>
              <a:t>нітратів.</a:t>
            </a:r>
          </a:p>
          <a:p>
            <a:pPr marL="45720" indent="0">
              <a:buNone/>
            </a:pPr>
            <a:r>
              <a:rPr lang="uk-UA" dirty="0" smtClean="0"/>
              <a:t>9) </a:t>
            </a:r>
            <a:r>
              <a:rPr lang="uk-UA" dirty="0" err="1" smtClean="0"/>
              <a:t>Заключення</a:t>
            </a:r>
            <a:r>
              <a:rPr lang="uk-UA" dirty="0" smtClean="0"/>
              <a:t>. </a:t>
            </a:r>
            <a:endParaRPr lang="uk-UA" dirty="0"/>
          </a:p>
          <a:p>
            <a:pPr marL="502920" indent="-457200">
              <a:buFont typeface="+mj-lt"/>
              <a:buAutoNum type="arabicParenR"/>
            </a:pPr>
            <a:endParaRPr lang="uk-UA" dirty="0" smtClean="0"/>
          </a:p>
          <a:p>
            <a:pPr marL="502920" indent="-457200">
              <a:buFont typeface="+mj-lt"/>
              <a:buAutoNum type="arabicParenR"/>
            </a:pPr>
            <a:endParaRPr lang="uk-UA" dirty="0"/>
          </a:p>
          <a:p>
            <a:pPr marL="502920" indent="-457200">
              <a:buFont typeface="+mj-lt"/>
              <a:buAutoNum type="arabicParenR"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29000"/>
            <a:ext cx="1733550" cy="262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0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290">
        <p14:vortex dir="r"/>
      </p:transition>
    </mc:Choice>
    <mc:Fallback xmlns="">
      <p:transition spd="slow" advTm="30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56">
            <a:off x="5187213" y="4007761"/>
            <a:ext cx="2735793" cy="2537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en-US" sz="4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 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загальн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знання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424936" cy="4842872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>
                <a:solidFill>
                  <a:schemeClr val="tx1"/>
                </a:solidFill>
              </a:rPr>
              <a:t>Н</a:t>
            </a:r>
            <a:r>
              <a:rPr lang="uk-UA" b="1" dirty="0" smtClean="0">
                <a:solidFill>
                  <a:schemeClr val="tx1"/>
                </a:solidFill>
              </a:rPr>
              <a:t>ітратна </a:t>
            </a:r>
            <a:r>
              <a:rPr lang="uk-UA" b="1" dirty="0">
                <a:solidFill>
                  <a:schemeClr val="tx1"/>
                </a:solidFill>
              </a:rPr>
              <a:t>кислота</a:t>
            </a:r>
            <a:r>
              <a:rPr lang="uk-UA" dirty="0">
                <a:solidFill>
                  <a:schemeClr val="tx1"/>
                </a:solidFill>
              </a:rPr>
              <a:t> (</a:t>
            </a:r>
            <a:r>
              <a:rPr lang="en-US" b="1" dirty="0">
                <a:solidFill>
                  <a:schemeClr val="tx1"/>
                </a:solidFill>
              </a:rPr>
              <a:t>HNO</a:t>
            </a:r>
            <a:r>
              <a:rPr lang="en-US" b="1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—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сильна одноосновна 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кислота.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Висококорозійна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кислота, реагує з більшістю 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металів,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сильний окисник. Має тенденцію набувати жовтого відтінку через накопичення оксидів азоту, при довгому зберіганні. Зазвичай азотна кислота має концентрацію 68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%.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 Якщо ж більше 86%, то вона називається димною кислотою. В залежності від кольору "диму" концентрована кислота поділяється на білу та червону в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концентраціїї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більшій за 95 %.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1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4877">
        <p14:glitter pattern="hexagon"/>
      </p:transition>
    </mc:Choice>
    <mc:Fallback xmlns="">
      <p:transition spd="slow" advTm="24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20">
            <a:off x="5561285" y="4192055"/>
            <a:ext cx="2019300" cy="2266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238">
            <a:off x="1343931" y="4404444"/>
            <a:ext cx="2543175" cy="1800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Трішки історії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712968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000" dirty="0"/>
              <a:t>Р. Дж. Глаубер отримав в середині 17-го сторіччя, чисту нітратну кислоту реакцією і перегонкою селітри з сірчаною кислотою, зараз цей процес застосовується при лабораторному отриманні кислоти. </a:t>
            </a:r>
            <a:endParaRPr lang="uk-UA" sz="2000" dirty="0" smtClean="0"/>
          </a:p>
          <a:p>
            <a:pPr marL="45720" indent="0">
              <a:buNone/>
            </a:pPr>
            <a:r>
              <a:rPr lang="uk-UA" sz="2000" dirty="0" smtClean="0"/>
              <a:t>Склад </a:t>
            </a:r>
            <a:r>
              <a:rPr lang="uk-UA" sz="2000" dirty="0"/>
              <a:t>кислоти вперше ви</a:t>
            </a:r>
            <a:r>
              <a:rPr lang="uk-UA" sz="2000" dirty="0" err="1"/>
              <a:t>значив А.Л</a:t>
            </a:r>
            <a:r>
              <a:rPr lang="uk-UA" sz="2000" dirty="0"/>
              <a:t>авуазьє в 18 сторіччі, він визначив що речовина має в своєму складі азот та кисень та точна формула не була відома. Точний склад був визначений Генрі </a:t>
            </a:r>
            <a:r>
              <a:rPr lang="uk-UA" sz="2000" dirty="0" err="1"/>
              <a:t>Кавендішем</a:t>
            </a:r>
            <a:r>
              <a:rPr lang="uk-UA" sz="2000" dirty="0"/>
              <a:t>. Промислове виробництво почалося лише на </a:t>
            </a:r>
            <a:r>
              <a:rPr lang="uk-UA" sz="2000" dirty="0" err="1"/>
              <a:t>по</a:t>
            </a:r>
            <a:r>
              <a:rPr lang="uk-UA" sz="2000" dirty="0"/>
              <a:t>чатку 19 століття, коли сірчана </a:t>
            </a:r>
            <a:r>
              <a:rPr lang="uk-UA" sz="2000" dirty="0" smtClean="0"/>
              <a:t>кислота</a:t>
            </a:r>
            <a:r>
              <a:rPr lang="uk-UA" sz="2000" dirty="0"/>
              <a:t> та нітрат натрію були доступні в великих кількостях.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77">
        <p14:window dir="vert"/>
      </p:transition>
    </mc:Choice>
    <mc:Fallback xmlns="">
      <p:transition spd="slow" advTm="28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3168352" cy="236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Промислове виробництво</a:t>
            </a:r>
            <a:endParaRPr lang="uk-UA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84976" cy="4698856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Азотну кислоту отримують шляхом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реакції 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діоксиду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азоту 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NO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з водою.</a:t>
            </a:r>
          </a:p>
          <a:p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NO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+ H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→ 2HNO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+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правило,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 моноокси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д азоту який утворюється в результаті реакціїї, знову окислюється киснем повітря та може бути використаний для отримання додаткового діоксиду азоту. Майже чиста азотна кислота може бути отримана шляхом реакції сірчаної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кислоти з 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атрієвою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селітрою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9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503">
        <p14:prism/>
      </p:transition>
    </mc:Choice>
    <mc:Fallback xmlns="">
      <p:transition spd="slow" advTm="27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78497"/>
            <a:ext cx="2502024" cy="19930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Фізичні властивості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784976" cy="5130904"/>
          </a:xfrm>
        </p:spPr>
        <p:txBody>
          <a:bodyPr>
            <a:normAutofit/>
          </a:bodyPr>
          <a:lstStyle/>
          <a:p>
            <a:r>
              <a:rPr lang="uk-UA" sz="1800" dirty="0"/>
              <a:t>Нітратна кислота є безбарвною димучою рідиною з їдким запахом, легко розкладається, забарвлюючись у жовтий колір. Густина 1,53 г/</a:t>
            </a:r>
            <a:r>
              <a:rPr lang="uk-UA" sz="1800" dirty="0" err="1"/>
              <a:t>см³</a:t>
            </a:r>
            <a:r>
              <a:rPr lang="uk-UA" sz="1800" dirty="0"/>
              <a:t>. Кипить при 86°С, замерзає при — 41°С. На повітрі </a:t>
            </a:r>
            <a:r>
              <a:rPr lang="en-US" sz="1800" dirty="0"/>
              <a:t>HNO</a:t>
            </a:r>
            <a:r>
              <a:rPr lang="en-US" sz="1800" baseline="-25000" dirty="0"/>
              <a:t>3</a:t>
            </a:r>
            <a:r>
              <a:rPr lang="en-US" sz="1800" dirty="0"/>
              <a:t> «</a:t>
            </a:r>
            <a:r>
              <a:rPr lang="uk-UA" sz="1800" dirty="0"/>
              <a:t>димить» внаслідок притягання її парами вологого повітря і утворення дрібненьких крапельок туману.</a:t>
            </a:r>
          </a:p>
          <a:p>
            <a:r>
              <a:rPr lang="uk-UA" sz="1800" dirty="0"/>
              <a:t>Нітратна кислота нестійка і вже під впливом сонячного світла поступово розкладається</a:t>
            </a:r>
            <a:r>
              <a:rPr lang="uk-UA" sz="1800" dirty="0" smtClean="0"/>
              <a:t>: </a:t>
            </a:r>
            <a:r>
              <a:rPr lang="uk-UA" sz="1800" dirty="0"/>
              <a:t>4</a:t>
            </a:r>
            <a:r>
              <a:rPr lang="en-US" sz="1800" dirty="0"/>
              <a:t>HNO</a:t>
            </a:r>
            <a:r>
              <a:rPr lang="en-US" sz="1800" baseline="-25000" dirty="0"/>
              <a:t>3</a:t>
            </a:r>
            <a:r>
              <a:rPr lang="en-US" sz="1800" dirty="0"/>
              <a:t> = 4NO</a:t>
            </a:r>
            <a:r>
              <a:rPr lang="en-US" sz="1800" baseline="-25000" dirty="0"/>
              <a:t>2</a:t>
            </a:r>
            <a:r>
              <a:rPr lang="en-US" sz="1800" dirty="0"/>
              <a:t> + O</a:t>
            </a:r>
            <a:r>
              <a:rPr lang="en-US" sz="1800" baseline="-25000" dirty="0"/>
              <a:t>2</a:t>
            </a:r>
            <a:r>
              <a:rPr lang="en-US" sz="1800" dirty="0"/>
              <a:t> + 2H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r>
              <a:rPr lang="uk-UA" sz="1800" dirty="0"/>
              <a:t>При нагріванні розклад її значно прискорюється. </a:t>
            </a:r>
            <a:r>
              <a:rPr lang="uk-UA" sz="1800" dirty="0" err="1"/>
              <a:t>Утворюв</a:t>
            </a:r>
            <a:r>
              <a:rPr lang="uk-UA" sz="1800" dirty="0"/>
              <a:t>аний діоксид азоту розчиняється в </a:t>
            </a:r>
            <a:r>
              <a:rPr lang="en-US" sz="1800" dirty="0"/>
              <a:t>HNO</a:t>
            </a:r>
            <a:r>
              <a:rPr lang="en-US" sz="1800" baseline="-25000" dirty="0"/>
              <a:t>3</a:t>
            </a:r>
            <a:r>
              <a:rPr lang="en-US" sz="1800" dirty="0"/>
              <a:t> </a:t>
            </a:r>
            <a:r>
              <a:rPr lang="uk-UA" sz="1800" dirty="0"/>
              <a:t>і надає їй жовтуватого кольору. У водних розчинах нітратна кислота значно стійкіша. З водою </a:t>
            </a:r>
            <a:r>
              <a:rPr lang="en-US" sz="1800" dirty="0"/>
              <a:t>HNO</a:t>
            </a:r>
            <a:r>
              <a:rPr lang="en-US" sz="1800" baseline="-25000" dirty="0"/>
              <a:t>3</a:t>
            </a:r>
            <a:r>
              <a:rPr lang="en-US" sz="1800" dirty="0"/>
              <a:t> </a:t>
            </a:r>
            <a:r>
              <a:rPr lang="uk-UA" sz="1800" dirty="0"/>
              <a:t>змішується в будь-яких співвідношеннях.</a:t>
            </a:r>
          </a:p>
          <a:p>
            <a:r>
              <a:rPr lang="uk-UA" sz="1800" dirty="0"/>
              <a:t>Нітратна кислота належить до сильних кислот, у водних розчинах вона практично повністю </a:t>
            </a:r>
            <a:r>
              <a:rPr lang="uk-UA" sz="1800" dirty="0" smtClean="0"/>
              <a:t>дисоціює.</a:t>
            </a:r>
            <a:endParaRPr lang="uk-UA" sz="1800" dirty="0"/>
          </a:p>
          <a:p>
            <a:pPr marL="45720" indent="0">
              <a:buNone/>
            </a:pPr>
            <a:endParaRPr lang="uk-UA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2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17"/>
    </mc:Choice>
    <mc:Fallback xmlns="">
      <p:transition spd="slow" advTm="5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Хімічні властивості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8" y="1412875"/>
            <a:ext cx="7008284" cy="52562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9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137">
        <p:blinds dir="vert"/>
      </p:transition>
    </mc:Choice>
    <mc:Fallback xmlns="">
      <p:transition spd="slow" advTm="2013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Застосування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90465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0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250">
        <p14:gallery dir="l"/>
      </p:transition>
    </mc:Choice>
    <mc:Fallback xmlns="">
      <p:transition spd="slow" advTm="20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Нітрати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784976" cy="5130904"/>
          </a:xfrm>
        </p:spPr>
        <p:txBody>
          <a:bodyPr>
            <a:noAutofit/>
          </a:bodyPr>
          <a:lstStyle/>
          <a:p>
            <a:r>
              <a:rPr lang="uk-UA" sz="2000" dirty="0"/>
              <a:t>Одноосновна нітратна кислота утворює лише середні солі – нітрати. Нітрати добре розчинні у воді, токсичні, тверді кристалічні речовини. </a:t>
            </a:r>
            <a:r>
              <a:rPr lang="uk-UA" sz="2000" dirty="0" smtClean="0"/>
              <a:t>  </a:t>
            </a:r>
            <a:r>
              <a:rPr lang="uk-UA" sz="2000" dirty="0"/>
              <a:t>Нітрати натрію, калію, кальцію та амонію називають </a:t>
            </a:r>
            <a:r>
              <a:rPr lang="uk-UA" sz="2000" dirty="0" err="1"/>
              <a:t>селітрами</a:t>
            </a:r>
            <a:r>
              <a:rPr lang="uk-UA" sz="2000" dirty="0"/>
              <a:t> або нітратними </a:t>
            </a:r>
            <a:r>
              <a:rPr lang="uk-UA" sz="2000" dirty="0" smtClean="0"/>
              <a:t>добривами</a:t>
            </a:r>
            <a:r>
              <a:rPr lang="uk-UA" sz="2000" dirty="0"/>
              <a:t>.</a:t>
            </a:r>
          </a:p>
          <a:p>
            <a:r>
              <a:rPr lang="uk-UA" sz="2000" dirty="0"/>
              <a:t>   Нітрати, як і нітратна кислота, здатні розкладатися під час </a:t>
            </a:r>
            <a:r>
              <a:rPr lang="uk-UA" sz="2000" dirty="0" smtClean="0"/>
              <a:t>нагрівання. Нітрати </a:t>
            </a:r>
            <a:r>
              <a:rPr lang="uk-UA" sz="2000" dirty="0"/>
              <a:t>застосовують у виробництві ковбас, шинки, риби, деяких сортів сиру. Перетворюючись на натрій нітрит під дією мікроорганізмів, він перешкоджає окисненню м’яса і зберігає привабливий рожевий колір м’ясних виробів, поліпшує смак сирів, облагороджує їх запах.</a:t>
            </a:r>
          </a:p>
          <a:p>
            <a:r>
              <a:rPr lang="uk-UA" sz="2000" dirty="0"/>
              <a:t>   Гранична допустима доза споживання нітратів на добу складає 5мг/кг маси тіла. Перевищення норм призводить до порушення функцій крові, створюючи загрозу для життя.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071561" cy="1484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9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548">
        <p14:flip dir="r"/>
      </p:transition>
    </mc:Choice>
    <mc:Fallback xmlns="">
      <p:transition spd="slow" advTm="44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1.9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2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5|2.3|2.2|2.3|2.4|2.4|2.1|2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1.9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2|10|7.1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2.5|10.1|20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222</Words>
  <Application>Microsoft Office PowerPoint</Application>
  <PresentationFormat>Экран (4:3)</PresentationFormat>
  <Paragraphs>44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Презентація на тему: “Нітратна кислота”</vt:lpstr>
      <vt:lpstr>Зміст</vt:lpstr>
      <vt:lpstr>HNO3 — загальні знання</vt:lpstr>
      <vt:lpstr>Трішки історії</vt:lpstr>
      <vt:lpstr>Промислове виробництво</vt:lpstr>
      <vt:lpstr>Фізичні властивості</vt:lpstr>
      <vt:lpstr>Хімічні властивості</vt:lpstr>
      <vt:lpstr>Застосування</vt:lpstr>
      <vt:lpstr>Нітрати</vt:lpstr>
      <vt:lpstr>Негативний вплив нітратів</vt:lpstr>
      <vt:lpstr>Заключення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“Нітратна кислота”</dc:title>
  <dc:creator>Роман</dc:creator>
  <cp:lastModifiedBy>Роман</cp:lastModifiedBy>
  <cp:revision>19</cp:revision>
  <dcterms:created xsi:type="dcterms:W3CDTF">2012-12-08T14:25:57Z</dcterms:created>
  <dcterms:modified xsi:type="dcterms:W3CDTF">2012-12-10T15:29:06Z</dcterms:modified>
</cp:coreProperties>
</file>