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video/unknow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1.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8"/>
  </p:notesMasterIdLst>
  <p:sldIdLst>
    <p:sldId id="256" r:id="rId2"/>
    <p:sldId id="257" r:id="rId3"/>
    <p:sldId id="258" r:id="rId4"/>
    <p:sldId id="260" r:id="rId5"/>
    <p:sldId id="261" r:id="rId6"/>
    <p:sldId id="259"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4" autoAdjust="0"/>
    <p:restoredTop sz="94660"/>
  </p:normalViewPr>
  <p:slideViewPr>
    <p:cSldViewPr>
      <p:cViewPr varScale="1">
        <p:scale>
          <a:sx n="51" d="100"/>
          <a:sy n="51" d="100"/>
        </p:scale>
        <p:origin x="-15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25ACE-8203-4437-B992-7763F39E4C6C}"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ru-RU"/>
        </a:p>
      </dgm:t>
    </dgm:pt>
    <dgm:pt modelId="{BD55610D-5FC7-44E0-BA7A-6CF9A2690B91}">
      <dgm:prSet/>
      <dgm:spPr/>
      <dgm:t>
        <a:bodyPr/>
        <a:lstStyle/>
        <a:p>
          <a:pPr rtl="0"/>
          <a:r>
            <a:rPr lang="uk-UA" smtClean="0"/>
            <a:t>Побачите, як вимірюються відстані до зір;</a:t>
          </a:r>
          <a:endParaRPr lang="ru-RU"/>
        </a:p>
      </dgm:t>
    </dgm:pt>
    <dgm:pt modelId="{7817EBC9-4098-4FF6-A689-82310A6A0F99}" type="parTrans" cxnId="{78F5806C-CDF8-40D0-B83D-6C609D597783}">
      <dgm:prSet/>
      <dgm:spPr/>
      <dgm:t>
        <a:bodyPr/>
        <a:lstStyle/>
        <a:p>
          <a:endParaRPr lang="ru-RU"/>
        </a:p>
      </dgm:t>
    </dgm:pt>
    <dgm:pt modelId="{2F488B40-5D92-40DE-B67B-7428D58FF32F}" type="sibTrans" cxnId="{78F5806C-CDF8-40D0-B83D-6C609D597783}">
      <dgm:prSet/>
      <dgm:spPr/>
      <dgm:t>
        <a:bodyPr/>
        <a:lstStyle/>
        <a:p>
          <a:endParaRPr lang="ru-RU"/>
        </a:p>
      </dgm:t>
    </dgm:pt>
    <dgm:pt modelId="{5FC9A39B-4129-48D0-BE9D-6C96CF77860A}">
      <dgm:prSet/>
      <dgm:spPr/>
      <dgm:t>
        <a:bodyPr/>
        <a:lstStyle/>
        <a:p>
          <a:pPr rtl="0"/>
          <a:r>
            <a:rPr lang="uk-UA" dirty="0" smtClean="0"/>
            <a:t>Дізнаєтесь, що означають зоряні величини;</a:t>
          </a:r>
          <a:endParaRPr lang="ru-RU" dirty="0"/>
        </a:p>
      </dgm:t>
    </dgm:pt>
    <dgm:pt modelId="{5324EC70-5A40-4C34-A94F-A3C53E93D16E}" type="parTrans" cxnId="{B3B4B454-A3C5-418B-B6F9-05292B99EEA4}">
      <dgm:prSet/>
      <dgm:spPr/>
      <dgm:t>
        <a:bodyPr/>
        <a:lstStyle/>
        <a:p>
          <a:endParaRPr lang="ru-RU"/>
        </a:p>
      </dgm:t>
    </dgm:pt>
    <dgm:pt modelId="{8EEB294F-2CF6-4FAF-82EA-3EAFDD40B472}" type="sibTrans" cxnId="{B3B4B454-A3C5-418B-B6F9-05292B99EEA4}">
      <dgm:prSet/>
      <dgm:spPr/>
      <dgm:t>
        <a:bodyPr/>
        <a:lstStyle/>
        <a:p>
          <a:endParaRPr lang="ru-RU"/>
        </a:p>
      </dgm:t>
    </dgm:pt>
    <dgm:pt modelId="{0AB66F17-627D-427F-B397-F9DCD450E23C}">
      <dgm:prSet/>
      <dgm:spPr/>
      <dgm:t>
        <a:bodyPr/>
        <a:lstStyle/>
        <a:p>
          <a:pPr rtl="0"/>
          <a:r>
            <a:rPr lang="uk-UA" smtClean="0"/>
            <a:t>Довідаєтесь, як без термометра можна виміряти температуру зорі;</a:t>
          </a:r>
          <a:endParaRPr lang="ru-RU"/>
        </a:p>
      </dgm:t>
    </dgm:pt>
    <dgm:pt modelId="{C0FA6ECB-C3E7-4346-BCB0-0F306AD98B2A}" type="parTrans" cxnId="{F20F8E17-99D5-45C6-A94C-9DB754F9C88F}">
      <dgm:prSet/>
      <dgm:spPr/>
      <dgm:t>
        <a:bodyPr/>
        <a:lstStyle/>
        <a:p>
          <a:endParaRPr lang="ru-RU"/>
        </a:p>
      </dgm:t>
    </dgm:pt>
    <dgm:pt modelId="{71370A01-9FFC-4221-92EC-56BEA9A79868}" type="sibTrans" cxnId="{F20F8E17-99D5-45C6-A94C-9DB754F9C88F}">
      <dgm:prSet/>
      <dgm:spPr/>
      <dgm:t>
        <a:bodyPr/>
        <a:lstStyle/>
        <a:p>
          <a:endParaRPr lang="ru-RU"/>
        </a:p>
      </dgm:t>
    </dgm:pt>
    <dgm:pt modelId="{C6801CF5-AE48-473D-AEFF-134BDCA54C22}" type="pres">
      <dgm:prSet presAssocID="{C4725ACE-8203-4437-B992-7763F39E4C6C}" presName="Name0" presStyleCnt="0">
        <dgm:presLayoutVars>
          <dgm:dir/>
          <dgm:resizeHandles val="exact"/>
        </dgm:presLayoutVars>
      </dgm:prSet>
      <dgm:spPr/>
      <dgm:t>
        <a:bodyPr/>
        <a:lstStyle/>
        <a:p>
          <a:endParaRPr lang="ru-RU"/>
        </a:p>
      </dgm:t>
    </dgm:pt>
    <dgm:pt modelId="{C5F7713D-AC14-42D7-8D95-7F03ED04DFB5}" type="pres">
      <dgm:prSet presAssocID="{C4725ACE-8203-4437-B992-7763F39E4C6C}" presName="fgShape" presStyleLbl="fgShp" presStyleIdx="0" presStyleCnt="1"/>
      <dgm:spPr/>
    </dgm:pt>
    <dgm:pt modelId="{CDCE0963-3B08-48E3-879B-493CFC3F15AC}" type="pres">
      <dgm:prSet presAssocID="{C4725ACE-8203-4437-B992-7763F39E4C6C}" presName="linComp" presStyleCnt="0"/>
      <dgm:spPr/>
    </dgm:pt>
    <dgm:pt modelId="{1B7E3C10-2418-4D13-843C-91EDB209FDF4}" type="pres">
      <dgm:prSet presAssocID="{BD55610D-5FC7-44E0-BA7A-6CF9A2690B91}" presName="compNode" presStyleCnt="0"/>
      <dgm:spPr/>
    </dgm:pt>
    <dgm:pt modelId="{56768F4C-23F9-45FE-9021-C98BD6A04AA7}" type="pres">
      <dgm:prSet presAssocID="{BD55610D-5FC7-44E0-BA7A-6CF9A2690B91}" presName="bkgdShape" presStyleLbl="node1" presStyleIdx="0" presStyleCnt="3"/>
      <dgm:spPr/>
      <dgm:t>
        <a:bodyPr/>
        <a:lstStyle/>
        <a:p>
          <a:endParaRPr lang="ru-RU"/>
        </a:p>
      </dgm:t>
    </dgm:pt>
    <dgm:pt modelId="{5F6707D1-52CE-43BE-A073-7BC8C8880C5E}" type="pres">
      <dgm:prSet presAssocID="{BD55610D-5FC7-44E0-BA7A-6CF9A2690B91}" presName="nodeTx" presStyleLbl="node1" presStyleIdx="0" presStyleCnt="3">
        <dgm:presLayoutVars>
          <dgm:bulletEnabled val="1"/>
        </dgm:presLayoutVars>
      </dgm:prSet>
      <dgm:spPr/>
      <dgm:t>
        <a:bodyPr/>
        <a:lstStyle/>
        <a:p>
          <a:endParaRPr lang="ru-RU"/>
        </a:p>
      </dgm:t>
    </dgm:pt>
    <dgm:pt modelId="{AD89F96F-F3D0-4D29-B43E-514786B0F7FD}" type="pres">
      <dgm:prSet presAssocID="{BD55610D-5FC7-44E0-BA7A-6CF9A2690B91}" presName="invisiNode" presStyleLbl="node1" presStyleIdx="0" presStyleCnt="3"/>
      <dgm:spPr/>
    </dgm:pt>
    <dgm:pt modelId="{0C889B2E-8FC4-400E-8AA0-0BA9F91419F6}" type="pres">
      <dgm:prSet presAssocID="{BD55610D-5FC7-44E0-BA7A-6CF9A2690B91}" presName="imagNode" presStyleLbl="fgImgPlace1" presStyleIdx="0" presStyleCnt="3" custScaleX="103641" custScaleY="102981"/>
      <dgm:spPr>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dgm:spPr>
    </dgm:pt>
    <dgm:pt modelId="{4AA7B1E2-A447-40C4-8B3C-00CDA66E4E27}" type="pres">
      <dgm:prSet presAssocID="{2F488B40-5D92-40DE-B67B-7428D58FF32F}" presName="sibTrans" presStyleLbl="sibTrans2D1" presStyleIdx="0" presStyleCnt="0"/>
      <dgm:spPr/>
      <dgm:t>
        <a:bodyPr/>
        <a:lstStyle/>
        <a:p>
          <a:endParaRPr lang="ru-RU"/>
        </a:p>
      </dgm:t>
    </dgm:pt>
    <dgm:pt modelId="{0043D8BD-55E9-4C5C-9F42-35936283E9C0}" type="pres">
      <dgm:prSet presAssocID="{5FC9A39B-4129-48D0-BE9D-6C96CF77860A}" presName="compNode" presStyleCnt="0"/>
      <dgm:spPr/>
    </dgm:pt>
    <dgm:pt modelId="{B5EBE76E-69A6-4EAB-BA0A-55133EAEB833}" type="pres">
      <dgm:prSet presAssocID="{5FC9A39B-4129-48D0-BE9D-6C96CF77860A}" presName="bkgdShape" presStyleLbl="node1" presStyleIdx="1" presStyleCnt="3"/>
      <dgm:spPr/>
      <dgm:t>
        <a:bodyPr/>
        <a:lstStyle/>
        <a:p>
          <a:endParaRPr lang="ru-RU"/>
        </a:p>
      </dgm:t>
    </dgm:pt>
    <dgm:pt modelId="{C10A2D79-A8CF-4EEA-9A1B-BFECF837FAFB}" type="pres">
      <dgm:prSet presAssocID="{5FC9A39B-4129-48D0-BE9D-6C96CF77860A}" presName="nodeTx" presStyleLbl="node1" presStyleIdx="1" presStyleCnt="3">
        <dgm:presLayoutVars>
          <dgm:bulletEnabled val="1"/>
        </dgm:presLayoutVars>
      </dgm:prSet>
      <dgm:spPr/>
      <dgm:t>
        <a:bodyPr/>
        <a:lstStyle/>
        <a:p>
          <a:endParaRPr lang="ru-RU"/>
        </a:p>
      </dgm:t>
    </dgm:pt>
    <dgm:pt modelId="{F5B4294A-6A11-4E48-AF11-3CC26F912ABC}" type="pres">
      <dgm:prSet presAssocID="{5FC9A39B-4129-48D0-BE9D-6C96CF77860A}" presName="invisiNode" presStyleLbl="node1" presStyleIdx="1" presStyleCnt="3"/>
      <dgm:spPr/>
    </dgm:pt>
    <dgm:pt modelId="{A3B542DD-5937-467F-BA71-D0C3710F796B}" type="pres">
      <dgm:prSet presAssocID="{5FC9A39B-4129-48D0-BE9D-6C96CF77860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26289C44-7209-4366-BD70-D840CDFB9798}" type="pres">
      <dgm:prSet presAssocID="{8EEB294F-2CF6-4FAF-82EA-3EAFDD40B472}" presName="sibTrans" presStyleLbl="sibTrans2D1" presStyleIdx="0" presStyleCnt="0"/>
      <dgm:spPr/>
      <dgm:t>
        <a:bodyPr/>
        <a:lstStyle/>
        <a:p>
          <a:endParaRPr lang="ru-RU"/>
        </a:p>
      </dgm:t>
    </dgm:pt>
    <dgm:pt modelId="{2891B69F-FF1C-45A0-B7B7-59F1DF6511C8}" type="pres">
      <dgm:prSet presAssocID="{0AB66F17-627D-427F-B397-F9DCD450E23C}" presName="compNode" presStyleCnt="0"/>
      <dgm:spPr/>
    </dgm:pt>
    <dgm:pt modelId="{D29C7345-F1B8-4798-8F0E-8545B88A71C3}" type="pres">
      <dgm:prSet presAssocID="{0AB66F17-627D-427F-B397-F9DCD450E23C}" presName="bkgdShape" presStyleLbl="node1" presStyleIdx="2" presStyleCnt="3"/>
      <dgm:spPr/>
      <dgm:t>
        <a:bodyPr/>
        <a:lstStyle/>
        <a:p>
          <a:endParaRPr lang="ru-RU"/>
        </a:p>
      </dgm:t>
    </dgm:pt>
    <dgm:pt modelId="{30076D9C-632A-4A81-971E-D304A3DC78D1}" type="pres">
      <dgm:prSet presAssocID="{0AB66F17-627D-427F-B397-F9DCD450E23C}" presName="nodeTx" presStyleLbl="node1" presStyleIdx="2" presStyleCnt="3">
        <dgm:presLayoutVars>
          <dgm:bulletEnabled val="1"/>
        </dgm:presLayoutVars>
      </dgm:prSet>
      <dgm:spPr/>
      <dgm:t>
        <a:bodyPr/>
        <a:lstStyle/>
        <a:p>
          <a:endParaRPr lang="ru-RU"/>
        </a:p>
      </dgm:t>
    </dgm:pt>
    <dgm:pt modelId="{E6653ECE-A618-4EFC-BE16-876E42E5861C}" type="pres">
      <dgm:prSet presAssocID="{0AB66F17-627D-427F-B397-F9DCD450E23C}" presName="invisiNode" presStyleLbl="node1" presStyleIdx="2" presStyleCnt="3"/>
      <dgm:spPr/>
    </dgm:pt>
    <dgm:pt modelId="{6928B520-6171-495C-B2CF-16F31A50BA95}" type="pres">
      <dgm:prSet presAssocID="{0AB66F17-627D-427F-B397-F9DCD450E23C}"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85000" r="-85000"/>
          </a:stretch>
        </a:blipFill>
      </dgm:spPr>
    </dgm:pt>
  </dgm:ptLst>
  <dgm:cxnLst>
    <dgm:cxn modelId="{D7DD909E-9A5D-4377-BCE4-DBA60F1CE477}" type="presOf" srcId="{5FC9A39B-4129-48D0-BE9D-6C96CF77860A}" destId="{B5EBE76E-69A6-4EAB-BA0A-55133EAEB833}" srcOrd="0" destOrd="0" presId="urn:microsoft.com/office/officeart/2005/8/layout/hList7"/>
    <dgm:cxn modelId="{B3B4B454-A3C5-418B-B6F9-05292B99EEA4}" srcId="{C4725ACE-8203-4437-B992-7763F39E4C6C}" destId="{5FC9A39B-4129-48D0-BE9D-6C96CF77860A}" srcOrd="1" destOrd="0" parTransId="{5324EC70-5A40-4C34-A94F-A3C53E93D16E}" sibTransId="{8EEB294F-2CF6-4FAF-82EA-3EAFDD40B472}"/>
    <dgm:cxn modelId="{14C6BCB8-CF93-42C4-B18D-1F7248E5E16F}" type="presOf" srcId="{8EEB294F-2CF6-4FAF-82EA-3EAFDD40B472}" destId="{26289C44-7209-4366-BD70-D840CDFB9798}" srcOrd="0" destOrd="0" presId="urn:microsoft.com/office/officeart/2005/8/layout/hList7"/>
    <dgm:cxn modelId="{0DAE88A2-3EDE-4E57-A0C9-EDA21A932B1C}" type="presOf" srcId="{C4725ACE-8203-4437-B992-7763F39E4C6C}" destId="{C6801CF5-AE48-473D-AEFF-134BDCA54C22}" srcOrd="0" destOrd="0" presId="urn:microsoft.com/office/officeart/2005/8/layout/hList7"/>
    <dgm:cxn modelId="{78F5806C-CDF8-40D0-B83D-6C609D597783}" srcId="{C4725ACE-8203-4437-B992-7763F39E4C6C}" destId="{BD55610D-5FC7-44E0-BA7A-6CF9A2690B91}" srcOrd="0" destOrd="0" parTransId="{7817EBC9-4098-4FF6-A689-82310A6A0F99}" sibTransId="{2F488B40-5D92-40DE-B67B-7428D58FF32F}"/>
    <dgm:cxn modelId="{EC4F9850-8089-4B38-B51F-60B7E19C295C}" type="presOf" srcId="{2F488B40-5D92-40DE-B67B-7428D58FF32F}" destId="{4AA7B1E2-A447-40C4-8B3C-00CDA66E4E27}" srcOrd="0" destOrd="0" presId="urn:microsoft.com/office/officeart/2005/8/layout/hList7"/>
    <dgm:cxn modelId="{7339F944-5895-4DD2-A79B-206F1FC7C818}" type="presOf" srcId="{BD55610D-5FC7-44E0-BA7A-6CF9A2690B91}" destId="{56768F4C-23F9-45FE-9021-C98BD6A04AA7}" srcOrd="0" destOrd="0" presId="urn:microsoft.com/office/officeart/2005/8/layout/hList7"/>
    <dgm:cxn modelId="{F0C7757B-A8DF-43C1-A6E0-16A7EFBF84E6}" type="presOf" srcId="{5FC9A39B-4129-48D0-BE9D-6C96CF77860A}" destId="{C10A2D79-A8CF-4EEA-9A1B-BFECF837FAFB}" srcOrd="1" destOrd="0" presId="urn:microsoft.com/office/officeart/2005/8/layout/hList7"/>
    <dgm:cxn modelId="{F20F8E17-99D5-45C6-A94C-9DB754F9C88F}" srcId="{C4725ACE-8203-4437-B992-7763F39E4C6C}" destId="{0AB66F17-627D-427F-B397-F9DCD450E23C}" srcOrd="2" destOrd="0" parTransId="{C0FA6ECB-C3E7-4346-BCB0-0F306AD98B2A}" sibTransId="{71370A01-9FFC-4221-92EC-56BEA9A79868}"/>
    <dgm:cxn modelId="{DE5CB96C-52DF-43B5-9145-9B1B95D8BF89}" type="presOf" srcId="{0AB66F17-627D-427F-B397-F9DCD450E23C}" destId="{D29C7345-F1B8-4798-8F0E-8545B88A71C3}" srcOrd="0" destOrd="0" presId="urn:microsoft.com/office/officeart/2005/8/layout/hList7"/>
    <dgm:cxn modelId="{674142E4-BB44-4F52-8114-93CA3F04FC7A}" type="presOf" srcId="{0AB66F17-627D-427F-B397-F9DCD450E23C}" destId="{30076D9C-632A-4A81-971E-D304A3DC78D1}" srcOrd="1" destOrd="0" presId="urn:microsoft.com/office/officeart/2005/8/layout/hList7"/>
    <dgm:cxn modelId="{1F5AF368-1B8E-4439-AA5B-B7BC92482822}" type="presOf" srcId="{BD55610D-5FC7-44E0-BA7A-6CF9A2690B91}" destId="{5F6707D1-52CE-43BE-A073-7BC8C8880C5E}" srcOrd="1" destOrd="0" presId="urn:microsoft.com/office/officeart/2005/8/layout/hList7"/>
    <dgm:cxn modelId="{021DCD31-7D16-41D2-9839-2FF669B739BF}" type="presParOf" srcId="{C6801CF5-AE48-473D-AEFF-134BDCA54C22}" destId="{C5F7713D-AC14-42D7-8D95-7F03ED04DFB5}" srcOrd="0" destOrd="0" presId="urn:microsoft.com/office/officeart/2005/8/layout/hList7"/>
    <dgm:cxn modelId="{5264CAA8-3144-47CE-8383-75D6E7ED77E1}" type="presParOf" srcId="{C6801CF5-AE48-473D-AEFF-134BDCA54C22}" destId="{CDCE0963-3B08-48E3-879B-493CFC3F15AC}" srcOrd="1" destOrd="0" presId="urn:microsoft.com/office/officeart/2005/8/layout/hList7"/>
    <dgm:cxn modelId="{16998D8E-7C78-40EB-83CE-76374EE22C07}" type="presParOf" srcId="{CDCE0963-3B08-48E3-879B-493CFC3F15AC}" destId="{1B7E3C10-2418-4D13-843C-91EDB209FDF4}" srcOrd="0" destOrd="0" presId="urn:microsoft.com/office/officeart/2005/8/layout/hList7"/>
    <dgm:cxn modelId="{543ABB0E-EA0F-4972-8834-6FC2562347F9}" type="presParOf" srcId="{1B7E3C10-2418-4D13-843C-91EDB209FDF4}" destId="{56768F4C-23F9-45FE-9021-C98BD6A04AA7}" srcOrd="0" destOrd="0" presId="urn:microsoft.com/office/officeart/2005/8/layout/hList7"/>
    <dgm:cxn modelId="{9D8952D6-98FE-45EF-95E8-6F6DA12C04C3}" type="presParOf" srcId="{1B7E3C10-2418-4D13-843C-91EDB209FDF4}" destId="{5F6707D1-52CE-43BE-A073-7BC8C8880C5E}" srcOrd="1" destOrd="0" presId="urn:microsoft.com/office/officeart/2005/8/layout/hList7"/>
    <dgm:cxn modelId="{EEACBE64-4C52-46EF-9636-AC901AB589D3}" type="presParOf" srcId="{1B7E3C10-2418-4D13-843C-91EDB209FDF4}" destId="{AD89F96F-F3D0-4D29-B43E-514786B0F7FD}" srcOrd="2" destOrd="0" presId="urn:microsoft.com/office/officeart/2005/8/layout/hList7"/>
    <dgm:cxn modelId="{A7EBBD76-7F19-4219-8232-0F25A6D7C27A}" type="presParOf" srcId="{1B7E3C10-2418-4D13-843C-91EDB209FDF4}" destId="{0C889B2E-8FC4-400E-8AA0-0BA9F91419F6}" srcOrd="3" destOrd="0" presId="urn:microsoft.com/office/officeart/2005/8/layout/hList7"/>
    <dgm:cxn modelId="{A550AA20-FF3E-4FAD-93FA-A05918131427}" type="presParOf" srcId="{CDCE0963-3B08-48E3-879B-493CFC3F15AC}" destId="{4AA7B1E2-A447-40C4-8B3C-00CDA66E4E27}" srcOrd="1" destOrd="0" presId="urn:microsoft.com/office/officeart/2005/8/layout/hList7"/>
    <dgm:cxn modelId="{71FC7D56-D4ED-4D02-9159-4FC7C1AA7902}" type="presParOf" srcId="{CDCE0963-3B08-48E3-879B-493CFC3F15AC}" destId="{0043D8BD-55E9-4C5C-9F42-35936283E9C0}" srcOrd="2" destOrd="0" presId="urn:microsoft.com/office/officeart/2005/8/layout/hList7"/>
    <dgm:cxn modelId="{3D15A885-5BFA-421C-9AA7-F3B89875908C}" type="presParOf" srcId="{0043D8BD-55E9-4C5C-9F42-35936283E9C0}" destId="{B5EBE76E-69A6-4EAB-BA0A-55133EAEB833}" srcOrd="0" destOrd="0" presId="urn:microsoft.com/office/officeart/2005/8/layout/hList7"/>
    <dgm:cxn modelId="{939D5CF7-1D5A-4E43-A5C7-1693DAFAF07D}" type="presParOf" srcId="{0043D8BD-55E9-4C5C-9F42-35936283E9C0}" destId="{C10A2D79-A8CF-4EEA-9A1B-BFECF837FAFB}" srcOrd="1" destOrd="0" presId="urn:microsoft.com/office/officeart/2005/8/layout/hList7"/>
    <dgm:cxn modelId="{ACBBA886-5D8F-45C8-9882-5136F9BA8A43}" type="presParOf" srcId="{0043D8BD-55E9-4C5C-9F42-35936283E9C0}" destId="{F5B4294A-6A11-4E48-AF11-3CC26F912ABC}" srcOrd="2" destOrd="0" presId="urn:microsoft.com/office/officeart/2005/8/layout/hList7"/>
    <dgm:cxn modelId="{C8BE99F9-47BC-44CB-BEB0-5E328D778D81}" type="presParOf" srcId="{0043D8BD-55E9-4C5C-9F42-35936283E9C0}" destId="{A3B542DD-5937-467F-BA71-D0C3710F796B}" srcOrd="3" destOrd="0" presId="urn:microsoft.com/office/officeart/2005/8/layout/hList7"/>
    <dgm:cxn modelId="{1603431D-E4C1-4AE0-B5DF-EB7E6F381DB1}" type="presParOf" srcId="{CDCE0963-3B08-48E3-879B-493CFC3F15AC}" destId="{26289C44-7209-4366-BD70-D840CDFB9798}" srcOrd="3" destOrd="0" presId="urn:microsoft.com/office/officeart/2005/8/layout/hList7"/>
    <dgm:cxn modelId="{745123CE-9D60-41FE-B9E4-6FCF905ACE86}" type="presParOf" srcId="{CDCE0963-3B08-48E3-879B-493CFC3F15AC}" destId="{2891B69F-FF1C-45A0-B7B7-59F1DF6511C8}" srcOrd="4" destOrd="0" presId="urn:microsoft.com/office/officeart/2005/8/layout/hList7"/>
    <dgm:cxn modelId="{D1A5391D-7EEF-459E-8EB0-FE03733EB74B}" type="presParOf" srcId="{2891B69F-FF1C-45A0-B7B7-59F1DF6511C8}" destId="{D29C7345-F1B8-4798-8F0E-8545B88A71C3}" srcOrd="0" destOrd="0" presId="urn:microsoft.com/office/officeart/2005/8/layout/hList7"/>
    <dgm:cxn modelId="{F941B11C-48DB-4155-A57D-F11361BF65F2}" type="presParOf" srcId="{2891B69F-FF1C-45A0-B7B7-59F1DF6511C8}" destId="{30076D9C-632A-4A81-971E-D304A3DC78D1}" srcOrd="1" destOrd="0" presId="urn:microsoft.com/office/officeart/2005/8/layout/hList7"/>
    <dgm:cxn modelId="{9CBA338C-F1E3-4787-82BB-0D4C71184809}" type="presParOf" srcId="{2891B69F-FF1C-45A0-B7B7-59F1DF6511C8}" destId="{E6653ECE-A618-4EFC-BE16-876E42E5861C}" srcOrd="2" destOrd="0" presId="urn:microsoft.com/office/officeart/2005/8/layout/hList7"/>
    <dgm:cxn modelId="{2A3776FF-01C8-4658-AC8F-8872DE73E2B2}" type="presParOf" srcId="{2891B69F-FF1C-45A0-B7B7-59F1DF6511C8}" destId="{6928B520-6171-495C-B2CF-16F31A50BA9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68F4C-23F9-45FE-9021-C98BD6A04AA7}">
      <dsp:nvSpPr>
        <dsp:cNvPr id="0" name=""/>
        <dsp:cNvSpPr/>
      </dsp:nvSpPr>
      <dsp:spPr>
        <a:xfrm>
          <a:off x="1481" y="0"/>
          <a:ext cx="2305170" cy="416165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uk-UA" sz="1900" kern="1200" smtClean="0"/>
            <a:t>Побачите, як вимірюються відстані до зір;</a:t>
          </a:r>
          <a:endParaRPr lang="ru-RU" sz="1900" kern="1200"/>
        </a:p>
      </dsp:txBody>
      <dsp:txXfrm>
        <a:off x="1481" y="1664662"/>
        <a:ext cx="2305170" cy="1664662"/>
      </dsp:txXfrm>
    </dsp:sp>
    <dsp:sp modelId="{0C889B2E-8FC4-400E-8AA0-0BA9F91419F6}">
      <dsp:nvSpPr>
        <dsp:cNvPr id="0" name=""/>
        <dsp:cNvSpPr/>
      </dsp:nvSpPr>
      <dsp:spPr>
        <a:xfrm>
          <a:off x="435922" y="229043"/>
          <a:ext cx="1436289" cy="14271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0" b="-30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EBE76E-69A6-4EAB-BA0A-55133EAEB833}">
      <dsp:nvSpPr>
        <dsp:cNvPr id="0" name=""/>
        <dsp:cNvSpPr/>
      </dsp:nvSpPr>
      <dsp:spPr>
        <a:xfrm>
          <a:off x="2375806" y="0"/>
          <a:ext cx="2305170" cy="416165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uk-UA" sz="1900" kern="1200" dirty="0" smtClean="0"/>
            <a:t>Дізнаєтесь, що означають зоряні величини;</a:t>
          </a:r>
          <a:endParaRPr lang="ru-RU" sz="1900" kern="1200" dirty="0"/>
        </a:p>
      </dsp:txBody>
      <dsp:txXfrm>
        <a:off x="2375806" y="1664662"/>
        <a:ext cx="2305170" cy="1664662"/>
      </dsp:txXfrm>
    </dsp:sp>
    <dsp:sp modelId="{A3B542DD-5937-467F-BA71-D0C3710F796B}">
      <dsp:nvSpPr>
        <dsp:cNvPr id="0" name=""/>
        <dsp:cNvSpPr/>
      </dsp:nvSpPr>
      <dsp:spPr>
        <a:xfrm>
          <a:off x="2835476" y="249699"/>
          <a:ext cx="1385831" cy="13858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9C7345-F1B8-4798-8F0E-8545B88A71C3}">
      <dsp:nvSpPr>
        <dsp:cNvPr id="0" name=""/>
        <dsp:cNvSpPr/>
      </dsp:nvSpPr>
      <dsp:spPr>
        <a:xfrm>
          <a:off x="4750132" y="0"/>
          <a:ext cx="2305170" cy="416165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uk-UA" sz="1900" kern="1200" smtClean="0"/>
            <a:t>Довідаєтесь, як без термометра можна виміряти температуру зорі;</a:t>
          </a:r>
          <a:endParaRPr lang="ru-RU" sz="1900" kern="1200"/>
        </a:p>
      </dsp:txBody>
      <dsp:txXfrm>
        <a:off x="4750132" y="1664661"/>
        <a:ext cx="2305170" cy="1664662"/>
      </dsp:txXfrm>
    </dsp:sp>
    <dsp:sp modelId="{6928B520-6171-495C-B2CF-16F31A50BA95}">
      <dsp:nvSpPr>
        <dsp:cNvPr id="0" name=""/>
        <dsp:cNvSpPr/>
      </dsp:nvSpPr>
      <dsp:spPr>
        <a:xfrm>
          <a:off x="5209801" y="249699"/>
          <a:ext cx="1385831" cy="13858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5000" r="-8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F7713D-AC14-42D7-8D95-7F03ED04DFB5}">
      <dsp:nvSpPr>
        <dsp:cNvPr id="0" name=""/>
        <dsp:cNvSpPr/>
      </dsp:nvSpPr>
      <dsp:spPr>
        <a:xfrm>
          <a:off x="282271" y="3329323"/>
          <a:ext cx="6492241" cy="624248"/>
        </a:xfrm>
        <a:prstGeom prst="leftRightArrow">
          <a:avLst/>
        </a:prstGeom>
        <a:solidFill>
          <a:schemeClr val="accent1">
            <a:tint val="60000"/>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C13E8E-6F2E-487B-ADB7-F2452971CEE7}" type="datetimeFigureOut">
              <a:rPr lang="ru-RU" smtClean="0"/>
              <a:t>16.04.2014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A1C34A-7945-4C5E-BAAC-93F95423E0AA}" type="slidenum">
              <a:rPr lang="ru-RU" smtClean="0"/>
              <a:t>‹#›</a:t>
            </a:fld>
            <a:endParaRPr lang="ru-RU"/>
          </a:p>
        </p:txBody>
      </p:sp>
    </p:spTree>
    <p:extLst>
      <p:ext uri="{BB962C8B-B14F-4D97-AF65-F5344CB8AC3E}">
        <p14:creationId xmlns:p14="http://schemas.microsoft.com/office/powerpoint/2010/main" val="1830991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CA1C34A-7945-4C5E-BAAC-93F95423E0AA}" type="slidenum">
              <a:rPr lang="ru-RU" smtClean="0"/>
              <a:t>1</a:t>
            </a:fld>
            <a:endParaRPr lang="ru-RU"/>
          </a:p>
        </p:txBody>
      </p:sp>
    </p:spTree>
    <p:extLst>
      <p:ext uri="{BB962C8B-B14F-4D97-AF65-F5344CB8AC3E}">
        <p14:creationId xmlns:p14="http://schemas.microsoft.com/office/powerpoint/2010/main" val="1938454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16.04.2014</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B4C71EC6-210F-42DE-9C53-41977AD35B3D}" type="datetimeFigureOut">
              <a:rPr lang="ru-RU" smtClean="0"/>
              <a:t>16.04.2014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16.04.2014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B4C71EC6-210F-42DE-9C53-41977AD35B3D}" type="datetimeFigureOut">
              <a:rPr lang="ru-RU" smtClean="0"/>
              <a:t>16.04.2014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16.04.2014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16.04.2014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16.04.2014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16.04.2014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16.04.2014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4C71EC6-210F-42DE-9C53-41977AD35B3D}" type="datetimeFigureOut">
              <a:rPr lang="ru-RU" smtClean="0"/>
              <a:t>16.04.2014</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9B0651-EE4F-4900-A07F-96A6BFA9D0F0}"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gif"/><Relationship Id="rId7"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video" Target="../media/media3.gif"/><Relationship Id="rId11" Type="http://schemas.openxmlformats.org/officeDocument/2006/relationships/image" Target="../media/image4.png"/><Relationship Id="rId5" Type="http://schemas.microsoft.com/office/2007/relationships/media" Target="../media/media3.gif"/><Relationship Id="rId10" Type="http://schemas.openxmlformats.org/officeDocument/2006/relationships/image" Target="../media/image3.png"/><Relationship Id="rId4" Type="http://schemas.openxmlformats.org/officeDocument/2006/relationships/video" Target="../media/media2.gif"/><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wm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3797" y="-493546"/>
            <a:ext cx="8784976" cy="1470025"/>
          </a:xfrm>
        </p:spPr>
        <p:txBody>
          <a:bodyPr>
            <a:normAutofit/>
          </a:bodyPr>
          <a:lstStyle/>
          <a:p>
            <a:r>
              <a:rPr lang="uk-UA" sz="4400" b="1" spc="0" dirty="0" smtClean="0">
                <a:solidFill>
                  <a:schemeClr val="accent1">
                    <a:lumMod val="75000"/>
                  </a:schemeClr>
                </a:solidFill>
              </a:rPr>
              <a:t>Фізичні характеристики зір</a:t>
            </a:r>
            <a:endParaRPr lang="ru-RU" sz="4400" b="1" spc="0" dirty="0">
              <a:solidFill>
                <a:schemeClr val="accent1">
                  <a:lumMod val="75000"/>
                </a:schemeClr>
              </a:solidFill>
            </a:endParaRPr>
          </a:p>
        </p:txBody>
      </p:sp>
      <p:sp>
        <p:nvSpPr>
          <p:cNvPr id="3" name="Подзаголовок 2"/>
          <p:cNvSpPr>
            <a:spLocks noGrp="1"/>
          </p:cNvSpPr>
          <p:nvPr>
            <p:ph type="subTitle" idx="1"/>
          </p:nvPr>
        </p:nvSpPr>
        <p:spPr/>
        <p:txBody>
          <a:bodyPr/>
          <a:lstStyle/>
          <a:p>
            <a:endParaRPr lang="ru-RU"/>
          </a:p>
        </p:txBody>
      </p:sp>
      <p:pic>
        <p:nvPicPr>
          <p:cNvPr id="4" name="nova_0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778" y="836712"/>
            <a:ext cx="2599006" cy="6021288"/>
          </a:xfrm>
          <a:prstGeom prst="rect">
            <a:avLst/>
          </a:prstGeom>
        </p:spPr>
      </p:pic>
      <p:pic>
        <p:nvPicPr>
          <p:cNvPr id="5" name="44.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375756" y="836712"/>
            <a:ext cx="3528392" cy="6021288"/>
          </a:xfrm>
          <a:prstGeom prst="rect">
            <a:avLst/>
          </a:prstGeom>
        </p:spPr>
      </p:pic>
      <p:pic>
        <p:nvPicPr>
          <p:cNvPr id="7" name="mad-space.gif">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904148" y="836712"/>
            <a:ext cx="3239852" cy="6021287"/>
          </a:xfrm>
          <a:prstGeom prst="rect">
            <a:avLst/>
          </a:prstGeom>
        </p:spPr>
      </p:pic>
    </p:spTree>
    <p:extLst>
      <p:ext uri="{BB962C8B-B14F-4D97-AF65-F5344CB8AC3E}">
        <p14:creationId xmlns:p14="http://schemas.microsoft.com/office/powerpoint/2010/main" val="2598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000" fill="hold"/>
                                        <p:tgtEl>
                                          <p:spTgt spid="4"/>
                                        </p:tgtEl>
                                      </p:cBhvr>
                                    </p:cmd>
                                  </p:childTnLst>
                                </p:cTn>
                              </p:par>
                            </p:childTnLst>
                          </p:cTn>
                        </p:par>
                        <p:par>
                          <p:cTn id="11" fill="hold">
                            <p:stCondLst>
                              <p:cond delay="4500"/>
                            </p:stCondLst>
                            <p:childTnLst>
                              <p:par>
                                <p:cTn id="12" presetID="1" presetClass="mediacall" presetSubtype="0" fill="hold" nodeType="afterEffect">
                                  <p:stCondLst>
                                    <p:cond delay="0"/>
                                  </p:stCondLst>
                                  <p:childTnLst>
                                    <p:cmd type="call" cmd="playFrom(0.0)">
                                      <p:cBhvr>
                                        <p:cTn id="13" dur="150" fill="hold"/>
                                        <p:tgtEl>
                                          <p:spTgt spid="7"/>
                                        </p:tgtEl>
                                      </p:cBhvr>
                                    </p:cmd>
                                  </p:childTnLst>
                                </p:cTn>
                              </p:par>
                            </p:childTnLst>
                          </p:cTn>
                        </p:par>
                        <p:par>
                          <p:cTn id="14" fill="hold">
                            <p:stCondLst>
                              <p:cond delay="4650"/>
                            </p:stCondLst>
                            <p:childTnLst>
                              <p:par>
                                <p:cTn id="15" presetID="1" presetClass="mediacall" presetSubtype="0" fill="hold" nodeType="afterEffect">
                                  <p:stCondLst>
                                    <p:cond delay="0"/>
                                  </p:stCondLst>
                                  <p:childTnLst>
                                    <p:cmd type="call" cmd="playFrom(0.0)">
                                      <p:cBhvr>
                                        <p:cTn id="16" dur="2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repeatCount="indefinite"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video>
              <p:cMediaNode vol="80000">
                <p:cTn id="29" repeatCount="indefinite"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 y="404664"/>
            <a:ext cx="9143999" cy="1080120"/>
          </a:xfrm>
        </p:spPr>
        <p:txBody>
          <a:bodyPr/>
          <a:lstStyle/>
          <a:p>
            <a:r>
              <a:rPr lang="uk-UA" sz="2800" b="1" u="sng" dirty="0" smtClean="0">
                <a:solidFill>
                  <a:schemeClr val="tx1">
                    <a:lumMod val="95000"/>
                    <a:lumOff val="5000"/>
                  </a:schemeClr>
                </a:solidFill>
                <a:latin typeface="Arial Black" pitchFamily="34" charset="0"/>
              </a:rPr>
              <a:t>Видимі та </a:t>
            </a:r>
            <a:r>
              <a:rPr lang="uk-UA" sz="2800" b="1" u="sng" dirty="0">
                <a:solidFill>
                  <a:schemeClr val="tx1">
                    <a:lumMod val="95000"/>
                    <a:lumOff val="5000"/>
                  </a:schemeClr>
                </a:solidFill>
                <a:latin typeface="Arial Black" pitchFamily="34" charset="0"/>
              </a:rPr>
              <a:t>а</a:t>
            </a:r>
            <a:r>
              <a:rPr lang="uk-UA" sz="2800" b="1" u="sng" dirty="0" smtClean="0">
                <a:solidFill>
                  <a:schemeClr val="tx1">
                    <a:lumMod val="95000"/>
                    <a:lumOff val="5000"/>
                  </a:schemeClr>
                </a:solidFill>
                <a:latin typeface="Arial Black" pitchFamily="34" charset="0"/>
              </a:rPr>
              <a:t>бсолютні зоряні величини деяких зір:</a:t>
            </a:r>
            <a:endParaRPr lang="ru-RU" sz="2800" b="1" u="sng" dirty="0">
              <a:solidFill>
                <a:schemeClr val="tx1">
                  <a:lumMod val="95000"/>
                  <a:lumOff val="5000"/>
                </a:schemeClr>
              </a:solidFill>
              <a:latin typeface="Arial Black" pitchFamily="34" charset="0"/>
            </a:endParaRPr>
          </a:p>
        </p:txBody>
      </p:sp>
      <p:sp>
        <p:nvSpPr>
          <p:cNvPr id="2" name="Объект 1"/>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0" y="1556792"/>
            <a:ext cx="9172159"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155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a:xfrm>
            <a:off x="0" y="0"/>
            <a:ext cx="9144000" cy="3645023"/>
          </a:xfrm>
        </p:spPr>
        <p:txBody>
          <a:bodyPr/>
          <a:lstStyle/>
          <a:p>
            <a:pPr marL="0" indent="0" algn="just">
              <a:buNone/>
              <a:defRPr/>
            </a:pPr>
            <a:r>
              <a:rPr lang="uk-UA" sz="2400" b="1" dirty="0">
                <a:solidFill>
                  <a:srgbClr val="FF0000"/>
                </a:solidFill>
                <a:latin typeface="Arial Black" pitchFamily="34" charset="0"/>
              </a:rPr>
              <a:t>Світність</a:t>
            </a:r>
            <a:r>
              <a:rPr lang="uk-UA" sz="2400" dirty="0">
                <a:solidFill>
                  <a:srgbClr val="FF0000"/>
                </a:solidFill>
                <a:latin typeface="Arial Black" pitchFamily="34" charset="0"/>
              </a:rPr>
              <a:t> зорі </a:t>
            </a:r>
            <a:r>
              <a:rPr lang="en-US" sz="2400" dirty="0">
                <a:solidFill>
                  <a:srgbClr val="FF0000"/>
                </a:solidFill>
                <a:latin typeface="Arial Black" pitchFamily="34" charset="0"/>
              </a:rPr>
              <a:t>L</a:t>
            </a:r>
            <a:r>
              <a:rPr lang="uk-UA" sz="2400" dirty="0">
                <a:solidFill>
                  <a:srgbClr val="FF0000"/>
                </a:solidFill>
                <a:latin typeface="Arial Black" pitchFamily="34" charset="0"/>
              </a:rPr>
              <a:t> </a:t>
            </a:r>
            <a:r>
              <a:rPr lang="uk-UA" sz="2400" b="1" dirty="0"/>
              <a:t>визначає потужність випромінювання зорі, тобто кількість енергії, яку випромінює зоря у всьому діапазоні електромагнітних хвиль за 1 секунду. </a:t>
            </a:r>
          </a:p>
          <a:p>
            <a:pPr marL="0" indent="0" algn="just">
              <a:buNone/>
              <a:defRPr/>
            </a:pPr>
            <a:r>
              <a:rPr lang="uk-UA" sz="2400" b="1" dirty="0"/>
              <a:t>За одиницю світності приймається потужність випромінювання Сонця </a:t>
            </a:r>
            <a:r>
              <a:rPr lang="en-US" sz="2400" b="1" dirty="0">
                <a:solidFill>
                  <a:srgbClr val="0000FF"/>
                </a:solidFill>
              </a:rPr>
              <a:t>L </a:t>
            </a:r>
            <a:r>
              <a:rPr lang="en-US" sz="2400" b="1" baseline="-25000" dirty="0">
                <a:solidFill>
                  <a:srgbClr val="0000FF"/>
                </a:solidFill>
              </a:rPr>
              <a:t>c</a:t>
            </a:r>
            <a:r>
              <a:rPr lang="en-US" sz="2400" b="1" dirty="0">
                <a:solidFill>
                  <a:srgbClr val="0000FF"/>
                </a:solidFill>
              </a:rPr>
              <a:t> = </a:t>
            </a:r>
            <a:r>
              <a:rPr lang="uk-UA" sz="2400" b="1" dirty="0">
                <a:solidFill>
                  <a:srgbClr val="0000FF"/>
                </a:solidFill>
              </a:rPr>
              <a:t>4*10</a:t>
            </a:r>
            <a:r>
              <a:rPr lang="uk-UA" sz="2400" b="1" baseline="30000" dirty="0">
                <a:solidFill>
                  <a:srgbClr val="0000FF"/>
                </a:solidFill>
              </a:rPr>
              <a:t>26</a:t>
            </a:r>
            <a:r>
              <a:rPr lang="en-US" sz="2400" b="1" baseline="30000" dirty="0">
                <a:solidFill>
                  <a:srgbClr val="0000FF"/>
                </a:solidFill>
              </a:rPr>
              <a:t> </a:t>
            </a:r>
            <a:r>
              <a:rPr lang="uk-UA" sz="2400" b="1" dirty="0">
                <a:solidFill>
                  <a:srgbClr val="0000FF"/>
                </a:solidFill>
              </a:rPr>
              <a:t>Вт</a:t>
            </a:r>
            <a:r>
              <a:rPr lang="uk-UA" sz="2400" b="1" dirty="0"/>
              <a:t>.</a:t>
            </a:r>
          </a:p>
          <a:p>
            <a:pPr marL="0" indent="0" algn="just">
              <a:buNone/>
              <a:defRPr/>
            </a:pPr>
            <a:r>
              <a:rPr lang="uk-UA" sz="2400" b="1" dirty="0"/>
              <a:t>Якщо відома абсолютна зоряна величина зорі </a:t>
            </a:r>
            <a:r>
              <a:rPr lang="uk-UA" sz="2400" b="1" i="1" dirty="0"/>
              <a:t>М</a:t>
            </a:r>
            <a:r>
              <a:rPr lang="uk-UA" sz="2400" b="1" dirty="0"/>
              <a:t>, то її світність визначається за допомогою такої формули:</a:t>
            </a:r>
          </a:p>
          <a:p>
            <a:endParaRPr lang="ru-RU"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013" y="3356992"/>
            <a:ext cx="4527974" cy="157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5664884"/>
            <a:ext cx="9144000" cy="830997"/>
          </a:xfrm>
          <a:prstGeom prst="rect">
            <a:avLst/>
          </a:prstGeom>
        </p:spPr>
        <p:txBody>
          <a:bodyPr wrap="square">
            <a:spAutoFit/>
          </a:bodyPr>
          <a:lstStyle/>
          <a:p>
            <a:pPr>
              <a:defRPr/>
            </a:pPr>
            <a:r>
              <a:rPr lang="uk-UA" sz="2400" b="1" dirty="0"/>
              <a:t>Світність найближчої до нас зорі </a:t>
            </a:r>
            <a:r>
              <a:rPr lang="uk-UA" sz="2400" b="1" dirty="0" err="1"/>
              <a:t>Проксима</a:t>
            </a:r>
            <a:r>
              <a:rPr lang="uk-UA" sz="2400" b="1" dirty="0"/>
              <a:t> Кентавра у 18 000 разів менша світності Сонця.</a:t>
            </a:r>
            <a:endParaRPr lang="ru-RU" sz="2400" b="1" dirty="0"/>
          </a:p>
        </p:txBody>
      </p:sp>
    </p:spTree>
    <p:extLst>
      <p:ext uri="{BB962C8B-B14F-4D97-AF65-F5344CB8AC3E}">
        <p14:creationId xmlns:p14="http://schemas.microsoft.com/office/powerpoint/2010/main" val="3550753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p:txBody>
          <a:bodyPr/>
          <a:lstStyle/>
          <a:p>
            <a:endParaRPr lang="ru-RU" dirty="0"/>
          </a:p>
        </p:txBody>
      </p:sp>
      <p:sp>
        <p:nvSpPr>
          <p:cNvPr id="4" name="Прямоугольник 3"/>
          <p:cNvSpPr/>
          <p:nvPr/>
        </p:nvSpPr>
        <p:spPr>
          <a:xfrm>
            <a:off x="235238" y="349205"/>
            <a:ext cx="8568952" cy="1200329"/>
          </a:xfrm>
          <a:prstGeom prst="rect">
            <a:avLst/>
          </a:prstGeom>
        </p:spPr>
        <p:txBody>
          <a:bodyPr wrap="square">
            <a:spAutoFit/>
          </a:bodyPr>
          <a:lstStyle/>
          <a:p>
            <a:pPr>
              <a:defRPr/>
            </a:pPr>
            <a:r>
              <a:rPr lang="uk-UA" sz="2400" b="1" dirty="0"/>
              <a:t>Світність зорі залежить від її температури Т та площі поверхні (радіуса</a:t>
            </a:r>
            <a:r>
              <a:rPr lang="en-US" sz="2400" b="1" dirty="0"/>
              <a:t> R</a:t>
            </a:r>
            <a:r>
              <a:rPr lang="uk-UA" sz="2400" b="1" dirty="0"/>
              <a:t>) згідно закону </a:t>
            </a:r>
            <a:r>
              <a:rPr lang="uk-UA" sz="2400" b="1" dirty="0" err="1"/>
              <a:t>Стефана-Больцмана</a:t>
            </a:r>
            <a:r>
              <a:rPr lang="uk-UA" b="1" dirty="0"/>
              <a:t>:</a:t>
            </a:r>
            <a:endParaRPr lang="ru-RU"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013" y="1243318"/>
            <a:ext cx="43719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11560" y="2228671"/>
            <a:ext cx="7920880" cy="830997"/>
          </a:xfrm>
          <a:prstGeom prst="rect">
            <a:avLst/>
          </a:prstGeom>
        </p:spPr>
        <p:txBody>
          <a:bodyPr wrap="square">
            <a:spAutoFit/>
          </a:bodyPr>
          <a:lstStyle/>
          <a:p>
            <a:pPr algn="ctr">
              <a:defRPr/>
            </a:pPr>
            <a:r>
              <a:rPr lang="uk-UA" sz="2400" dirty="0" smtClean="0"/>
              <a:t> </a:t>
            </a:r>
            <a:r>
              <a:rPr lang="uk-UA" sz="2400" b="1" dirty="0"/>
              <a:t>де </a:t>
            </a:r>
            <a:r>
              <a:rPr lang="el-GR" sz="2400" b="1" dirty="0"/>
              <a:t>σ</a:t>
            </a:r>
            <a:r>
              <a:rPr lang="uk-UA" sz="2400" b="1" dirty="0"/>
              <a:t> = 5,7·10</a:t>
            </a:r>
            <a:r>
              <a:rPr lang="uk-UA" sz="2400" b="1" baseline="30000" dirty="0"/>
              <a:t>-8</a:t>
            </a:r>
            <a:r>
              <a:rPr lang="uk-UA" sz="2400" b="1" dirty="0"/>
              <a:t> Вт/(м</a:t>
            </a:r>
            <a:r>
              <a:rPr lang="uk-UA" sz="2400" b="1" baseline="30000" dirty="0"/>
              <a:t>2</a:t>
            </a:r>
            <a:r>
              <a:rPr lang="uk-UA" sz="2400" b="1" dirty="0"/>
              <a:t>·К</a:t>
            </a:r>
            <a:r>
              <a:rPr lang="uk-UA" sz="2400" b="1" baseline="30000" dirty="0"/>
              <a:t>4</a:t>
            </a:r>
            <a:r>
              <a:rPr lang="uk-UA" sz="2400" b="1" dirty="0"/>
              <a:t>) – стала </a:t>
            </a:r>
            <a:r>
              <a:rPr lang="uk-UA" sz="2400" b="1" dirty="0" err="1"/>
              <a:t>Стефана-Больцмана</a:t>
            </a:r>
            <a:endParaRPr lang="ru-RU" sz="2400" b="1"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3810000"/>
            <a:ext cx="86455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3049588"/>
            <a:ext cx="84978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191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116632"/>
            <a:ext cx="8366760" cy="914400"/>
          </a:xfrm>
        </p:spPr>
        <p:txBody>
          <a:bodyPr/>
          <a:lstStyle/>
          <a:p>
            <a:r>
              <a:rPr lang="uk-UA" sz="4800" b="1" dirty="0" smtClean="0">
                <a:solidFill>
                  <a:schemeClr val="tx2">
                    <a:lumMod val="50000"/>
                  </a:schemeClr>
                </a:solidFill>
              </a:rPr>
              <a:t>4. </a:t>
            </a:r>
            <a:r>
              <a:rPr lang="uk-UA" sz="4800" b="1" dirty="0">
                <a:solidFill>
                  <a:schemeClr val="tx2">
                    <a:lumMod val="50000"/>
                  </a:schemeClr>
                </a:solidFill>
              </a:rPr>
              <a:t>Колір і температура зір</a:t>
            </a:r>
            <a:endParaRPr lang="ru-RU" sz="4800" dirty="0">
              <a:solidFill>
                <a:schemeClr val="tx2">
                  <a:lumMod val="50000"/>
                </a:schemeClr>
              </a:solidFill>
            </a:endParaRPr>
          </a:p>
        </p:txBody>
      </p:sp>
      <p:sp>
        <p:nvSpPr>
          <p:cNvPr id="2" name="Объект 1"/>
          <p:cNvSpPr>
            <a:spLocks noGrp="1"/>
          </p:cNvSpPr>
          <p:nvPr>
            <p:ph idx="1"/>
          </p:nvPr>
        </p:nvSpPr>
        <p:spPr>
          <a:xfrm>
            <a:off x="0" y="953344"/>
            <a:ext cx="5508104" cy="5328592"/>
          </a:xfrm>
        </p:spPr>
        <p:txBody>
          <a:bodyPr>
            <a:normAutofit/>
          </a:bodyPr>
          <a:lstStyle/>
          <a:p>
            <a:pPr marL="0" indent="15875" algn="just">
              <a:buNone/>
              <a:defRPr/>
            </a:pPr>
            <a:r>
              <a:rPr lang="uk-UA" sz="2000" b="1" dirty="0">
                <a:solidFill>
                  <a:schemeClr val="bg2">
                    <a:lumMod val="10000"/>
                  </a:schemeClr>
                </a:solidFill>
              </a:rPr>
              <a:t>Температуру зорі можна визначити за допомогою законів випромінювання</a:t>
            </a:r>
            <a:r>
              <a:rPr lang="uk-UA" sz="2000" b="1" i="1" dirty="0">
                <a:solidFill>
                  <a:schemeClr val="bg2">
                    <a:lumMod val="10000"/>
                  </a:schemeClr>
                </a:solidFill>
              </a:rPr>
              <a:t> чорного тіла</a:t>
            </a:r>
            <a:r>
              <a:rPr lang="uk-UA" sz="2000" b="1" dirty="0">
                <a:solidFill>
                  <a:schemeClr val="bg2">
                    <a:lumMod val="10000"/>
                  </a:schemeClr>
                </a:solidFill>
              </a:rPr>
              <a:t>. </a:t>
            </a:r>
          </a:p>
          <a:p>
            <a:pPr marL="0" indent="15875" algn="just">
              <a:buNone/>
              <a:defRPr/>
            </a:pPr>
            <a:r>
              <a:rPr lang="uk-UA" sz="2000" b="1" dirty="0">
                <a:solidFill>
                  <a:schemeClr val="bg2">
                    <a:lumMod val="10000"/>
                  </a:schemeClr>
                </a:solidFill>
              </a:rPr>
              <a:t>Найпростіший метод вимірювання температури зорі полягає у визначенні її кольору. Правда, неозброєним оком можна визначити тільки колір яскравих зір, бо чутливість нашого ока до сприйняття кольорів при слабкому освітленні дуже мала. Колір слабких зір можна визначити за допомогою бінокля або телескопа, які збирають більше світла, тому в окулярі телескопа зорі здаються нам яскравішими.</a:t>
            </a:r>
          </a:p>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040" y="1196752"/>
            <a:ext cx="3606960" cy="546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05872"/>
            <a:ext cx="3876101"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184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a:xfrm>
            <a:off x="0" y="111967"/>
            <a:ext cx="9144000" cy="3319263"/>
          </a:xfrm>
        </p:spPr>
        <p:txBody>
          <a:bodyPr/>
          <a:lstStyle/>
          <a:p>
            <a:pPr marL="0" indent="0">
              <a:buNone/>
            </a:pPr>
            <a:r>
              <a:rPr lang="uk-UA" sz="2000" b="1" dirty="0">
                <a:solidFill>
                  <a:srgbClr val="0000FF"/>
                </a:solidFill>
              </a:rPr>
              <a:t>Колір зорі визначається діапазоном хвиль, на який припадає максимум енергії випромінювання у спектрі зорі</a:t>
            </a:r>
            <a:r>
              <a:rPr lang="uk-UA" sz="2000" b="1" dirty="0"/>
              <a:t>. </a:t>
            </a:r>
            <a:r>
              <a:rPr lang="uk-UA" sz="2000" b="1" dirty="0">
                <a:solidFill>
                  <a:schemeClr val="bg2">
                    <a:lumMod val="10000"/>
                  </a:schemeClr>
                </a:solidFill>
              </a:rPr>
              <a:t>Наприклад, для червоних зір максимум енергії випромінювання припадає на діапазон видимого світла червоного кольору. Для блакитних зір максимум енергії випромінювання припадає на діапазон видимого світла синього та фіолетового кольору та невидимого ультрафіолетового світла.</a:t>
            </a:r>
          </a:p>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47879"/>
            <a:ext cx="9142238" cy="40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413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a:xfrm>
            <a:off x="0" y="0"/>
            <a:ext cx="9144000" cy="2808311"/>
          </a:xfrm>
        </p:spPr>
        <p:txBody>
          <a:bodyPr/>
          <a:lstStyle/>
          <a:p>
            <a:pPr marL="18288" indent="0">
              <a:buNone/>
            </a:pPr>
            <a:r>
              <a:rPr lang="uk-UA" sz="2000" b="1" dirty="0"/>
              <a:t>За температурою зорі розділили на 7 спектральних класів (Гарвардська класифікація), які позначили літерами латинської абетки:</a:t>
            </a:r>
            <a:r>
              <a:rPr lang="uk-UA" sz="2000" b="1" i="1" dirty="0"/>
              <a:t> </a:t>
            </a:r>
            <a:r>
              <a:rPr lang="uk-UA" sz="2000" b="1" i="1" dirty="0">
                <a:solidFill>
                  <a:srgbClr val="FF0000"/>
                </a:solidFill>
              </a:rPr>
              <a:t>О, В, </a:t>
            </a:r>
            <a:r>
              <a:rPr lang="en-US" sz="2000" b="1" i="1" dirty="0">
                <a:solidFill>
                  <a:srgbClr val="FF0000"/>
                </a:solidFill>
              </a:rPr>
              <a:t>A</a:t>
            </a:r>
            <a:r>
              <a:rPr lang="uk-UA" sz="2000" b="1" i="1" dirty="0">
                <a:solidFill>
                  <a:srgbClr val="FF0000"/>
                </a:solidFill>
              </a:rPr>
              <a:t>, </a:t>
            </a:r>
            <a:r>
              <a:rPr lang="en-US" sz="2000" b="1" i="1" dirty="0">
                <a:solidFill>
                  <a:srgbClr val="FF0000"/>
                </a:solidFill>
              </a:rPr>
              <a:t>F</a:t>
            </a:r>
            <a:r>
              <a:rPr lang="uk-UA" sz="2000" b="1" i="1" dirty="0">
                <a:solidFill>
                  <a:srgbClr val="FF0000"/>
                </a:solidFill>
              </a:rPr>
              <a:t>, </a:t>
            </a:r>
            <a:r>
              <a:rPr lang="en-US" sz="2000" b="1" i="1" dirty="0">
                <a:solidFill>
                  <a:srgbClr val="FF0000"/>
                </a:solidFill>
              </a:rPr>
              <a:t>G</a:t>
            </a:r>
            <a:r>
              <a:rPr lang="uk-UA" sz="2000" b="1" i="1" dirty="0">
                <a:solidFill>
                  <a:srgbClr val="FF0000"/>
                </a:solidFill>
              </a:rPr>
              <a:t>, К, М</a:t>
            </a:r>
            <a:r>
              <a:rPr lang="uk-UA" sz="2000" b="1" dirty="0">
                <a:solidFill>
                  <a:srgbClr val="FF0000"/>
                </a:solidFill>
              </a:rPr>
              <a:t>.  </a:t>
            </a:r>
            <a:r>
              <a:rPr lang="uk-UA" sz="2000" b="1" dirty="0"/>
              <a:t>Для запам'ятовування зручно використати англійську приказку: </a:t>
            </a:r>
            <a:r>
              <a:rPr lang="uk-UA" sz="2000" b="1" i="1" dirty="0"/>
              <a:t>«</a:t>
            </a:r>
            <a:r>
              <a:rPr lang="en-US" sz="2000" b="1" i="1" dirty="0">
                <a:solidFill>
                  <a:srgbClr val="FF0000"/>
                </a:solidFill>
              </a:rPr>
              <a:t>O</a:t>
            </a:r>
            <a:r>
              <a:rPr lang="en-US" sz="2000" b="1" i="1" dirty="0"/>
              <a:t>h</a:t>
            </a:r>
            <a:r>
              <a:rPr lang="uk-UA" sz="2000" b="1" i="1" dirty="0"/>
              <a:t>, </a:t>
            </a:r>
            <a:r>
              <a:rPr lang="en-US" sz="2000" b="1" i="1" dirty="0">
                <a:solidFill>
                  <a:srgbClr val="FF0000"/>
                </a:solidFill>
              </a:rPr>
              <a:t>B</a:t>
            </a:r>
            <a:r>
              <a:rPr lang="en-US" sz="2000" b="1" i="1" dirty="0"/>
              <a:t>e </a:t>
            </a:r>
            <a:r>
              <a:rPr lang="en-US" sz="2000" b="1" i="1" dirty="0">
                <a:solidFill>
                  <a:srgbClr val="FF0000"/>
                </a:solidFill>
              </a:rPr>
              <a:t>A</a:t>
            </a:r>
            <a:r>
              <a:rPr lang="en-US" sz="2000" b="1" i="1" dirty="0"/>
              <a:t> </a:t>
            </a:r>
            <a:r>
              <a:rPr lang="en-US" sz="2000" b="1" i="1" dirty="0">
                <a:solidFill>
                  <a:srgbClr val="FF0000"/>
                </a:solidFill>
              </a:rPr>
              <a:t>F</a:t>
            </a:r>
            <a:r>
              <a:rPr lang="en-US" sz="2000" b="1" i="1" dirty="0"/>
              <a:t>ine </a:t>
            </a:r>
            <a:r>
              <a:rPr lang="en-US" sz="2000" b="1" i="1" dirty="0">
                <a:solidFill>
                  <a:srgbClr val="FF0000"/>
                </a:solidFill>
              </a:rPr>
              <a:t>G</a:t>
            </a:r>
            <a:r>
              <a:rPr lang="en-US" sz="2000" b="1" i="1" dirty="0"/>
              <a:t>irl</a:t>
            </a:r>
            <a:r>
              <a:rPr lang="uk-UA" sz="2000" b="1" i="1" dirty="0"/>
              <a:t>, </a:t>
            </a:r>
            <a:r>
              <a:rPr lang="en-US" sz="2000" b="1" i="1" dirty="0">
                <a:solidFill>
                  <a:srgbClr val="FF0000"/>
                </a:solidFill>
              </a:rPr>
              <a:t>K</a:t>
            </a:r>
            <a:r>
              <a:rPr lang="en-US" sz="2000" b="1" i="1" dirty="0"/>
              <a:t>iss </a:t>
            </a:r>
            <a:r>
              <a:rPr lang="en-US" sz="2000" b="1" i="1" dirty="0">
                <a:solidFill>
                  <a:srgbClr val="FF0000"/>
                </a:solidFill>
              </a:rPr>
              <a:t>M</a:t>
            </a:r>
            <a:r>
              <a:rPr lang="en-US" sz="2000" b="1" i="1" dirty="0"/>
              <a:t>e</a:t>
            </a:r>
            <a:r>
              <a:rPr lang="uk-UA" sz="2000" b="1" i="1" dirty="0"/>
              <a:t>» — «будь гарною дівчиною, поцілуй мене». </a:t>
            </a:r>
            <a:endParaRPr lang="uk-UA" sz="2000" b="1" dirty="0"/>
          </a:p>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4"/>
            <a:ext cx="4029075"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0" y="1844824"/>
            <a:ext cx="441325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8750" y="4370609"/>
            <a:ext cx="4572000" cy="1200329"/>
          </a:xfrm>
          <a:prstGeom prst="rect">
            <a:avLst/>
          </a:prstGeom>
        </p:spPr>
        <p:txBody>
          <a:bodyPr>
            <a:spAutoFit/>
          </a:bodyPr>
          <a:lstStyle/>
          <a:p>
            <a:r>
              <a:rPr lang="uk-UA" b="1" dirty="0">
                <a:solidFill>
                  <a:srgbClr val="FF0000"/>
                </a:solidFill>
              </a:rPr>
              <a:t>О</a:t>
            </a:r>
            <a:r>
              <a:rPr lang="uk-UA" b="1" dirty="0"/>
              <a:t> – блакитні зорі (Т=30 000 К)</a:t>
            </a:r>
          </a:p>
          <a:p>
            <a:r>
              <a:rPr lang="uk-UA" b="1" dirty="0">
                <a:solidFill>
                  <a:srgbClr val="FF0000"/>
                </a:solidFill>
              </a:rPr>
              <a:t>В</a:t>
            </a:r>
            <a:r>
              <a:rPr lang="uk-UA" b="1" dirty="0"/>
              <a:t> – біло-блакитні зорі (Т = 20 000 К)</a:t>
            </a:r>
          </a:p>
          <a:p>
            <a:r>
              <a:rPr lang="uk-UA" b="1" dirty="0">
                <a:solidFill>
                  <a:srgbClr val="FF0000"/>
                </a:solidFill>
              </a:rPr>
              <a:t>А</a:t>
            </a:r>
            <a:r>
              <a:rPr lang="uk-UA" b="1" dirty="0"/>
              <a:t> – білі зорі (Т = 10 000 К)</a:t>
            </a:r>
          </a:p>
          <a:p>
            <a:r>
              <a:rPr lang="en-US" b="1" dirty="0">
                <a:solidFill>
                  <a:srgbClr val="FF0000"/>
                </a:solidFill>
              </a:rPr>
              <a:t>F</a:t>
            </a:r>
            <a:r>
              <a:rPr lang="en-US" b="1" dirty="0"/>
              <a:t> – </a:t>
            </a:r>
            <a:r>
              <a:rPr lang="uk-UA" b="1" dirty="0" err="1"/>
              <a:t>біл</a:t>
            </a:r>
            <a:r>
              <a:rPr lang="en-US" b="1" dirty="0"/>
              <a:t>-</a:t>
            </a:r>
            <a:r>
              <a:rPr lang="uk-UA" b="1" dirty="0"/>
              <a:t>жовті зорі (Т = 8 000 </a:t>
            </a:r>
            <a:endParaRPr lang="ru-RU" dirty="0"/>
          </a:p>
        </p:txBody>
      </p:sp>
      <p:sp>
        <p:nvSpPr>
          <p:cNvPr id="5" name="Прямоугольник 4"/>
          <p:cNvSpPr/>
          <p:nvPr/>
        </p:nvSpPr>
        <p:spPr>
          <a:xfrm>
            <a:off x="4542659" y="4370609"/>
            <a:ext cx="4572000" cy="923330"/>
          </a:xfrm>
          <a:prstGeom prst="rect">
            <a:avLst/>
          </a:prstGeom>
        </p:spPr>
        <p:txBody>
          <a:bodyPr>
            <a:spAutoFit/>
          </a:bodyPr>
          <a:lstStyle/>
          <a:p>
            <a:r>
              <a:rPr lang="en-US" b="1" dirty="0">
                <a:solidFill>
                  <a:srgbClr val="FF0000"/>
                </a:solidFill>
              </a:rPr>
              <a:t>G</a:t>
            </a:r>
            <a:r>
              <a:rPr lang="en-US" b="1" dirty="0"/>
              <a:t> – </a:t>
            </a:r>
            <a:r>
              <a:rPr lang="uk-UA" b="1" dirty="0"/>
              <a:t>жовті зорі (Т = 6 000 К)</a:t>
            </a:r>
          </a:p>
          <a:p>
            <a:r>
              <a:rPr lang="uk-UA" b="1" dirty="0">
                <a:solidFill>
                  <a:srgbClr val="FF0000"/>
                </a:solidFill>
              </a:rPr>
              <a:t>К</a:t>
            </a:r>
            <a:r>
              <a:rPr lang="uk-UA" b="1" dirty="0"/>
              <a:t> – оранжеві зорі (Т = 4 000 К)</a:t>
            </a:r>
          </a:p>
          <a:p>
            <a:r>
              <a:rPr lang="uk-UA" b="1" dirty="0">
                <a:solidFill>
                  <a:srgbClr val="FF0000"/>
                </a:solidFill>
              </a:rPr>
              <a:t>М</a:t>
            </a:r>
            <a:r>
              <a:rPr lang="uk-UA" b="1" dirty="0"/>
              <a:t> – червоні зорі (Т = 3 000 К)</a:t>
            </a:r>
            <a:endParaRPr lang="ru-RU" b="1" dirty="0"/>
          </a:p>
        </p:txBody>
      </p:sp>
      <p:sp>
        <p:nvSpPr>
          <p:cNvPr id="6" name="Прямоугольник 5"/>
          <p:cNvSpPr/>
          <p:nvPr/>
        </p:nvSpPr>
        <p:spPr>
          <a:xfrm>
            <a:off x="158751" y="5961953"/>
            <a:ext cx="8301682" cy="830997"/>
          </a:xfrm>
          <a:prstGeom prst="rect">
            <a:avLst/>
          </a:prstGeom>
        </p:spPr>
        <p:txBody>
          <a:bodyPr wrap="square">
            <a:spAutoFit/>
          </a:bodyPr>
          <a:lstStyle/>
          <a:p>
            <a:pPr algn="ctr"/>
            <a:r>
              <a:rPr lang="uk-UA" sz="2400" b="1" dirty="0"/>
              <a:t>Найгарячіші зорі – блакитні, найхолодніші – червоні</a:t>
            </a:r>
            <a:r>
              <a:rPr lang="uk-UA" sz="2400" dirty="0"/>
              <a:t>.</a:t>
            </a:r>
            <a:endParaRPr lang="ru-RU" sz="2400" dirty="0"/>
          </a:p>
        </p:txBody>
      </p:sp>
    </p:spTree>
    <p:extLst>
      <p:ext uri="{BB962C8B-B14F-4D97-AF65-F5344CB8AC3E}">
        <p14:creationId xmlns:p14="http://schemas.microsoft.com/office/powerpoint/2010/main" val="3867274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a:xfrm>
            <a:off x="22404" y="0"/>
            <a:ext cx="9144000" cy="2311151"/>
          </a:xfrm>
        </p:spPr>
        <p:txBody>
          <a:bodyPr/>
          <a:lstStyle/>
          <a:p>
            <a:pPr marL="18288" indent="0">
              <a:buNone/>
            </a:pPr>
            <a:r>
              <a:rPr lang="uk-UA" sz="2000" b="1" dirty="0">
                <a:solidFill>
                  <a:schemeClr val="bg2">
                    <a:lumMod val="10000"/>
                  </a:schemeClr>
                </a:solidFill>
              </a:rPr>
              <a:t>Звичайно у спектрі кожної зорі є темні лінії поглинання, які утворюються в розрідженій атмосфері зорі та в атмосфері Землі й показують хімічний склад цих </a:t>
            </a:r>
            <a:r>
              <a:rPr lang="uk-UA" sz="2000" b="1" dirty="0" err="1">
                <a:solidFill>
                  <a:schemeClr val="bg2">
                    <a:lumMod val="10000"/>
                  </a:schemeClr>
                </a:solidFill>
              </a:rPr>
              <a:t>атмосфер</a:t>
            </a:r>
            <a:r>
              <a:rPr lang="uk-UA" sz="2000" b="1" dirty="0">
                <a:solidFill>
                  <a:schemeClr val="bg2">
                    <a:lumMod val="10000"/>
                  </a:schemeClr>
                </a:solidFill>
              </a:rPr>
              <a:t>. Виявилося, що всі зорі мають майже однаковий хімічний склад, бо основні хімічні елементи у Всесвіті — Гідроген та Гелій, а основна відмінність різних спектральних класів обумовлена температурою зоряних фотосфер.</a:t>
            </a:r>
          </a:p>
          <a:p>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4173"/>
            <a:ext cx="9143999"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3771" y="5338404"/>
            <a:ext cx="8676455" cy="1200329"/>
          </a:xfrm>
          <a:prstGeom prst="rect">
            <a:avLst/>
          </a:prstGeom>
        </p:spPr>
        <p:txBody>
          <a:bodyPr wrap="square">
            <a:spAutoFit/>
          </a:bodyPr>
          <a:lstStyle/>
          <a:p>
            <a:pPr indent="15875" algn="just">
              <a:defRPr/>
            </a:pPr>
            <a:r>
              <a:rPr lang="uk-UA" sz="2400" b="1" dirty="0"/>
              <a:t>Кожний спектральний клас поділяється на 10 підкласів:</a:t>
            </a:r>
            <a:r>
              <a:rPr lang="uk-UA" sz="2400" b="1" i="1" dirty="0"/>
              <a:t> </a:t>
            </a:r>
            <a:br>
              <a:rPr lang="uk-UA" sz="2400" b="1" i="1" dirty="0"/>
            </a:br>
            <a:r>
              <a:rPr lang="en-US" sz="2400" b="1" i="1" dirty="0"/>
              <a:t>A</a:t>
            </a:r>
            <a:r>
              <a:rPr lang="uk-UA" sz="2400" b="1" i="1" dirty="0"/>
              <a:t>0</a:t>
            </a:r>
            <a:r>
              <a:rPr lang="ru-RU" sz="2400" b="1" i="1" dirty="0"/>
              <a:t>, </a:t>
            </a:r>
            <a:r>
              <a:rPr lang="en-US" sz="2400" b="1" i="1" dirty="0"/>
              <a:t>A</a:t>
            </a:r>
            <a:r>
              <a:rPr lang="uk-UA" sz="2400" b="1" i="1" dirty="0"/>
              <a:t>1</a:t>
            </a:r>
            <a:r>
              <a:rPr lang="ru-RU" sz="2400" b="1" i="1" dirty="0"/>
              <a:t>... </a:t>
            </a:r>
            <a:r>
              <a:rPr lang="uk-UA" sz="2400" b="1" i="1" dirty="0"/>
              <a:t>А9.</a:t>
            </a:r>
            <a:endParaRPr lang="uk-UA" sz="2400" b="1" dirty="0"/>
          </a:p>
        </p:txBody>
      </p:sp>
    </p:spTree>
    <p:extLst>
      <p:ext uri="{BB962C8B-B14F-4D97-AF65-F5344CB8AC3E}">
        <p14:creationId xmlns:p14="http://schemas.microsoft.com/office/powerpoint/2010/main" val="3643717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171400"/>
            <a:ext cx="7543800" cy="914400"/>
          </a:xfrm>
        </p:spPr>
        <p:txBody>
          <a:bodyPr/>
          <a:lstStyle/>
          <a:p>
            <a:r>
              <a:rPr lang="uk-UA" sz="4800" b="1" dirty="0" smtClean="0">
                <a:solidFill>
                  <a:schemeClr val="bg2">
                    <a:lumMod val="10000"/>
                  </a:schemeClr>
                </a:solidFill>
              </a:rPr>
              <a:t>5. </a:t>
            </a:r>
            <a:r>
              <a:rPr lang="uk-UA" sz="4800" b="1" dirty="0">
                <a:solidFill>
                  <a:schemeClr val="bg2">
                    <a:lumMod val="10000"/>
                  </a:schemeClr>
                </a:solidFill>
              </a:rPr>
              <a:t>Розміри зір</a:t>
            </a:r>
            <a:endParaRPr lang="ru-RU" sz="4800" dirty="0">
              <a:solidFill>
                <a:schemeClr val="bg2">
                  <a:lumMod val="10000"/>
                </a:schemeClr>
              </a:solidFill>
            </a:endParaRPr>
          </a:p>
        </p:txBody>
      </p:sp>
      <p:sp>
        <p:nvSpPr>
          <p:cNvPr id="2" name="Объект 1"/>
          <p:cNvSpPr>
            <a:spLocks noGrp="1"/>
          </p:cNvSpPr>
          <p:nvPr>
            <p:ph idx="1"/>
          </p:nvPr>
        </p:nvSpPr>
        <p:spPr>
          <a:xfrm>
            <a:off x="0" y="700609"/>
            <a:ext cx="9144000" cy="2959223"/>
          </a:xfrm>
        </p:spPr>
        <p:txBody>
          <a:bodyPr/>
          <a:lstStyle/>
          <a:p>
            <a:pPr marL="0" indent="15875" algn="just">
              <a:buNone/>
              <a:defRPr/>
            </a:pPr>
            <a:r>
              <a:rPr lang="uk-UA" sz="2000" b="1" dirty="0">
                <a:solidFill>
                  <a:schemeClr val="bg2">
                    <a:lumMod val="25000"/>
                  </a:schemeClr>
                </a:solidFill>
              </a:rPr>
              <a:t>Для визначення радіуса зорі не можна використати геометричний метод, бо зорі розташовуються настільки далеко від Землі, що навіть у великі телескопи ще до недавнього часу неможливо було виміряти їхні кутові розміри — усі зорі мають вигляд однакових світлих точок.</a:t>
            </a:r>
          </a:p>
          <a:p>
            <a:pPr marL="0" indent="15875" algn="just">
              <a:buNone/>
              <a:defRPr/>
            </a:pPr>
            <a:r>
              <a:rPr lang="uk-UA" sz="2000" b="1" dirty="0">
                <a:solidFill>
                  <a:schemeClr val="bg2">
                    <a:lumMod val="25000"/>
                  </a:schemeClr>
                </a:solidFill>
              </a:rPr>
              <a:t>Для визначення радіуса зір астрономи викорис­товують закон </a:t>
            </a:r>
            <a:r>
              <a:rPr lang="uk-UA" sz="2000" b="1" dirty="0" err="1">
                <a:solidFill>
                  <a:schemeClr val="bg2">
                    <a:lumMod val="25000"/>
                  </a:schemeClr>
                </a:solidFill>
              </a:rPr>
              <a:t>Стефана—Больцмана</a:t>
            </a:r>
            <a:r>
              <a:rPr lang="uk-UA" sz="2000" b="1" dirty="0">
                <a:solidFill>
                  <a:schemeClr val="bg2">
                    <a:lumMod val="25000"/>
                  </a:schemeClr>
                </a:solidFill>
              </a:rPr>
              <a:t>, порівнюючи світність і температуру зорі із світністю та температурою Сонця:</a:t>
            </a:r>
          </a:p>
          <a:p>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919244888"/>
              </p:ext>
            </p:extLst>
          </p:nvPr>
        </p:nvGraphicFramePr>
        <p:xfrm>
          <a:off x="3151369" y="3140335"/>
          <a:ext cx="5127625" cy="574675"/>
        </p:xfrm>
        <a:graphic>
          <a:graphicData uri="http://schemas.openxmlformats.org/presentationml/2006/ole">
            <mc:AlternateContent xmlns:mc="http://schemas.openxmlformats.org/markup-compatibility/2006">
              <mc:Choice xmlns:v="urn:schemas-microsoft-com:vml" Requires="v">
                <p:oleObj spid="_x0000_s12306" name="Формула" r:id="rId3" imgW="1663700" imgH="228600" progId="Equation.3">
                  <p:embed/>
                </p:oleObj>
              </mc:Choice>
              <mc:Fallback>
                <p:oleObj name="Формула" r:id="rId3" imgW="1663700" imgH="228600" progId="Equation.3">
                  <p:embed/>
                  <p:pic>
                    <p:nvPicPr>
                      <p:cNvPr id="0" name="Об'є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369" y="3140335"/>
                        <a:ext cx="51276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064" y="3876203"/>
            <a:ext cx="36195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331640" y="3198167"/>
            <a:ext cx="1550424" cy="461665"/>
          </a:xfrm>
          <a:prstGeom prst="rect">
            <a:avLst/>
          </a:prstGeom>
        </p:spPr>
        <p:txBody>
          <a:bodyPr wrap="none">
            <a:spAutoFit/>
          </a:bodyPr>
          <a:lstStyle/>
          <a:p>
            <a:r>
              <a:rPr lang="uk-UA" sz="2400" b="1" dirty="0"/>
              <a:t>Для зорі</a:t>
            </a:r>
            <a:r>
              <a:rPr lang="uk-UA" b="1" dirty="0"/>
              <a:t>:</a:t>
            </a:r>
            <a:endParaRPr lang="ru-RU" b="1" dirty="0"/>
          </a:p>
        </p:txBody>
      </p:sp>
      <p:sp>
        <p:nvSpPr>
          <p:cNvPr id="6" name="Прямоугольник 5"/>
          <p:cNvSpPr/>
          <p:nvPr/>
        </p:nvSpPr>
        <p:spPr>
          <a:xfrm>
            <a:off x="1331640" y="4062238"/>
            <a:ext cx="1935145" cy="461665"/>
          </a:xfrm>
          <a:prstGeom prst="rect">
            <a:avLst/>
          </a:prstGeom>
        </p:spPr>
        <p:txBody>
          <a:bodyPr wrap="none">
            <a:spAutoFit/>
          </a:bodyPr>
          <a:lstStyle/>
          <a:p>
            <a:r>
              <a:rPr lang="uk-UA" sz="2400" b="1" dirty="0"/>
              <a:t>Для Сонця</a:t>
            </a:r>
            <a:r>
              <a:rPr lang="uk-UA" b="1" dirty="0"/>
              <a:t>:</a:t>
            </a:r>
            <a:endParaRPr lang="ru-RU" b="1" dirty="0"/>
          </a:p>
        </p:txBody>
      </p:sp>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549601"/>
            <a:ext cx="456813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843410" y="5181812"/>
            <a:ext cx="4572000" cy="1384995"/>
          </a:xfrm>
          <a:prstGeom prst="rect">
            <a:avLst/>
          </a:prstGeom>
        </p:spPr>
        <p:txBody>
          <a:bodyPr>
            <a:spAutoFit/>
          </a:bodyPr>
          <a:lstStyle/>
          <a:p>
            <a:r>
              <a:rPr lang="uk-UA" sz="2800" b="1" dirty="0"/>
              <a:t>де L — світність зорі в одиницях світності Сонця.</a:t>
            </a:r>
          </a:p>
        </p:txBody>
      </p:sp>
    </p:spTree>
    <p:extLst>
      <p:ext uri="{BB962C8B-B14F-4D97-AF65-F5344CB8AC3E}">
        <p14:creationId xmlns:p14="http://schemas.microsoft.com/office/powerpoint/2010/main" val="3269523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a:xfrm>
            <a:off x="0" y="1"/>
            <a:ext cx="9144000" cy="3356991"/>
          </a:xfrm>
        </p:spPr>
        <p:txBody>
          <a:bodyPr/>
          <a:lstStyle/>
          <a:p>
            <a:pPr marL="18288" indent="0">
              <a:buNone/>
            </a:pPr>
            <a:r>
              <a:rPr lang="uk-UA" sz="2000" b="1" dirty="0">
                <a:solidFill>
                  <a:schemeClr val="bg2">
                    <a:lumMod val="25000"/>
                  </a:schemeClr>
                </a:solidFill>
              </a:rPr>
              <a:t>Як з'ясували вчені, розміри зір коливаються у досить великих межах. Є зорі, за розмірами такі ж, як наше Сонце – це </a:t>
            </a:r>
            <a:r>
              <a:rPr lang="uk-UA" sz="2000" b="1" dirty="0">
                <a:solidFill>
                  <a:srgbClr val="0000FF"/>
                </a:solidFill>
              </a:rPr>
              <a:t>звичайні зорі</a:t>
            </a:r>
            <a:r>
              <a:rPr lang="uk-UA" sz="2000" b="1" dirty="0"/>
              <a:t>. </a:t>
            </a:r>
            <a:r>
              <a:rPr lang="uk-UA" sz="2000" b="1" dirty="0">
                <a:solidFill>
                  <a:schemeClr val="bg2">
                    <a:lumMod val="25000"/>
                  </a:schemeClr>
                </a:solidFill>
              </a:rPr>
              <a:t>Деякі зорі значно меші Сонця і рівні за розмірами Землі – це </a:t>
            </a:r>
            <a:r>
              <a:rPr lang="uk-UA" sz="2000" b="1" dirty="0">
                <a:solidFill>
                  <a:srgbClr val="0000FF"/>
                </a:solidFill>
              </a:rPr>
              <a:t>карлики</a:t>
            </a:r>
            <a:r>
              <a:rPr lang="uk-UA" sz="2000" b="1" dirty="0">
                <a:solidFill>
                  <a:schemeClr val="bg2">
                    <a:lumMod val="25000"/>
                  </a:schemeClr>
                </a:solidFill>
              </a:rPr>
              <a:t>. Є </a:t>
            </a:r>
            <a:r>
              <a:rPr lang="uk-UA" sz="2000" b="1" dirty="0">
                <a:solidFill>
                  <a:srgbClr val="0000FF"/>
                </a:solidFill>
              </a:rPr>
              <a:t>нейтронні зорі</a:t>
            </a:r>
            <a:r>
              <a:rPr lang="uk-UA" sz="2000" b="1" dirty="0"/>
              <a:t>, </a:t>
            </a:r>
            <a:r>
              <a:rPr lang="uk-UA" sz="2000" b="1" dirty="0">
                <a:solidFill>
                  <a:schemeClr val="bg2">
                    <a:lumMod val="25000"/>
                  </a:schemeClr>
                </a:solidFill>
              </a:rPr>
              <a:t>радіус яких сягає кількох десятків кілометрів!</a:t>
            </a:r>
          </a:p>
          <a:p>
            <a:pPr marL="0" indent="0">
              <a:buNone/>
            </a:pPr>
            <a:r>
              <a:rPr lang="uk-UA" sz="2000" b="1" dirty="0">
                <a:solidFill>
                  <a:schemeClr val="bg2">
                    <a:lumMod val="25000"/>
                  </a:schemeClr>
                </a:solidFill>
              </a:rPr>
              <a:t>Однак є зорі-</a:t>
            </a:r>
            <a:r>
              <a:rPr lang="uk-UA" sz="2000" b="1" dirty="0">
                <a:solidFill>
                  <a:srgbClr val="0000FF"/>
                </a:solidFill>
              </a:rPr>
              <a:t>гіганти</a:t>
            </a:r>
            <a:r>
              <a:rPr lang="uk-UA" sz="2000" b="1" dirty="0"/>
              <a:t> і </a:t>
            </a:r>
            <a:r>
              <a:rPr lang="uk-UA" sz="2000" b="1" dirty="0">
                <a:solidFill>
                  <a:srgbClr val="0000FF"/>
                </a:solidFill>
              </a:rPr>
              <a:t>надгіганти</a:t>
            </a:r>
            <a:r>
              <a:rPr lang="uk-UA" sz="2000" b="1" dirty="0"/>
              <a:t>, </a:t>
            </a:r>
            <a:r>
              <a:rPr lang="uk-UA" sz="2000" b="1" dirty="0">
                <a:solidFill>
                  <a:schemeClr val="bg2">
                    <a:lumMod val="25000"/>
                  </a:schemeClr>
                </a:solidFill>
              </a:rPr>
              <a:t>в тисячі і десятки тисяч раз більші за розмірами, ніж наше Сонце.</a:t>
            </a:r>
            <a:endParaRPr lang="ru-RU" sz="2000" b="1" dirty="0">
              <a:solidFill>
                <a:schemeClr val="bg2">
                  <a:lumMod val="25000"/>
                </a:schemeClr>
              </a:solidFill>
            </a:endParaRPr>
          </a:p>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3" y="3459257"/>
            <a:ext cx="4967383" cy="3365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990462"/>
            <a:ext cx="4644008" cy="347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340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8820472" cy="1080120"/>
          </a:xfrm>
        </p:spPr>
        <p:txBody>
          <a:bodyPr/>
          <a:lstStyle/>
          <a:p>
            <a:r>
              <a:rPr lang="uk-UA" b="1" dirty="0" smtClean="0">
                <a:solidFill>
                  <a:schemeClr val="bg2">
                    <a:lumMod val="25000"/>
                  </a:schemeClr>
                </a:solidFill>
              </a:rPr>
              <a:t>6</a:t>
            </a:r>
            <a:r>
              <a:rPr lang="uk-UA" sz="4800" b="1" dirty="0" smtClean="0">
                <a:solidFill>
                  <a:schemeClr val="bg2">
                    <a:lumMod val="25000"/>
                  </a:schemeClr>
                </a:solidFill>
              </a:rPr>
              <a:t>. </a:t>
            </a:r>
            <a:r>
              <a:rPr lang="uk-UA" sz="4800" b="1" dirty="0">
                <a:solidFill>
                  <a:schemeClr val="bg2">
                    <a:lumMod val="25000"/>
                  </a:schemeClr>
                </a:solidFill>
              </a:rPr>
              <a:t>Діаграма спектр-світність</a:t>
            </a:r>
            <a:endParaRPr lang="ru-RU" sz="4800" dirty="0">
              <a:solidFill>
                <a:schemeClr val="bg2">
                  <a:lumMod val="25000"/>
                </a:schemeClr>
              </a:solidFill>
            </a:endParaRPr>
          </a:p>
        </p:txBody>
      </p:sp>
      <p:sp>
        <p:nvSpPr>
          <p:cNvPr id="2" name="Объект 1"/>
          <p:cNvSpPr>
            <a:spLocks noGrp="1"/>
          </p:cNvSpPr>
          <p:nvPr>
            <p:ph idx="1"/>
          </p:nvPr>
        </p:nvSpPr>
        <p:spPr/>
        <p:txBody>
          <a:bodyPr/>
          <a:lstStyle/>
          <a:p>
            <a:endParaRPr lang="ru-RU"/>
          </a:p>
        </p:txBody>
      </p:sp>
      <p:sp>
        <p:nvSpPr>
          <p:cNvPr id="4" name="Прямоугольник 3"/>
          <p:cNvSpPr/>
          <p:nvPr/>
        </p:nvSpPr>
        <p:spPr>
          <a:xfrm>
            <a:off x="323528" y="2204864"/>
            <a:ext cx="8496944" cy="4093428"/>
          </a:xfrm>
          <a:prstGeom prst="rect">
            <a:avLst/>
          </a:prstGeom>
        </p:spPr>
        <p:txBody>
          <a:bodyPr wrap="square">
            <a:spAutoFit/>
          </a:bodyPr>
          <a:lstStyle/>
          <a:p>
            <a:pPr algn="just">
              <a:defRPr/>
            </a:pPr>
            <a:r>
              <a:rPr lang="uk-UA" sz="2000" b="1" dirty="0"/>
              <a:t>Сонце за фізичними параметрами належить до середніх зір — воно має середню температуру, середню світність і т. ін. За статистикою, серед великої кількості різноманітних тіл найбільше таких, які мають середні параметри. Наприклад, якщо виміряти зріст і масу великої кількості людей, які мають різний вік, то найбільше буде людей із середніми величинами цих параметрів. </a:t>
            </a:r>
          </a:p>
          <a:p>
            <a:pPr algn="just">
              <a:defRPr/>
            </a:pPr>
            <a:r>
              <a:rPr lang="uk-UA" sz="2000" b="1" dirty="0"/>
              <a:t>Астрономи вирішили перевірити, чи багато в космосі таких зір, як наше Сонце. Для цієї мети Е.</a:t>
            </a:r>
            <a:r>
              <a:rPr lang="uk-UA" sz="2000" b="1" dirty="0" err="1"/>
              <a:t>Герцшпрунг</a:t>
            </a:r>
            <a:r>
              <a:rPr lang="uk-UA" sz="2000" b="1" dirty="0"/>
              <a:t> (1873—1967) та Г.</a:t>
            </a:r>
            <a:r>
              <a:rPr lang="uk-UA" sz="2000" b="1" dirty="0" err="1"/>
              <a:t>Рессел</a:t>
            </a:r>
            <a:r>
              <a:rPr lang="uk-UA" sz="2000" b="1" dirty="0"/>
              <a:t> (1877—1955) запропонували діаграму, на якій можна позначити місце кожної зорі, якщо відомі її температура та світність. Її названо діаграмою спектр—світність, або </a:t>
            </a:r>
            <a:r>
              <a:rPr lang="uk-UA" sz="2000" b="1" dirty="0">
                <a:solidFill>
                  <a:srgbClr val="FF0000"/>
                </a:solidFill>
              </a:rPr>
              <a:t>діаграмою </a:t>
            </a:r>
            <a:r>
              <a:rPr lang="uk-UA" sz="2000" b="1" dirty="0" err="1">
                <a:solidFill>
                  <a:srgbClr val="FF0000"/>
                </a:solidFill>
              </a:rPr>
              <a:t>Герцшпрунга—Рессела</a:t>
            </a:r>
            <a:r>
              <a:rPr lang="uk-UA" sz="2000" b="1" dirty="0"/>
              <a:t>.</a:t>
            </a:r>
          </a:p>
        </p:txBody>
      </p:sp>
    </p:spTree>
    <p:extLst>
      <p:ext uri="{BB962C8B-B14F-4D97-AF65-F5344CB8AC3E}">
        <p14:creationId xmlns:p14="http://schemas.microsoft.com/office/powerpoint/2010/main" val="1473743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1124744"/>
            <a:ext cx="7543800" cy="914400"/>
          </a:xfrm>
        </p:spPr>
        <p:txBody>
          <a:bodyPr/>
          <a:lstStyle/>
          <a:p>
            <a:r>
              <a:rPr lang="uk-UA" sz="4800" dirty="0" smtClean="0"/>
              <a:t>Ознайомившись з нашою презентацією,ви:</a:t>
            </a:r>
            <a:endParaRPr lang="ru-RU" sz="48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3906594263"/>
              </p:ext>
            </p:extLst>
          </p:nvPr>
        </p:nvGraphicFramePr>
        <p:xfrm>
          <a:off x="827584" y="1988840"/>
          <a:ext cx="7056784" cy="4161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0562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16216" y="404664"/>
            <a:ext cx="2280102" cy="76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0"/>
            <a:ext cx="56515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871854"/>
            <a:ext cx="3694113"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266" y="3573016"/>
            <a:ext cx="21336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58" y="3591273"/>
            <a:ext cx="384016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589" y="260648"/>
            <a:ext cx="35179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88589" y="4909334"/>
            <a:ext cx="8653587" cy="2031325"/>
          </a:xfrm>
          <a:prstGeom prst="rect">
            <a:avLst/>
          </a:prstGeom>
        </p:spPr>
        <p:txBody>
          <a:bodyPr wrap="square">
            <a:spAutoFit/>
          </a:bodyPr>
          <a:lstStyle/>
          <a:p>
            <a:pPr algn="ctr"/>
            <a:r>
              <a:rPr lang="uk-UA" b="1" i="1" dirty="0">
                <a:latin typeface="Calibri" pitchFamily="34" charset="0"/>
              </a:rPr>
              <a:t>Діаграма </a:t>
            </a:r>
            <a:r>
              <a:rPr lang="uk-UA" b="1" i="1" dirty="0" err="1">
                <a:latin typeface="Calibri" pitchFamily="34" charset="0"/>
              </a:rPr>
              <a:t>Герцшпрунга-Рессела</a:t>
            </a:r>
            <a:endParaRPr lang="uk-UA" b="1" i="1" dirty="0">
              <a:latin typeface="Calibri" pitchFamily="34" charset="0"/>
            </a:endParaRPr>
          </a:p>
          <a:p>
            <a:pPr algn="just"/>
            <a:r>
              <a:rPr lang="uk-UA" b="1" dirty="0">
                <a:latin typeface="Calibri" pitchFamily="34" charset="0"/>
              </a:rPr>
              <a:t>По осі абсцис позначена температура зір, по осі ординат – світність. Сонце має температуру 5780 К і світність 1. Холодніші зорі на діаграмі розташовані  праворуч (червоного кольору), а більш гарячі – ліворуч (синього кольору). Зорі, що випромінюють  більше енергії, розташовані вище Сонця, а зорі-карлики – нижче. Більшість зір, до яких належить і Сонце, розташовані у вузькій смузі, яку називають </a:t>
            </a:r>
            <a:r>
              <a:rPr lang="uk-UA" b="1" i="1" dirty="0">
                <a:latin typeface="Calibri" pitchFamily="34" charset="0"/>
              </a:rPr>
              <a:t>головною послідовністю зір.</a:t>
            </a:r>
            <a:endParaRPr lang="uk-UA" b="1" dirty="0">
              <a:latin typeface="Calibri" pitchFamily="34" charset="0"/>
            </a:endParaRPr>
          </a:p>
        </p:txBody>
      </p:sp>
    </p:spTree>
    <p:extLst>
      <p:ext uri="{BB962C8B-B14F-4D97-AF65-F5344CB8AC3E}">
        <p14:creationId xmlns:p14="http://schemas.microsoft.com/office/powerpoint/2010/main" val="2049326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p:txBody>
          <a:bodyPr/>
          <a:lstStyle/>
          <a:p>
            <a:endParaRPr lang="ru-RU"/>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1608"/>
            <a:ext cx="860774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3861048"/>
            <a:ext cx="8607747" cy="2862322"/>
          </a:xfrm>
          <a:prstGeom prst="rect">
            <a:avLst/>
          </a:prstGeom>
        </p:spPr>
        <p:txBody>
          <a:bodyPr wrap="square">
            <a:spAutoFit/>
          </a:bodyPr>
          <a:lstStyle/>
          <a:p>
            <a:pPr indent="15875" algn="just">
              <a:defRPr/>
            </a:pPr>
            <a:r>
              <a:rPr lang="uk-UA" sz="2000" b="1" dirty="0"/>
              <a:t>Діаметри зір </a:t>
            </a:r>
            <a:r>
              <a:rPr lang="uk-UA" sz="2000" b="1" dirty="0">
                <a:solidFill>
                  <a:srgbClr val="FF0000"/>
                </a:solidFill>
              </a:rPr>
              <a:t>головної послідовності </a:t>
            </a:r>
            <a:r>
              <a:rPr lang="uk-UA" sz="2000" b="1" dirty="0"/>
              <a:t>відрізняються у кілька разів, а їхня світність згідно із законом </a:t>
            </a:r>
            <a:r>
              <a:rPr lang="uk-UA" sz="2000" b="1" dirty="0" err="1"/>
              <a:t>Стефана—Больцмана</a:t>
            </a:r>
            <a:r>
              <a:rPr lang="uk-UA" sz="2000" b="1" dirty="0"/>
              <a:t> визначається температурою поверхні. До цієї смуги входять </a:t>
            </a:r>
            <a:r>
              <a:rPr lang="uk-UA" sz="2000" b="1" dirty="0">
                <a:solidFill>
                  <a:srgbClr val="FF0000"/>
                </a:solidFill>
              </a:rPr>
              <a:t>Сонце</a:t>
            </a:r>
            <a:r>
              <a:rPr lang="uk-UA" sz="2000" b="1" dirty="0"/>
              <a:t> та Сиріус. Суттєва різниця в температурі на поверхні зір різних спектральних класів пояснюється різною масою цих світил: чим більша маса зорі, тим більша її світність. Наприклад, зорі головної послідовності спектральних класів О та В у кілька разів масивніші за Сонце, а</a:t>
            </a:r>
            <a:r>
              <a:rPr lang="uk-UA" sz="2000" b="1" i="1" dirty="0"/>
              <a:t> червоні карлики</a:t>
            </a:r>
            <a:r>
              <a:rPr lang="uk-UA" sz="2000" b="1" dirty="0"/>
              <a:t> мають масу в десятки разів меншу, ніж сонячна.</a:t>
            </a:r>
          </a:p>
        </p:txBody>
      </p:sp>
    </p:spTree>
    <p:extLst>
      <p:ext uri="{BB962C8B-B14F-4D97-AF65-F5344CB8AC3E}">
        <p14:creationId xmlns:p14="http://schemas.microsoft.com/office/powerpoint/2010/main" val="3517982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p:txBody>
          <a:bodyPr/>
          <a:lstStyle/>
          <a:p>
            <a:endParaRPr lang="ru-RU" dirty="0"/>
          </a:p>
        </p:txBody>
      </p:sp>
      <p:sp>
        <p:nvSpPr>
          <p:cNvPr id="4" name="Прямоугольник 3"/>
          <p:cNvSpPr/>
          <p:nvPr/>
        </p:nvSpPr>
        <p:spPr>
          <a:xfrm>
            <a:off x="0" y="74445"/>
            <a:ext cx="5213400" cy="2862322"/>
          </a:xfrm>
          <a:prstGeom prst="rect">
            <a:avLst/>
          </a:prstGeom>
        </p:spPr>
        <p:txBody>
          <a:bodyPr wrap="square">
            <a:spAutoFit/>
          </a:bodyPr>
          <a:lstStyle/>
          <a:p>
            <a:pPr indent="15875"/>
            <a:r>
              <a:rPr lang="uk-UA" b="1" dirty="0"/>
              <a:t>Окремо від головної послідовності на діаграмі розташовуються </a:t>
            </a:r>
            <a:r>
              <a:rPr lang="uk-UA" b="1" i="1" dirty="0">
                <a:solidFill>
                  <a:srgbClr val="0000FF"/>
                </a:solidFill>
              </a:rPr>
              <a:t>білі карлики</a:t>
            </a:r>
            <a:r>
              <a:rPr lang="uk-UA" b="1" dirty="0">
                <a:solidFill>
                  <a:srgbClr val="0000FF"/>
                </a:solidFill>
              </a:rPr>
              <a:t> </a:t>
            </a:r>
            <a:r>
              <a:rPr lang="uk-UA" b="1" dirty="0"/>
              <a:t>(ліворуч знизу) та</a:t>
            </a:r>
            <a:r>
              <a:rPr lang="uk-UA" b="1" i="1" dirty="0"/>
              <a:t> </a:t>
            </a:r>
            <a:r>
              <a:rPr lang="uk-UA" b="1" i="1" dirty="0">
                <a:solidFill>
                  <a:srgbClr val="0000FF"/>
                </a:solidFill>
              </a:rPr>
              <a:t>червоні надгіганти</a:t>
            </a:r>
            <a:r>
              <a:rPr lang="uk-UA" b="1" dirty="0">
                <a:solidFill>
                  <a:srgbClr val="0000FF"/>
                </a:solidFill>
              </a:rPr>
              <a:t> </a:t>
            </a:r>
            <a:r>
              <a:rPr lang="uk-UA" b="1" dirty="0"/>
              <a:t>(праворуч зверху), які мають приблизно однакову масу, але значно відрізняються за розмірами. Гіганти спектрального класу</a:t>
            </a:r>
            <a:r>
              <a:rPr lang="uk-UA" b="1" i="1" dirty="0"/>
              <a:t> М</a:t>
            </a:r>
            <a:r>
              <a:rPr lang="uk-UA" b="1" dirty="0"/>
              <a:t> мають майже таку саму масу, як білі карлики спектрального класу В, тому суттєво відрізняється середня густина цих зір.</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400" y="-11641"/>
            <a:ext cx="3930600" cy="329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3283252"/>
            <a:ext cx="8820472" cy="3416320"/>
          </a:xfrm>
          <a:prstGeom prst="rect">
            <a:avLst/>
          </a:prstGeom>
        </p:spPr>
        <p:txBody>
          <a:bodyPr wrap="square">
            <a:spAutoFit/>
          </a:bodyPr>
          <a:lstStyle/>
          <a:p>
            <a:pPr indent="15875" algn="just">
              <a:defRPr/>
            </a:pPr>
            <a:r>
              <a:rPr lang="uk-UA" b="1" dirty="0"/>
              <a:t>Наприклад, радіус</a:t>
            </a:r>
            <a:r>
              <a:rPr lang="uk-UA" b="1" i="1" dirty="0"/>
              <a:t> червоного гіганта Бетельгейзе</a:t>
            </a:r>
            <a:r>
              <a:rPr lang="uk-UA" b="1" dirty="0"/>
              <a:t> у 400 разів більший, ніж радіус Сонця, але маса цих зір майже однакова, тому червоні гіганти спектрального класу</a:t>
            </a:r>
            <a:r>
              <a:rPr lang="uk-UA" b="1" i="1" dirty="0"/>
              <a:t> М</a:t>
            </a:r>
            <a:r>
              <a:rPr lang="uk-UA" b="1" dirty="0"/>
              <a:t> мають середню густину в мільйони разів меншу, ніж густина земної атмосфери. Типовим представником білих карликів є супутник Сиріуса, радіус якого майже такий, як радіус Землі, а густина має фантастичну величину 3*10</a:t>
            </a:r>
            <a:r>
              <a:rPr lang="uk-UA" b="1" baseline="30000" dirty="0"/>
              <a:t>6</a:t>
            </a:r>
            <a:r>
              <a:rPr lang="uk-UA" b="1" dirty="0"/>
              <a:t> г/см</a:t>
            </a:r>
            <a:r>
              <a:rPr lang="uk-UA" b="1" baseline="30000" dirty="0"/>
              <a:t>3</a:t>
            </a:r>
            <a:r>
              <a:rPr lang="uk-UA" b="1" dirty="0"/>
              <a:t>, тобто наперсток речовини білого карлика </a:t>
            </a:r>
            <a:endParaRPr lang="uk-UA" b="1" dirty="0" smtClean="0"/>
          </a:p>
          <a:p>
            <a:pPr indent="15875" algn="just">
              <a:defRPr/>
            </a:pPr>
            <a:endParaRPr lang="uk-UA" b="1" dirty="0"/>
          </a:p>
          <a:p>
            <a:pPr indent="15875" algn="just">
              <a:defRPr/>
            </a:pPr>
            <a:r>
              <a:rPr lang="uk-UA" dirty="0" smtClean="0"/>
              <a:t>                                              </a:t>
            </a:r>
            <a:r>
              <a:rPr lang="uk-UA" b="1" dirty="0" smtClean="0"/>
              <a:t>важив </a:t>
            </a:r>
            <a:r>
              <a:rPr lang="uk-UA" b="1" dirty="0"/>
              <a:t>би на Землі 10000 Н. Ще більшу густину мають </a:t>
            </a:r>
            <a:r>
              <a:rPr lang="uk-UA" b="1" dirty="0" smtClean="0"/>
              <a:t>                                     </a:t>
            </a:r>
          </a:p>
          <a:p>
            <a:pPr indent="15875" algn="just">
              <a:defRPr/>
            </a:pPr>
            <a:endParaRPr lang="uk-UA" b="1" dirty="0"/>
          </a:p>
          <a:p>
            <a:pPr indent="15875" algn="just">
              <a:defRPr/>
            </a:pPr>
            <a:r>
              <a:rPr lang="uk-UA" b="1" dirty="0" smtClean="0"/>
              <a:t>                                              нейтронні </a:t>
            </a:r>
            <a:r>
              <a:rPr lang="uk-UA" b="1" dirty="0"/>
              <a:t>зорі та чорні діри.</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231210"/>
            <a:ext cx="2606700"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86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p:txBody>
          <a:bodyPr/>
          <a:lstStyle/>
          <a:p>
            <a:endParaRPr lang="ru-RU"/>
          </a:p>
        </p:txBody>
      </p:sp>
      <p:sp>
        <p:nvSpPr>
          <p:cNvPr id="4" name="Прямоугольник 3"/>
          <p:cNvSpPr/>
          <p:nvPr/>
        </p:nvSpPr>
        <p:spPr>
          <a:xfrm>
            <a:off x="34903" y="107163"/>
            <a:ext cx="3889025" cy="5940088"/>
          </a:xfrm>
          <a:prstGeom prst="rect">
            <a:avLst/>
          </a:prstGeom>
        </p:spPr>
        <p:txBody>
          <a:bodyPr wrap="square">
            <a:spAutoFit/>
          </a:bodyPr>
          <a:lstStyle/>
          <a:p>
            <a:pPr indent="15875" algn="just">
              <a:defRPr/>
            </a:pPr>
            <a:r>
              <a:rPr lang="uk-UA" sz="2000" dirty="0">
                <a:solidFill>
                  <a:srgbClr val="C00000"/>
                </a:solidFill>
              </a:rPr>
              <a:t>Білі карлики </a:t>
            </a:r>
            <a:r>
              <a:rPr lang="uk-UA" sz="2000" dirty="0"/>
              <a:t>— зорі, що мають радіус у сотні разів менше сонячного і густину в мільйони разів більшу за щільність води. </a:t>
            </a:r>
          </a:p>
          <a:p>
            <a:pPr indent="15875" algn="just">
              <a:defRPr/>
            </a:pPr>
            <a:r>
              <a:rPr lang="uk-UA" sz="2000" dirty="0">
                <a:solidFill>
                  <a:srgbClr val="C00000"/>
                </a:solidFill>
              </a:rPr>
              <a:t>Червоні карлики </a:t>
            </a:r>
            <a:r>
              <a:rPr lang="uk-UA" sz="2000" dirty="0"/>
              <a:t>— зорі з масою меншою, ніж сонячна, але більшою, ніж у Юпітера. Температура і світність цих зір залишаються сталими протягом десятків мільярдів років. </a:t>
            </a:r>
          </a:p>
          <a:p>
            <a:pPr indent="15875" algn="just">
              <a:defRPr/>
            </a:pPr>
            <a:r>
              <a:rPr lang="uk-UA" sz="2000" dirty="0">
                <a:solidFill>
                  <a:srgbClr val="C00000"/>
                </a:solidFill>
              </a:rPr>
              <a:t>Червоні гіганти </a:t>
            </a:r>
            <a:r>
              <a:rPr lang="uk-UA" sz="2000" dirty="0"/>
              <a:t>— зорі, що мають температуру 3000—4000 К і радіус у десятки разів більший, ніж сонячний. Маса цих зір не набагато більша від маси Сонця. Такі зорі не перебувають у стані рівноваги.</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525" y="862206"/>
            <a:ext cx="5072063"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517718"/>
            <a:ext cx="2273300"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525" y="5778500"/>
            <a:ext cx="15906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108" y="5745080"/>
            <a:ext cx="2024063"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842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257800"/>
            <a:ext cx="8229600" cy="1600200"/>
          </a:xfrm>
        </p:spPr>
        <p:txBody>
          <a:bodyPr/>
          <a:lstStyle/>
          <a:p>
            <a:r>
              <a:rPr lang="ru-RU" dirty="0" err="1" smtClean="0"/>
              <a:t>Дяку</a:t>
            </a:r>
            <a:r>
              <a:rPr lang="uk-UA" dirty="0" err="1" smtClean="0"/>
              <a:t>ємо</a:t>
            </a:r>
            <a:r>
              <a:rPr lang="uk-UA" dirty="0" smtClean="0"/>
              <a:t> за увагу!</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0"/>
            <a:ext cx="7524328" cy="5643246"/>
          </a:xfrm>
        </p:spPr>
      </p:pic>
    </p:spTree>
    <p:extLst>
      <p:ext uri="{BB962C8B-B14F-4D97-AF65-F5344CB8AC3E}">
        <p14:creationId xmlns:p14="http://schemas.microsoft.com/office/powerpoint/2010/main" val="30590437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229600" cy="1600200"/>
          </a:xfrm>
        </p:spPr>
        <p:txBody>
          <a:bodyPr/>
          <a:lstStyle/>
          <a:p>
            <a:r>
              <a:rPr lang="uk-UA" dirty="0" smtClean="0"/>
              <a:t>Запитання на розгорнуту відповідь:</a:t>
            </a:r>
            <a:endParaRPr lang="ru-RU" dirty="0"/>
          </a:p>
        </p:txBody>
      </p:sp>
      <p:sp>
        <p:nvSpPr>
          <p:cNvPr id="3" name="Объект 2"/>
          <p:cNvSpPr>
            <a:spLocks noGrp="1"/>
          </p:cNvSpPr>
          <p:nvPr>
            <p:ph idx="1"/>
          </p:nvPr>
        </p:nvSpPr>
        <p:spPr/>
        <p:txBody>
          <a:bodyPr/>
          <a:lstStyle/>
          <a:p>
            <a:r>
              <a:rPr lang="uk-UA" dirty="0" smtClean="0"/>
              <a:t>1.</a:t>
            </a:r>
            <a:r>
              <a:rPr lang="ru-RU" dirty="0" smtClean="0">
                <a:latin typeface="Arial Black" pitchFamily="34" charset="0"/>
              </a:rPr>
              <a:t> </a:t>
            </a:r>
            <a:r>
              <a:rPr lang="ru-RU" dirty="0">
                <a:latin typeface="Arial Black" pitchFamily="34" charset="0"/>
              </a:rPr>
              <a:t>Як в </a:t>
            </a:r>
            <a:r>
              <a:rPr lang="ru-RU" dirty="0" err="1">
                <a:latin typeface="Arial Black" pitchFamily="34" charset="0"/>
              </a:rPr>
              <a:t>астрономії</a:t>
            </a:r>
            <a:r>
              <a:rPr lang="ru-RU" dirty="0">
                <a:latin typeface="Arial Black" pitchFamily="34" charset="0"/>
              </a:rPr>
              <a:t> </a:t>
            </a:r>
            <a:r>
              <a:rPr lang="ru-RU" dirty="0" err="1">
                <a:latin typeface="Arial Black" pitchFamily="34" charset="0"/>
              </a:rPr>
              <a:t>називають</a:t>
            </a:r>
            <a:r>
              <a:rPr lang="ru-RU" dirty="0">
                <a:latin typeface="Arial Black" pitchFamily="34" charset="0"/>
              </a:rPr>
              <a:t> </a:t>
            </a:r>
            <a:r>
              <a:rPr lang="ru-RU" dirty="0" err="1">
                <a:latin typeface="Arial Black" pitchFamily="34" charset="0"/>
              </a:rPr>
              <a:t>одиницю</a:t>
            </a:r>
            <a:r>
              <a:rPr lang="ru-RU" dirty="0">
                <a:latin typeface="Arial Black" pitchFamily="34" charset="0"/>
              </a:rPr>
              <a:t> </a:t>
            </a:r>
            <a:r>
              <a:rPr lang="ru-RU" dirty="0" err="1">
                <a:latin typeface="Arial Black" pitchFamily="34" charset="0"/>
              </a:rPr>
              <a:t>виміру</a:t>
            </a:r>
            <a:r>
              <a:rPr lang="ru-RU" dirty="0">
                <a:latin typeface="Arial Black" pitchFamily="34" charset="0"/>
              </a:rPr>
              <a:t> </a:t>
            </a:r>
            <a:r>
              <a:rPr lang="ru-RU" dirty="0" err="1">
                <a:latin typeface="Arial Black" pitchFamily="34" charset="0"/>
              </a:rPr>
              <a:t>відстані</a:t>
            </a:r>
            <a:r>
              <a:rPr lang="ru-RU" dirty="0">
                <a:latin typeface="Arial Black" pitchFamily="34" charset="0"/>
              </a:rPr>
              <a:t> до </a:t>
            </a:r>
            <a:r>
              <a:rPr lang="ru-RU" dirty="0" err="1" smtClean="0">
                <a:latin typeface="Arial Black" pitchFamily="34" charset="0"/>
              </a:rPr>
              <a:t>зір</a:t>
            </a:r>
            <a:r>
              <a:rPr lang="ru-RU" dirty="0" smtClean="0">
                <a:latin typeface="Arial Black" pitchFamily="34" charset="0"/>
              </a:rPr>
              <a:t>?</a:t>
            </a:r>
          </a:p>
          <a:p>
            <a:r>
              <a:rPr lang="ru-RU" dirty="0" smtClean="0">
                <a:latin typeface="Arial Black" pitchFamily="34" charset="0"/>
              </a:rPr>
              <a:t>2.</a:t>
            </a:r>
            <a:r>
              <a:rPr lang="ru-RU" dirty="0">
                <a:latin typeface="Arial Black" pitchFamily="34" charset="0"/>
              </a:rPr>
              <a:t> </a:t>
            </a:r>
            <a:r>
              <a:rPr lang="ru-RU" dirty="0" err="1" smtClean="0">
                <a:latin typeface="Arial Black" pitchFamily="34" charset="0"/>
              </a:rPr>
              <a:t>Назвіть</a:t>
            </a:r>
            <a:r>
              <a:rPr lang="ru-RU" dirty="0" smtClean="0">
                <a:latin typeface="Arial Black" pitchFamily="34" charset="0"/>
              </a:rPr>
              <a:t> </a:t>
            </a:r>
            <a:r>
              <a:rPr lang="ru-RU" dirty="0" err="1" smtClean="0">
                <a:latin typeface="Arial Black" pitchFamily="34" charset="0"/>
              </a:rPr>
              <a:t>іншу</a:t>
            </a:r>
            <a:r>
              <a:rPr lang="ru-RU" dirty="0" smtClean="0">
                <a:latin typeface="Arial Black" pitchFamily="34" charset="0"/>
              </a:rPr>
              <a:t> </a:t>
            </a:r>
            <a:r>
              <a:rPr lang="ru-RU" dirty="0" err="1" smtClean="0">
                <a:latin typeface="Arial Black" pitchFamily="34" charset="0"/>
              </a:rPr>
              <a:t>одиницю</a:t>
            </a:r>
            <a:r>
              <a:rPr lang="ru-RU" dirty="0" smtClean="0">
                <a:latin typeface="Arial Black" pitchFamily="34" charset="0"/>
              </a:rPr>
              <a:t> </a:t>
            </a:r>
            <a:r>
              <a:rPr lang="ru-RU" dirty="0" err="1" smtClean="0">
                <a:latin typeface="Arial Black" pitchFamily="34" charset="0"/>
              </a:rPr>
              <a:t>виміру</a:t>
            </a:r>
            <a:r>
              <a:rPr lang="ru-RU" dirty="0" smtClean="0">
                <a:latin typeface="Arial Black" pitchFamily="34" charset="0"/>
              </a:rPr>
              <a:t>, яка </a:t>
            </a:r>
            <a:r>
              <a:rPr lang="ru-RU" dirty="0" err="1">
                <a:latin typeface="Arial Black" pitchFamily="34" charset="0"/>
              </a:rPr>
              <a:t>дорівнює</a:t>
            </a:r>
            <a:r>
              <a:rPr lang="ru-RU" dirty="0">
                <a:latin typeface="Arial Black" pitchFamily="34" charset="0"/>
              </a:rPr>
              <a:t> </a:t>
            </a:r>
            <a:r>
              <a:rPr lang="ru-RU" dirty="0" err="1">
                <a:latin typeface="Arial Black" pitchFamily="34" charset="0"/>
              </a:rPr>
              <a:t>відстані</a:t>
            </a:r>
            <a:r>
              <a:rPr lang="ru-RU" dirty="0">
                <a:latin typeface="Arial Black" pitchFamily="34" charset="0"/>
              </a:rPr>
              <a:t>, яку </a:t>
            </a:r>
            <a:r>
              <a:rPr lang="ru-RU" dirty="0" err="1">
                <a:latin typeface="Arial Black" pitchFamily="34" charset="0"/>
              </a:rPr>
              <a:t>світло</a:t>
            </a:r>
            <a:r>
              <a:rPr lang="ru-RU" dirty="0">
                <a:latin typeface="Arial Black" pitchFamily="34" charset="0"/>
              </a:rPr>
              <a:t> </a:t>
            </a:r>
            <a:r>
              <a:rPr lang="ru-RU" dirty="0" err="1">
                <a:latin typeface="Arial Black" pitchFamily="34" charset="0"/>
              </a:rPr>
              <a:t>долає</a:t>
            </a:r>
            <a:r>
              <a:rPr lang="ru-RU" dirty="0">
                <a:latin typeface="Arial Black" pitchFamily="34" charset="0"/>
              </a:rPr>
              <a:t> </a:t>
            </a:r>
            <a:r>
              <a:rPr lang="ru-RU" dirty="0" err="1">
                <a:latin typeface="Arial Black" pitchFamily="34" charset="0"/>
              </a:rPr>
              <a:t>протягом</a:t>
            </a:r>
            <a:r>
              <a:rPr lang="ru-RU" dirty="0">
                <a:latin typeface="Arial Black" pitchFamily="34" charset="0"/>
              </a:rPr>
              <a:t> </a:t>
            </a:r>
            <a:r>
              <a:rPr lang="ru-RU" dirty="0" smtClean="0">
                <a:latin typeface="Arial Black" pitchFamily="34" charset="0"/>
              </a:rPr>
              <a:t>року?</a:t>
            </a:r>
          </a:p>
          <a:p>
            <a:r>
              <a:rPr lang="uk-UA" dirty="0" smtClean="0">
                <a:latin typeface="Arial Black" pitchFamily="34" charset="0"/>
              </a:rPr>
              <a:t>3. Найближчою до Сонця зіркою є  ……?</a:t>
            </a:r>
          </a:p>
          <a:p>
            <a:r>
              <a:rPr lang="uk-UA" dirty="0" smtClean="0">
                <a:latin typeface="Arial Black" pitchFamily="34" charset="0"/>
              </a:rPr>
              <a:t>4</a:t>
            </a:r>
            <a:r>
              <a:rPr lang="uk-UA" dirty="0" smtClean="0">
                <a:solidFill>
                  <a:schemeClr val="accent6">
                    <a:lumMod val="75000"/>
                  </a:schemeClr>
                </a:solidFill>
                <a:latin typeface="Arial Black" pitchFamily="34" charset="0"/>
              </a:rPr>
              <a:t>.</a:t>
            </a:r>
            <a:r>
              <a:rPr lang="uk-UA" b="1" dirty="0">
                <a:solidFill>
                  <a:schemeClr val="accent6">
                    <a:lumMod val="75000"/>
                  </a:schemeClr>
                </a:solidFill>
              </a:rPr>
              <a:t> Уперше термін «зоряна величина» був уведений для характеристики яскравості зір грецьким </a:t>
            </a:r>
            <a:r>
              <a:rPr lang="uk-UA" b="1" dirty="0" smtClean="0">
                <a:solidFill>
                  <a:schemeClr val="accent6">
                    <a:lumMod val="75000"/>
                  </a:schemeClr>
                </a:solidFill>
              </a:rPr>
              <a:t>астрономом……….?</a:t>
            </a:r>
          </a:p>
          <a:p>
            <a:r>
              <a:rPr lang="uk-UA" b="1" dirty="0" smtClean="0">
                <a:solidFill>
                  <a:schemeClr val="accent6">
                    <a:lumMod val="75000"/>
                  </a:schemeClr>
                </a:solidFill>
              </a:rPr>
              <a:t>5.Від чого залежить освітленість яку створюють джерела енергії?</a:t>
            </a:r>
            <a:endParaRPr lang="ru-RU" dirty="0">
              <a:solidFill>
                <a:schemeClr val="accent6">
                  <a:lumMod val="75000"/>
                </a:schemeClr>
              </a:solidFill>
            </a:endParaRPr>
          </a:p>
        </p:txBody>
      </p:sp>
    </p:spTree>
    <p:extLst>
      <p:ext uri="{BB962C8B-B14F-4D97-AF65-F5344CB8AC3E}">
        <p14:creationId xmlns:p14="http://schemas.microsoft.com/office/powerpoint/2010/main" val="3951506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uk-UA" b="1" dirty="0" smtClean="0">
                <a:solidFill>
                  <a:schemeClr val="accent6">
                    <a:lumMod val="75000"/>
                  </a:schemeClr>
                </a:solidFill>
              </a:rPr>
              <a:t>6.Охарактеризуйте дослідження </a:t>
            </a:r>
            <a:r>
              <a:rPr lang="uk-UA" b="1" dirty="0" err="1" smtClean="0">
                <a:solidFill>
                  <a:schemeClr val="accent6">
                    <a:lumMod val="75000"/>
                  </a:schemeClr>
                </a:solidFill>
              </a:rPr>
              <a:t>Гіппарха</a:t>
            </a:r>
            <a:r>
              <a:rPr lang="uk-UA" b="1" dirty="0" smtClean="0">
                <a:solidFill>
                  <a:schemeClr val="accent6">
                    <a:lumMod val="75000"/>
                  </a:schemeClr>
                </a:solidFill>
              </a:rPr>
              <a:t>.</a:t>
            </a:r>
          </a:p>
          <a:p>
            <a:r>
              <a:rPr lang="uk-UA" b="1" dirty="0" smtClean="0">
                <a:solidFill>
                  <a:schemeClr val="accent6">
                    <a:lumMod val="75000"/>
                  </a:schemeClr>
                </a:solidFill>
              </a:rPr>
              <a:t>7.</a:t>
            </a:r>
            <a:r>
              <a:rPr lang="uk-UA" b="1" dirty="0">
                <a:solidFill>
                  <a:schemeClr val="accent6">
                    <a:lumMod val="75000"/>
                  </a:schemeClr>
                </a:solidFill>
              </a:rPr>
              <a:t> Для визначення радіуса зір астрономи викорис­товують </a:t>
            </a:r>
            <a:r>
              <a:rPr lang="uk-UA" b="1" dirty="0" smtClean="0">
                <a:solidFill>
                  <a:schemeClr val="accent6">
                    <a:lumMod val="75000"/>
                  </a:schemeClr>
                </a:solidFill>
              </a:rPr>
              <a:t>закон…?(сформулюйте закон і укажіть,будь-ласка, формули.)</a:t>
            </a:r>
          </a:p>
          <a:p>
            <a:r>
              <a:rPr lang="uk-UA" b="1" dirty="0" smtClean="0">
                <a:solidFill>
                  <a:schemeClr val="accent6">
                    <a:lumMod val="75000"/>
                  </a:schemeClr>
                </a:solidFill>
              </a:rPr>
              <a:t>8. Що називають діаграмою </a:t>
            </a:r>
            <a:r>
              <a:rPr lang="uk-UA" b="1" dirty="0" err="1" smtClean="0">
                <a:solidFill>
                  <a:schemeClr val="accent6">
                    <a:lumMod val="75000"/>
                  </a:schemeClr>
                </a:solidFill>
              </a:rPr>
              <a:t>Герцшпрунга—Рессела</a:t>
            </a:r>
            <a:r>
              <a:rPr lang="uk-UA" b="1" dirty="0" smtClean="0">
                <a:solidFill>
                  <a:schemeClr val="accent6">
                    <a:lumMod val="75000"/>
                  </a:schemeClr>
                </a:solidFill>
              </a:rPr>
              <a:t>?</a:t>
            </a:r>
          </a:p>
          <a:p>
            <a:r>
              <a:rPr lang="uk-UA" b="1" dirty="0" smtClean="0">
                <a:solidFill>
                  <a:schemeClr val="accent6">
                    <a:lumMod val="75000"/>
                  </a:schemeClr>
                </a:solidFill>
              </a:rPr>
              <a:t>9. Наведіть деякі дані про супутник Сиріус.</a:t>
            </a:r>
          </a:p>
          <a:p>
            <a:r>
              <a:rPr lang="uk-UA" b="1" dirty="0" smtClean="0">
                <a:solidFill>
                  <a:schemeClr val="accent6">
                    <a:lumMod val="75000"/>
                  </a:schemeClr>
                </a:solidFill>
              </a:rPr>
              <a:t>10. Розкажіть про </a:t>
            </a:r>
            <a:r>
              <a:rPr lang="uk-UA" b="1" dirty="0" smtClean="0">
                <a:solidFill>
                  <a:srgbClr val="FF0000"/>
                </a:solidFill>
              </a:rPr>
              <a:t>червоних гігантів.</a:t>
            </a:r>
            <a:endParaRPr lang="ru-RU" b="1" dirty="0">
              <a:solidFill>
                <a:schemeClr val="accent6">
                  <a:lumMod val="75000"/>
                </a:schemeClr>
              </a:solidFill>
            </a:endParaRPr>
          </a:p>
        </p:txBody>
      </p:sp>
    </p:spTree>
    <p:extLst>
      <p:ext uri="{BB962C8B-B14F-4D97-AF65-F5344CB8AC3E}">
        <p14:creationId xmlns:p14="http://schemas.microsoft.com/office/powerpoint/2010/main" val="235278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202278"/>
            <a:ext cx="9144000" cy="914400"/>
          </a:xfrm>
        </p:spPr>
        <p:txBody>
          <a:bodyPr/>
          <a:lstStyle/>
          <a:p>
            <a:r>
              <a:rPr lang="uk-UA" sz="4400" b="1" dirty="0">
                <a:solidFill>
                  <a:schemeClr val="accent6">
                    <a:lumMod val="75000"/>
                  </a:schemeClr>
                </a:solidFill>
              </a:rPr>
              <a:t>1</a:t>
            </a:r>
            <a:r>
              <a:rPr lang="uk-UA" sz="4400" b="1" dirty="0" smtClean="0">
                <a:solidFill>
                  <a:schemeClr val="accent6">
                    <a:lumMod val="75000"/>
                  </a:schemeClr>
                </a:solidFill>
              </a:rPr>
              <a:t>.Вимірювання відстаней до зір </a:t>
            </a:r>
            <a:endParaRPr lang="ru-RU" sz="4400" b="1" dirty="0">
              <a:solidFill>
                <a:schemeClr val="accent6">
                  <a:lumMod val="75000"/>
                </a:schemeClr>
              </a:solidFill>
            </a:endParaRPr>
          </a:p>
        </p:txBody>
      </p:sp>
      <p:sp>
        <p:nvSpPr>
          <p:cNvPr id="2" name="Объект 1"/>
          <p:cNvSpPr>
            <a:spLocks noGrp="1"/>
          </p:cNvSpPr>
          <p:nvPr>
            <p:ph idx="1"/>
          </p:nvPr>
        </p:nvSpPr>
        <p:spPr>
          <a:xfrm>
            <a:off x="35579" y="764704"/>
            <a:ext cx="6696661" cy="4680520"/>
          </a:xfrm>
        </p:spPr>
        <p:txBody>
          <a:bodyPr>
            <a:noAutofit/>
          </a:bodyPr>
          <a:lstStyle/>
          <a:p>
            <a:pPr marL="18288" indent="0">
              <a:buNone/>
            </a:pPr>
            <a:r>
              <a:rPr lang="ru-RU" sz="2000" dirty="0">
                <a:latin typeface="Arial Black" pitchFamily="34" charset="0"/>
              </a:rPr>
              <a:t>В </a:t>
            </a:r>
            <a:r>
              <a:rPr lang="ru-RU" sz="2000" dirty="0" err="1">
                <a:latin typeface="Arial Black" pitchFamily="34" charset="0"/>
              </a:rPr>
              <a:t>астрономії</a:t>
            </a:r>
            <a:r>
              <a:rPr lang="ru-RU" sz="2000" dirty="0">
                <a:latin typeface="Arial Black" pitchFamily="34" charset="0"/>
              </a:rPr>
              <a:t> </a:t>
            </a:r>
            <a:r>
              <a:rPr lang="ru-RU" sz="2000" dirty="0" err="1">
                <a:latin typeface="Arial Black" pitchFamily="34" charset="0"/>
              </a:rPr>
              <a:t>застосовують</a:t>
            </a:r>
            <a:r>
              <a:rPr lang="ru-RU" sz="2000" dirty="0">
                <a:latin typeface="Arial Black" pitchFamily="34" charset="0"/>
              </a:rPr>
              <a:t> </a:t>
            </a:r>
            <a:r>
              <a:rPr lang="ru-RU" sz="2000" dirty="0" err="1">
                <a:latin typeface="Arial Black" pitchFamily="34" charset="0"/>
              </a:rPr>
              <a:t>особливу</a:t>
            </a:r>
            <a:r>
              <a:rPr lang="ru-RU" sz="2000" dirty="0">
                <a:latin typeface="Arial Black" pitchFamily="34" charset="0"/>
              </a:rPr>
              <a:t> </a:t>
            </a:r>
            <a:r>
              <a:rPr lang="ru-RU" sz="2000" dirty="0" err="1">
                <a:latin typeface="Arial Black" pitchFamily="34" charset="0"/>
              </a:rPr>
              <a:t>одиницю</a:t>
            </a:r>
            <a:r>
              <a:rPr lang="ru-RU" sz="2000" dirty="0">
                <a:latin typeface="Arial Black" pitchFamily="34" charset="0"/>
              </a:rPr>
              <a:t> </a:t>
            </a:r>
            <a:r>
              <a:rPr lang="ru-RU" sz="2000" dirty="0" err="1">
                <a:latin typeface="Arial Black" pitchFamily="34" charset="0"/>
              </a:rPr>
              <a:t>виміру</a:t>
            </a:r>
            <a:r>
              <a:rPr lang="ru-RU" sz="2000" dirty="0">
                <a:latin typeface="Arial Black" pitchFamily="34" charset="0"/>
              </a:rPr>
              <a:t> </a:t>
            </a:r>
            <a:r>
              <a:rPr lang="ru-RU" sz="2000" dirty="0" err="1">
                <a:latin typeface="Arial Black" pitchFamily="34" charset="0"/>
              </a:rPr>
              <a:t>відстані</a:t>
            </a:r>
            <a:r>
              <a:rPr lang="ru-RU" sz="2000" dirty="0">
                <a:latin typeface="Arial Black" pitchFamily="34" charset="0"/>
              </a:rPr>
              <a:t> до </a:t>
            </a:r>
            <a:r>
              <a:rPr lang="ru-RU" sz="2000" dirty="0" err="1">
                <a:latin typeface="Arial Black" pitchFamily="34" charset="0"/>
              </a:rPr>
              <a:t>зір</a:t>
            </a:r>
            <a:r>
              <a:rPr lang="ru-RU" sz="2000" dirty="0">
                <a:latin typeface="Arial Black" pitchFamily="34" charset="0"/>
              </a:rPr>
              <a:t> — </a:t>
            </a:r>
            <a:r>
              <a:rPr lang="ru-RU" sz="2000" i="1" dirty="0">
                <a:latin typeface="Arial Black" pitchFamily="34" charset="0"/>
              </a:rPr>
              <a:t>парсек</a:t>
            </a:r>
            <a:r>
              <a:rPr lang="ru-RU" sz="2000" dirty="0">
                <a:latin typeface="Arial Black" pitchFamily="34" charset="0"/>
              </a:rPr>
              <a:t> (</a:t>
            </a:r>
            <a:r>
              <a:rPr lang="ru-RU" sz="2000" dirty="0" err="1">
                <a:latin typeface="Arial Black" pitchFamily="34" charset="0"/>
              </a:rPr>
              <a:t>пк</a:t>
            </a:r>
            <a:r>
              <a:rPr lang="ru-RU" sz="2000" dirty="0">
                <a:latin typeface="Arial Black" pitchFamily="34" charset="0"/>
              </a:rPr>
              <a:t>). Зоря, яка </a:t>
            </a:r>
            <a:r>
              <a:rPr lang="ru-RU" sz="2000" dirty="0" err="1">
                <a:latin typeface="Arial Black" pitchFamily="34" charset="0"/>
              </a:rPr>
              <a:t>перебуває</a:t>
            </a:r>
            <a:r>
              <a:rPr lang="ru-RU" sz="2000" dirty="0">
                <a:latin typeface="Arial Black" pitchFamily="34" charset="0"/>
              </a:rPr>
              <a:t> на </a:t>
            </a:r>
            <a:r>
              <a:rPr lang="ru-RU" sz="2000" dirty="0" err="1">
                <a:latin typeface="Arial Black" pitchFamily="34" charset="0"/>
              </a:rPr>
              <a:t>відстані</a:t>
            </a:r>
            <a:r>
              <a:rPr lang="ru-RU" sz="2000" dirty="0">
                <a:latin typeface="Arial Black" pitchFamily="34" charset="0"/>
              </a:rPr>
              <a:t> 1 </a:t>
            </a:r>
            <a:r>
              <a:rPr lang="ru-RU" sz="2000" dirty="0" err="1">
                <a:latin typeface="Arial Black" pitchFamily="34" charset="0"/>
              </a:rPr>
              <a:t>пк</a:t>
            </a:r>
            <a:r>
              <a:rPr lang="ru-RU" sz="2000" dirty="0">
                <a:latin typeface="Arial Black" pitchFamily="34" charset="0"/>
              </a:rPr>
              <a:t>, </a:t>
            </a:r>
            <a:r>
              <a:rPr lang="ru-RU" sz="2000" dirty="0" err="1">
                <a:latin typeface="Arial Black" pitchFamily="34" charset="0"/>
              </a:rPr>
              <a:t>має</a:t>
            </a:r>
            <a:r>
              <a:rPr lang="ru-RU" sz="2000" dirty="0">
                <a:latin typeface="Arial Black" pitchFamily="34" charset="0"/>
              </a:rPr>
              <a:t> </a:t>
            </a:r>
            <a:r>
              <a:rPr lang="ru-RU" sz="2000" dirty="0" err="1">
                <a:latin typeface="Arial Black" pitchFamily="34" charset="0"/>
              </a:rPr>
              <a:t>паралакс</a:t>
            </a:r>
            <a:r>
              <a:rPr lang="ru-RU" sz="2000" dirty="0">
                <a:latin typeface="Arial Black" pitchFamily="34" charset="0"/>
              </a:rPr>
              <a:t> </a:t>
            </a:r>
            <a:r>
              <a:rPr lang="ru-RU" sz="2000" dirty="0" err="1">
                <a:latin typeface="Arial Black" pitchFamily="34" charset="0"/>
              </a:rPr>
              <a:t>рівний</a:t>
            </a:r>
            <a:r>
              <a:rPr lang="ru-RU" sz="2000" dirty="0">
                <a:latin typeface="Arial Black" pitchFamily="34" charset="0"/>
              </a:rPr>
              <a:t> 1". </a:t>
            </a:r>
            <a:r>
              <a:rPr lang="ru-RU" sz="2000" dirty="0" err="1">
                <a:latin typeface="Arial Black" pitchFamily="34" charset="0"/>
              </a:rPr>
              <a:t>Відповідно</a:t>
            </a:r>
            <a:r>
              <a:rPr lang="ru-RU" sz="2000" dirty="0">
                <a:latin typeface="Arial Black" pitchFamily="34" charset="0"/>
              </a:rPr>
              <a:t>, 1 </a:t>
            </a:r>
            <a:r>
              <a:rPr lang="ru-RU" sz="2000" dirty="0" err="1">
                <a:latin typeface="Arial Black" pitchFamily="34" charset="0"/>
              </a:rPr>
              <a:t>пк</a:t>
            </a:r>
            <a:r>
              <a:rPr lang="ru-RU" sz="2000" dirty="0">
                <a:latin typeface="Arial Black" pitchFamily="34" charset="0"/>
              </a:rPr>
              <a:t> = 206 265 </a:t>
            </a:r>
            <a:r>
              <a:rPr lang="ru-RU" sz="2000" dirty="0" err="1">
                <a:latin typeface="Arial Black" pitchFamily="34" charset="0"/>
              </a:rPr>
              <a:t>а.о</a:t>
            </a:r>
            <a:r>
              <a:rPr lang="ru-RU" sz="2000" dirty="0">
                <a:latin typeface="Arial Black" pitchFamily="34" charset="0"/>
              </a:rPr>
              <a:t>. = 30 трлн км</a:t>
            </a:r>
            <a:r>
              <a:rPr lang="ru-RU" sz="2000" dirty="0" smtClean="0">
                <a:latin typeface="Arial Black" pitchFamily="34" charset="0"/>
              </a:rPr>
              <a:t>.</a:t>
            </a:r>
            <a:endParaRPr lang="ru-RU" sz="2000" dirty="0">
              <a:latin typeface="Arial Black" pitchFamily="34" charset="0"/>
            </a:endParaRPr>
          </a:p>
          <a:p>
            <a:pPr marL="18288" indent="0">
              <a:buNone/>
            </a:pPr>
            <a:r>
              <a:rPr lang="ru-RU" sz="2000" dirty="0" err="1">
                <a:latin typeface="Arial Black" pitchFamily="34" charset="0"/>
              </a:rPr>
              <a:t>Поряд</a:t>
            </a:r>
            <a:r>
              <a:rPr lang="ru-RU" sz="2000" dirty="0">
                <a:latin typeface="Arial Black" pitchFamily="34" charset="0"/>
              </a:rPr>
              <a:t> </a:t>
            </a:r>
            <a:r>
              <a:rPr lang="ru-RU" sz="2000" dirty="0" err="1">
                <a:latin typeface="Arial Black" pitchFamily="34" charset="0"/>
              </a:rPr>
              <a:t>із</a:t>
            </a:r>
            <a:r>
              <a:rPr lang="ru-RU" sz="2000" dirty="0">
                <a:latin typeface="Arial Black" pitchFamily="34" charset="0"/>
              </a:rPr>
              <a:t> парсеком </a:t>
            </a:r>
            <a:r>
              <a:rPr lang="ru-RU" sz="2000" dirty="0" err="1">
                <a:latin typeface="Arial Black" pitchFamily="34" charset="0"/>
              </a:rPr>
              <a:t>застосовується</a:t>
            </a:r>
            <a:r>
              <a:rPr lang="ru-RU" sz="2000" dirty="0">
                <a:latin typeface="Arial Black" pitchFamily="34" charset="0"/>
              </a:rPr>
              <a:t> </a:t>
            </a:r>
            <a:r>
              <a:rPr lang="ru-RU" sz="2000" dirty="0" err="1">
                <a:latin typeface="Arial Black" pitchFamily="34" charset="0"/>
              </a:rPr>
              <a:t>ще</a:t>
            </a:r>
            <a:r>
              <a:rPr lang="ru-RU" sz="2000" dirty="0">
                <a:latin typeface="Arial Black" pitchFamily="34" charset="0"/>
              </a:rPr>
              <a:t> одна </a:t>
            </a:r>
            <a:r>
              <a:rPr lang="ru-RU" sz="2000" dirty="0" err="1">
                <a:latin typeface="Arial Black" pitchFamily="34" charset="0"/>
              </a:rPr>
              <a:t>особлива</a:t>
            </a:r>
            <a:r>
              <a:rPr lang="ru-RU" sz="2000" dirty="0">
                <a:latin typeface="Arial Black" pitchFamily="34" charset="0"/>
              </a:rPr>
              <a:t> </a:t>
            </a:r>
            <a:r>
              <a:rPr lang="ru-RU" sz="2000" dirty="0" err="1">
                <a:latin typeface="Arial Black" pitchFamily="34" charset="0"/>
              </a:rPr>
              <a:t>одиниця</a:t>
            </a:r>
            <a:r>
              <a:rPr lang="ru-RU" sz="2000" dirty="0">
                <a:latin typeface="Arial Black" pitchFamily="34" charset="0"/>
              </a:rPr>
              <a:t> </a:t>
            </a:r>
            <a:r>
              <a:rPr lang="ru-RU" sz="2000" dirty="0" err="1">
                <a:latin typeface="Arial Black" pitchFamily="34" charset="0"/>
              </a:rPr>
              <a:t>виміру</a:t>
            </a:r>
            <a:r>
              <a:rPr lang="ru-RU" sz="2000" dirty="0">
                <a:latin typeface="Arial Black" pitchFamily="34" charset="0"/>
              </a:rPr>
              <a:t> </a:t>
            </a:r>
            <a:r>
              <a:rPr lang="ru-RU" sz="2000" dirty="0" err="1">
                <a:latin typeface="Arial Black" pitchFamily="34" charset="0"/>
              </a:rPr>
              <a:t>відстані</a:t>
            </a:r>
            <a:r>
              <a:rPr lang="ru-RU" sz="2000" dirty="0">
                <a:latin typeface="Arial Black" pitchFamily="34" charset="0"/>
              </a:rPr>
              <a:t> — </a:t>
            </a:r>
            <a:r>
              <a:rPr lang="ru-RU" sz="2000" i="1" dirty="0" err="1">
                <a:latin typeface="Arial Black" pitchFamily="34" charset="0"/>
              </a:rPr>
              <a:t>світловий</a:t>
            </a:r>
            <a:r>
              <a:rPr lang="ru-RU" sz="2000" i="1" dirty="0">
                <a:latin typeface="Arial Black" pitchFamily="34" charset="0"/>
              </a:rPr>
              <a:t> </a:t>
            </a:r>
            <a:r>
              <a:rPr lang="ru-RU" sz="2000" i="1" dirty="0" err="1">
                <a:latin typeface="Arial Black" pitchFamily="34" charset="0"/>
              </a:rPr>
              <a:t>рік</a:t>
            </a:r>
            <a:r>
              <a:rPr lang="ru-RU" sz="2000" dirty="0">
                <a:latin typeface="Arial Black" pitchFamily="34" charset="0"/>
              </a:rPr>
              <a:t>. </a:t>
            </a:r>
            <a:r>
              <a:rPr lang="ru-RU" sz="2000" dirty="0" err="1">
                <a:latin typeface="Arial Black" pitchFamily="34" charset="0"/>
              </a:rPr>
              <a:t>Він</a:t>
            </a:r>
            <a:r>
              <a:rPr lang="ru-RU" sz="2000" dirty="0">
                <a:latin typeface="Arial Black" pitchFamily="34" charset="0"/>
              </a:rPr>
              <a:t> </a:t>
            </a:r>
            <a:r>
              <a:rPr lang="ru-RU" sz="2000" dirty="0" err="1">
                <a:latin typeface="Arial Black" pitchFamily="34" charset="0"/>
              </a:rPr>
              <a:t>дорівнює</a:t>
            </a:r>
            <a:r>
              <a:rPr lang="ru-RU" sz="2000" dirty="0">
                <a:latin typeface="Arial Black" pitchFamily="34" charset="0"/>
              </a:rPr>
              <a:t> </a:t>
            </a:r>
            <a:r>
              <a:rPr lang="ru-RU" sz="2000" dirty="0" err="1">
                <a:latin typeface="Arial Black" pitchFamily="34" charset="0"/>
              </a:rPr>
              <a:t>відстані</a:t>
            </a:r>
            <a:r>
              <a:rPr lang="ru-RU" sz="2000" dirty="0">
                <a:latin typeface="Arial Black" pitchFamily="34" charset="0"/>
              </a:rPr>
              <a:t>, яку </a:t>
            </a:r>
            <a:r>
              <a:rPr lang="ru-RU" sz="2000" dirty="0" err="1">
                <a:latin typeface="Arial Black" pitchFamily="34" charset="0"/>
              </a:rPr>
              <a:t>світло</a:t>
            </a:r>
            <a:r>
              <a:rPr lang="ru-RU" sz="2000" dirty="0">
                <a:latin typeface="Arial Black" pitchFamily="34" charset="0"/>
              </a:rPr>
              <a:t> </a:t>
            </a:r>
            <a:r>
              <a:rPr lang="ru-RU" sz="2000" dirty="0" err="1">
                <a:latin typeface="Arial Black" pitchFamily="34" charset="0"/>
              </a:rPr>
              <a:t>долає</a:t>
            </a:r>
            <a:r>
              <a:rPr lang="ru-RU" sz="2000" dirty="0">
                <a:latin typeface="Arial Black" pitchFamily="34" charset="0"/>
              </a:rPr>
              <a:t> </a:t>
            </a:r>
            <a:r>
              <a:rPr lang="ru-RU" sz="2000" dirty="0" err="1">
                <a:latin typeface="Arial Black" pitchFamily="34" charset="0"/>
              </a:rPr>
              <a:t>протягом</a:t>
            </a:r>
            <a:r>
              <a:rPr lang="ru-RU" sz="2000" dirty="0">
                <a:latin typeface="Arial Black" pitchFamily="34" charset="0"/>
              </a:rPr>
              <a:t> року, </a:t>
            </a:r>
            <a:r>
              <a:rPr lang="ru-RU" sz="2000" dirty="0" err="1">
                <a:latin typeface="Arial Black" pitchFamily="34" charset="0"/>
              </a:rPr>
              <a:t>тобто</a:t>
            </a:r>
            <a:r>
              <a:rPr lang="ru-RU" sz="2000" dirty="0">
                <a:latin typeface="Arial Black" pitchFamily="34" charset="0"/>
              </a:rPr>
              <a:t> 9,46×1012км, </a:t>
            </a:r>
            <a:r>
              <a:rPr lang="ru-RU" sz="2000" dirty="0" err="1">
                <a:latin typeface="Arial Black" pitchFamily="34" charset="0"/>
              </a:rPr>
              <a:t>або</a:t>
            </a:r>
            <a:r>
              <a:rPr lang="ru-RU" sz="2000" dirty="0">
                <a:latin typeface="Arial Black" pitchFamily="34" charset="0"/>
              </a:rPr>
              <a:t> 0,307 </a:t>
            </a:r>
            <a:r>
              <a:rPr lang="ru-RU" sz="2000" dirty="0" err="1">
                <a:latin typeface="Arial Black" pitchFamily="34" charset="0"/>
              </a:rPr>
              <a:t>пк</a:t>
            </a:r>
            <a:r>
              <a:rPr lang="ru-RU" sz="2000" dirty="0">
                <a:latin typeface="Arial Black" pitchFamily="34" charset="0"/>
              </a:rPr>
              <a:t>.</a:t>
            </a:r>
          </a:p>
          <a:p>
            <a:pPr marL="18288" indent="0">
              <a:buNone/>
            </a:pPr>
            <a:r>
              <a:rPr lang="ru-RU" sz="2000" dirty="0" err="1" smtClean="0">
                <a:latin typeface="Arial Black" pitchFamily="34" charset="0"/>
              </a:rPr>
              <a:t>Найближчою</a:t>
            </a:r>
            <a:r>
              <a:rPr lang="ru-RU" sz="2000" dirty="0" smtClean="0">
                <a:latin typeface="Arial Black" pitchFamily="34" charset="0"/>
              </a:rPr>
              <a:t> </a:t>
            </a:r>
            <a:r>
              <a:rPr lang="ru-RU" sz="2000" dirty="0">
                <a:latin typeface="Arial Black" pitchFamily="34" charset="0"/>
              </a:rPr>
              <a:t>до </a:t>
            </a:r>
            <a:r>
              <a:rPr lang="ru-RU" sz="2000" dirty="0" err="1">
                <a:latin typeface="Arial Black" pitchFamily="34" charset="0"/>
              </a:rPr>
              <a:t>Сонця</a:t>
            </a:r>
            <a:r>
              <a:rPr lang="ru-RU" sz="2000" dirty="0">
                <a:latin typeface="Arial Black" pitchFamily="34" charset="0"/>
              </a:rPr>
              <a:t> </a:t>
            </a:r>
            <a:r>
              <a:rPr lang="ru-RU" sz="2000" dirty="0" err="1">
                <a:latin typeface="Arial Black" pitchFamily="34" charset="0"/>
              </a:rPr>
              <a:t>зіркою</a:t>
            </a:r>
            <a:r>
              <a:rPr lang="ru-RU" sz="2000" dirty="0">
                <a:latin typeface="Arial Black" pitchFamily="34" charset="0"/>
              </a:rPr>
              <a:t> є </a:t>
            </a:r>
            <a:r>
              <a:rPr lang="ru-RU" sz="2000" dirty="0" err="1">
                <a:latin typeface="Arial Black" pitchFamily="34" charset="0"/>
              </a:rPr>
              <a:t>Проксима</a:t>
            </a:r>
            <a:r>
              <a:rPr lang="ru-RU" sz="2000" dirty="0">
                <a:latin typeface="Arial Black" pitchFamily="34" charset="0"/>
              </a:rPr>
              <a:t> Центавра — </a:t>
            </a:r>
            <a:r>
              <a:rPr lang="ru-RU" sz="2000" dirty="0" err="1">
                <a:latin typeface="Arial Black" pitchFamily="34" charset="0"/>
              </a:rPr>
              <a:t>червоний</a:t>
            </a:r>
            <a:r>
              <a:rPr lang="ru-RU" sz="2000" dirty="0">
                <a:latin typeface="Arial Black" pitchFamily="34" charset="0"/>
              </a:rPr>
              <a:t> карлик 11-ї </a:t>
            </a:r>
            <a:r>
              <a:rPr lang="ru-RU" sz="2000" dirty="0" err="1">
                <a:latin typeface="Arial Black" pitchFamily="34" charset="0"/>
              </a:rPr>
              <a:t>зоряної</a:t>
            </a:r>
            <a:r>
              <a:rPr lang="ru-RU" sz="2000" dirty="0">
                <a:latin typeface="Arial Black" pitchFamily="34" charset="0"/>
              </a:rPr>
              <a:t> </a:t>
            </a:r>
            <a:r>
              <a:rPr lang="ru-RU" sz="2000" dirty="0" err="1">
                <a:latin typeface="Arial Black" pitchFamily="34" charset="0"/>
              </a:rPr>
              <a:t>величини</a:t>
            </a:r>
            <a:r>
              <a:rPr lang="ru-RU" sz="2000" dirty="0">
                <a:latin typeface="Arial Black" pitchFamily="34" charset="0"/>
              </a:rPr>
              <a:t>. </a:t>
            </a:r>
            <a:endParaRPr lang="ru-RU" sz="2000" dirty="0" smtClean="0">
              <a:latin typeface="Arial Black" pitchFamily="34" charset="0"/>
            </a:endParaRPr>
          </a:p>
          <a:p>
            <a:pPr marL="18288" indent="0">
              <a:buNone/>
            </a:pPr>
            <a:r>
              <a:rPr lang="ru-RU" sz="2000" dirty="0" smtClean="0">
                <a:latin typeface="Arial Black" pitchFamily="34" charset="0"/>
              </a:rPr>
              <a:t>Вона </a:t>
            </a:r>
            <a:r>
              <a:rPr lang="ru-RU" sz="2000" dirty="0" err="1">
                <a:latin typeface="Arial Black" pitchFamily="34" charset="0"/>
              </a:rPr>
              <a:t>має</a:t>
            </a:r>
            <a:r>
              <a:rPr lang="ru-RU" sz="2000" dirty="0">
                <a:latin typeface="Arial Black" pitchFamily="34" charset="0"/>
              </a:rPr>
              <a:t> </a:t>
            </a:r>
            <a:r>
              <a:rPr lang="ru-RU" sz="2000" dirty="0" err="1">
                <a:latin typeface="Arial Black" pitchFamily="34" charset="0"/>
              </a:rPr>
              <a:t>паралакс</a:t>
            </a:r>
            <a:r>
              <a:rPr lang="ru-RU" sz="2000" dirty="0">
                <a:latin typeface="Arial Black" pitchFamily="34" charset="0"/>
              </a:rPr>
              <a:t> 0,77", </a:t>
            </a:r>
            <a:endParaRPr lang="ru-RU" sz="2000" dirty="0" smtClean="0">
              <a:latin typeface="Arial Black" pitchFamily="34" charset="0"/>
            </a:endParaRPr>
          </a:p>
          <a:p>
            <a:pPr marL="18288" indent="0">
              <a:buNone/>
            </a:pPr>
            <a:r>
              <a:rPr lang="ru-RU" sz="2000" dirty="0" err="1" smtClean="0">
                <a:latin typeface="Arial Black" pitchFamily="34" charset="0"/>
              </a:rPr>
              <a:t>тобто</a:t>
            </a:r>
            <a:r>
              <a:rPr lang="ru-RU" sz="2000" dirty="0" smtClean="0">
                <a:latin typeface="Arial Black" pitchFamily="34" charset="0"/>
              </a:rPr>
              <a:t> </a:t>
            </a:r>
            <a:r>
              <a:rPr lang="ru-RU" sz="2000" dirty="0" err="1">
                <a:latin typeface="Arial Black" pitchFamily="34" charset="0"/>
              </a:rPr>
              <a:t>відстань</a:t>
            </a:r>
            <a:r>
              <a:rPr lang="ru-RU" sz="2000" dirty="0">
                <a:latin typeface="Arial Black" pitchFamily="34" charset="0"/>
              </a:rPr>
              <a:t> до </a:t>
            </a:r>
            <a:r>
              <a:rPr lang="ru-RU" sz="2000" dirty="0" err="1">
                <a:latin typeface="Arial Black" pitchFamily="34" charset="0"/>
              </a:rPr>
              <a:t>неї</a:t>
            </a:r>
            <a:r>
              <a:rPr lang="ru-RU" sz="2000" dirty="0">
                <a:latin typeface="Arial Black" pitchFamily="34" charset="0"/>
              </a:rPr>
              <a:t> становить 1,3 </a:t>
            </a:r>
            <a:r>
              <a:rPr lang="ru-RU" sz="2000" dirty="0" err="1" smtClean="0">
                <a:latin typeface="Arial Black" pitchFamily="34" charset="0"/>
              </a:rPr>
              <a:t>пк</a:t>
            </a:r>
            <a:endParaRPr lang="ru-RU" sz="2000" dirty="0" smtClean="0">
              <a:latin typeface="Arial Black" pitchFamily="34" charset="0"/>
            </a:endParaRPr>
          </a:p>
          <a:p>
            <a:pPr marL="18288" indent="0">
              <a:buNone/>
            </a:pPr>
            <a:r>
              <a:rPr lang="ru-RU" dirty="0" smtClean="0">
                <a:latin typeface="Arial Black" pitchFamily="34" charset="0"/>
              </a:rPr>
              <a:t> </a:t>
            </a:r>
            <a:r>
              <a:rPr lang="ru-RU" sz="2000" dirty="0">
                <a:latin typeface="Arial Black" pitchFamily="34" charset="0"/>
              </a:rPr>
              <a:t>(40 трлн км </a:t>
            </a:r>
            <a:r>
              <a:rPr lang="ru-RU" sz="2000" dirty="0" err="1">
                <a:latin typeface="Arial Black" pitchFamily="34" charset="0"/>
              </a:rPr>
              <a:t>або</a:t>
            </a:r>
            <a:r>
              <a:rPr lang="ru-RU" sz="2000" dirty="0">
                <a:latin typeface="Arial Black" pitchFamily="34" charset="0"/>
              </a:rPr>
              <a:t> 4,3 </a:t>
            </a:r>
            <a:r>
              <a:rPr lang="ru-RU" sz="2000" dirty="0" err="1">
                <a:latin typeface="Arial Black" pitchFamily="34" charset="0"/>
              </a:rPr>
              <a:t>св.роки</a:t>
            </a:r>
            <a:r>
              <a:rPr lang="ru-RU" sz="2000" dirty="0" smtClean="0">
                <a:latin typeface="Arial Black" pitchFamily="34" charset="0"/>
              </a:rPr>
              <a:t>).</a:t>
            </a:r>
            <a:endParaRPr lang="ru-RU" sz="2000" dirty="0">
              <a:latin typeface="Arial Black"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5734" y="697398"/>
            <a:ext cx="2678266" cy="184082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78234" y="3745676"/>
            <a:ext cx="4224144" cy="2040826"/>
          </a:xfrm>
          <a:prstGeom prst="rect">
            <a:avLst/>
          </a:prstGeom>
        </p:spPr>
      </p:pic>
    </p:spTree>
    <p:extLst>
      <p:ext uri="{BB962C8B-B14F-4D97-AF65-F5344CB8AC3E}">
        <p14:creationId xmlns:p14="http://schemas.microsoft.com/office/powerpoint/2010/main" val="19110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down)">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down)">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a:xfrm>
            <a:off x="4139952" y="-35768"/>
            <a:ext cx="4911468" cy="3918698"/>
          </a:xfrm>
        </p:spPr>
        <p:txBody>
          <a:bodyPr>
            <a:normAutofit fontScale="70000" lnSpcReduction="20000"/>
          </a:bodyPr>
          <a:lstStyle/>
          <a:p>
            <a:pPr marL="0" indent="0">
              <a:buNone/>
            </a:pPr>
            <a:r>
              <a:rPr lang="ru-RU" sz="2600" b="1" dirty="0">
                <a:solidFill>
                  <a:schemeClr val="tx1"/>
                </a:solidFill>
              </a:rPr>
              <a:t>За методом </a:t>
            </a:r>
            <a:r>
              <a:rPr lang="ru-RU" sz="2600" b="1" dirty="0" err="1">
                <a:solidFill>
                  <a:schemeClr val="tx1"/>
                </a:solidFill>
              </a:rPr>
              <a:t>тригонометричного</a:t>
            </a:r>
            <a:r>
              <a:rPr lang="ru-RU" sz="2600" b="1" dirty="0">
                <a:solidFill>
                  <a:schemeClr val="tx1"/>
                </a:solidFill>
              </a:rPr>
              <a:t> </a:t>
            </a:r>
            <a:r>
              <a:rPr lang="ru-RU" sz="2600" b="1" dirty="0" err="1">
                <a:solidFill>
                  <a:schemeClr val="tx1"/>
                </a:solidFill>
              </a:rPr>
              <a:t>паралаксу</a:t>
            </a:r>
            <a:r>
              <a:rPr lang="ru-RU" sz="2600" b="1" dirty="0">
                <a:solidFill>
                  <a:schemeClr val="tx1"/>
                </a:solidFill>
              </a:rPr>
              <a:t> </a:t>
            </a:r>
            <a:r>
              <a:rPr lang="ru-RU" sz="2600" b="1" dirty="0" err="1">
                <a:solidFill>
                  <a:schemeClr val="tx1"/>
                </a:solidFill>
              </a:rPr>
              <a:t>можна</a:t>
            </a:r>
            <a:r>
              <a:rPr lang="ru-RU" sz="2600" b="1" dirty="0">
                <a:solidFill>
                  <a:schemeClr val="tx1"/>
                </a:solidFill>
              </a:rPr>
              <a:t> </a:t>
            </a:r>
            <a:r>
              <a:rPr lang="ru-RU" sz="2600" b="1" dirty="0" err="1">
                <a:solidFill>
                  <a:schemeClr val="tx1"/>
                </a:solidFill>
              </a:rPr>
              <a:t>визначити</a:t>
            </a:r>
            <a:r>
              <a:rPr lang="ru-RU" sz="2600" b="1" dirty="0">
                <a:solidFill>
                  <a:schemeClr val="tx1"/>
                </a:solidFill>
              </a:rPr>
              <a:t> </a:t>
            </a:r>
            <a:r>
              <a:rPr lang="ru-RU" sz="2600" b="1" dirty="0" err="1">
                <a:solidFill>
                  <a:schemeClr val="tx1"/>
                </a:solidFill>
              </a:rPr>
              <a:t>лише</a:t>
            </a:r>
            <a:r>
              <a:rPr lang="ru-RU" sz="2600" b="1" dirty="0">
                <a:solidFill>
                  <a:schemeClr val="tx1"/>
                </a:solidFill>
              </a:rPr>
              <a:t> </a:t>
            </a:r>
            <a:r>
              <a:rPr lang="ru-RU" sz="2600" b="1" dirty="0" err="1">
                <a:solidFill>
                  <a:schemeClr val="tx1"/>
                </a:solidFill>
              </a:rPr>
              <a:t>відстані</a:t>
            </a:r>
            <a:r>
              <a:rPr lang="ru-RU" sz="2600" b="1" dirty="0">
                <a:solidFill>
                  <a:schemeClr val="tx1"/>
                </a:solidFill>
              </a:rPr>
              <a:t> до </a:t>
            </a:r>
            <a:r>
              <a:rPr lang="ru-RU" sz="2600" b="1" dirty="0" err="1">
                <a:solidFill>
                  <a:schemeClr val="tx1"/>
                </a:solidFill>
              </a:rPr>
              <a:t>найближчих</a:t>
            </a:r>
            <a:r>
              <a:rPr lang="ru-RU" sz="2600" b="1" dirty="0">
                <a:solidFill>
                  <a:schemeClr val="tx1"/>
                </a:solidFill>
              </a:rPr>
              <a:t> </a:t>
            </a:r>
            <a:r>
              <a:rPr lang="ru-RU" sz="2600" b="1" dirty="0" err="1">
                <a:solidFill>
                  <a:schemeClr val="tx1"/>
                </a:solidFill>
              </a:rPr>
              <a:t>зір</a:t>
            </a:r>
            <a:r>
              <a:rPr lang="ru-RU" sz="2600" b="1" dirty="0">
                <a:solidFill>
                  <a:schemeClr val="tx1"/>
                </a:solidFill>
              </a:rPr>
              <a:t>. </a:t>
            </a:r>
            <a:r>
              <a:rPr lang="ru-RU" sz="2600" b="1" dirty="0" err="1">
                <a:solidFill>
                  <a:schemeClr val="tx1"/>
                </a:solidFill>
              </a:rPr>
              <a:t>Зокрема</a:t>
            </a:r>
            <a:r>
              <a:rPr lang="ru-RU" sz="2600" b="1" dirty="0">
                <a:solidFill>
                  <a:schemeClr val="tx1"/>
                </a:solidFill>
              </a:rPr>
              <a:t>, в </a:t>
            </a:r>
            <a:r>
              <a:rPr lang="ru-RU" sz="2600" b="1" dirty="0" err="1">
                <a:solidFill>
                  <a:schemeClr val="tx1"/>
                </a:solidFill>
              </a:rPr>
              <a:t>астрометричному</a:t>
            </a:r>
            <a:r>
              <a:rPr lang="ru-RU" sz="2600" b="1" dirty="0">
                <a:solidFill>
                  <a:schemeClr val="tx1"/>
                </a:solidFill>
              </a:rPr>
              <a:t> </a:t>
            </a:r>
            <a:r>
              <a:rPr lang="ru-RU" sz="2600" b="1" dirty="0" err="1">
                <a:solidFill>
                  <a:schemeClr val="tx1"/>
                </a:solidFill>
              </a:rPr>
              <a:t>проекті</a:t>
            </a:r>
            <a:r>
              <a:rPr lang="ru-RU" sz="2600" b="1" dirty="0">
                <a:solidFill>
                  <a:schemeClr val="tx1"/>
                </a:solidFill>
              </a:rPr>
              <a:t> </a:t>
            </a:r>
            <a:r>
              <a:rPr lang="ru-RU" sz="2600" b="1" dirty="0" err="1" smtClean="0">
                <a:solidFill>
                  <a:schemeClr val="tx1"/>
                </a:solidFill>
              </a:rPr>
              <a:t>Гіппаркос</a:t>
            </a:r>
            <a:r>
              <a:rPr lang="ru-RU" sz="2600" b="1" dirty="0" smtClean="0">
                <a:solidFill>
                  <a:schemeClr val="tx1"/>
                </a:solidFill>
              </a:rPr>
              <a:t>(</a:t>
            </a:r>
            <a:r>
              <a:rPr lang="ru-RU" sz="2600" b="1" dirty="0">
                <a:solidFill>
                  <a:schemeClr val="tx1"/>
                </a:solidFill>
                <a:effectLst/>
              </a:rPr>
              <a:t> </a:t>
            </a:r>
            <a:r>
              <a:rPr lang="ru-RU" sz="2600" b="1" i="1" dirty="0" err="1">
                <a:solidFill>
                  <a:schemeClr val="tx1"/>
                </a:solidFill>
                <a:effectLst/>
              </a:rPr>
              <a:t>супутник</a:t>
            </a:r>
            <a:r>
              <a:rPr lang="ru-RU" sz="2600" b="1" i="1" dirty="0">
                <a:solidFill>
                  <a:schemeClr val="tx1"/>
                </a:solidFill>
                <a:effectLst/>
              </a:rPr>
              <a:t> для </a:t>
            </a:r>
            <a:r>
              <a:rPr lang="ru-RU" sz="2600" b="1" i="1" dirty="0" err="1">
                <a:solidFill>
                  <a:schemeClr val="tx1"/>
                </a:solidFill>
                <a:effectLst/>
              </a:rPr>
              <a:t>збирання</a:t>
            </a:r>
            <a:r>
              <a:rPr lang="ru-RU" sz="2600" b="1" i="1" dirty="0">
                <a:solidFill>
                  <a:schemeClr val="tx1"/>
                </a:solidFill>
                <a:effectLst/>
              </a:rPr>
              <a:t> </a:t>
            </a:r>
            <a:r>
              <a:rPr lang="ru-RU" sz="2600" b="1" i="1" dirty="0" err="1">
                <a:solidFill>
                  <a:schemeClr val="tx1"/>
                </a:solidFill>
                <a:effectLst/>
              </a:rPr>
              <a:t>високоточних</a:t>
            </a:r>
            <a:r>
              <a:rPr lang="ru-RU" sz="2600" b="1" i="1" dirty="0">
                <a:solidFill>
                  <a:schemeClr val="tx1"/>
                </a:solidFill>
                <a:effectLst/>
              </a:rPr>
              <a:t> </a:t>
            </a:r>
            <a:r>
              <a:rPr lang="ru-RU" sz="2600" b="1" i="1" dirty="0" err="1" smtClean="0">
                <a:solidFill>
                  <a:schemeClr val="tx1"/>
                </a:solidFill>
                <a:effectLst/>
              </a:rPr>
              <a:t>паралаксів</a:t>
            </a:r>
            <a:r>
              <a:rPr lang="ru-RU" sz="2600" b="1" i="1" dirty="0" smtClean="0">
                <a:solidFill>
                  <a:schemeClr val="tx1"/>
                </a:solidFill>
                <a:effectLst/>
              </a:rPr>
              <a:t>)</a:t>
            </a:r>
            <a:r>
              <a:rPr lang="ru-RU" sz="2600" b="1" dirty="0" smtClean="0">
                <a:solidFill>
                  <a:schemeClr val="tx1"/>
                </a:solidFill>
              </a:rPr>
              <a:t> </a:t>
            </a:r>
            <a:r>
              <a:rPr lang="ru-RU" sz="2600" b="1" dirty="0" err="1">
                <a:solidFill>
                  <a:schemeClr val="tx1"/>
                </a:solidFill>
              </a:rPr>
              <a:t>досягнуто</a:t>
            </a:r>
            <a:r>
              <a:rPr lang="ru-RU" sz="2600" b="1" dirty="0">
                <a:solidFill>
                  <a:schemeClr val="tx1"/>
                </a:solidFill>
              </a:rPr>
              <a:t> </a:t>
            </a:r>
            <a:r>
              <a:rPr lang="ru-RU" sz="2600" b="1" dirty="0" err="1">
                <a:solidFill>
                  <a:schemeClr val="tx1"/>
                </a:solidFill>
              </a:rPr>
              <a:t>точність</a:t>
            </a:r>
            <a:r>
              <a:rPr lang="ru-RU" sz="2600" b="1" dirty="0">
                <a:solidFill>
                  <a:schemeClr val="tx1"/>
                </a:solidFill>
              </a:rPr>
              <a:t> </a:t>
            </a:r>
            <a:r>
              <a:rPr lang="ru-RU" sz="2600" b="1" dirty="0" err="1">
                <a:solidFill>
                  <a:schemeClr val="tx1"/>
                </a:solidFill>
              </a:rPr>
              <a:t>виміру</a:t>
            </a:r>
            <a:r>
              <a:rPr lang="ru-RU" sz="2600" b="1" dirty="0">
                <a:solidFill>
                  <a:schemeClr val="tx1"/>
                </a:solidFill>
              </a:rPr>
              <a:t> </a:t>
            </a:r>
            <a:r>
              <a:rPr lang="ru-RU" sz="2600" b="1" dirty="0" err="1">
                <a:solidFill>
                  <a:schemeClr val="tx1"/>
                </a:solidFill>
              </a:rPr>
              <a:t>параллаксів</a:t>
            </a:r>
            <a:r>
              <a:rPr lang="ru-RU" sz="2600" b="1" dirty="0">
                <a:solidFill>
                  <a:schemeClr val="tx1"/>
                </a:solidFill>
              </a:rPr>
              <a:t> </a:t>
            </a:r>
            <a:r>
              <a:rPr lang="ru-RU" sz="2600" b="1" dirty="0" err="1">
                <a:solidFill>
                  <a:schemeClr val="tx1"/>
                </a:solidFill>
              </a:rPr>
              <a:t>близько</a:t>
            </a:r>
            <a:r>
              <a:rPr lang="ru-RU" sz="2600" b="1" dirty="0">
                <a:solidFill>
                  <a:schemeClr val="tx1"/>
                </a:solidFill>
              </a:rPr>
              <a:t> </a:t>
            </a:r>
            <a:r>
              <a:rPr lang="ru-RU" sz="2600" b="1" dirty="0" err="1">
                <a:solidFill>
                  <a:schemeClr val="tx1"/>
                </a:solidFill>
              </a:rPr>
              <a:t>однієї</a:t>
            </a:r>
            <a:r>
              <a:rPr lang="ru-RU" sz="2600" b="1" dirty="0">
                <a:solidFill>
                  <a:schemeClr val="tx1"/>
                </a:solidFill>
              </a:rPr>
              <a:t> </a:t>
            </a:r>
            <a:r>
              <a:rPr lang="ru-RU" sz="2600" b="1" dirty="0" err="1">
                <a:solidFill>
                  <a:schemeClr val="tx1"/>
                </a:solidFill>
              </a:rPr>
              <a:t>кутової</a:t>
            </a:r>
            <a:r>
              <a:rPr lang="ru-RU" sz="2600" b="1" dirty="0">
                <a:solidFill>
                  <a:schemeClr val="tx1"/>
                </a:solidFill>
              </a:rPr>
              <a:t> </a:t>
            </a:r>
            <a:r>
              <a:rPr lang="ru-RU" sz="2600" b="1" dirty="0" err="1">
                <a:solidFill>
                  <a:schemeClr val="tx1"/>
                </a:solidFill>
              </a:rPr>
              <a:t>мілісекунди</a:t>
            </a:r>
            <a:r>
              <a:rPr lang="ru-RU" sz="2600" b="1" dirty="0">
                <a:solidFill>
                  <a:schemeClr val="tx1"/>
                </a:solidFill>
              </a:rPr>
              <a:t>, </a:t>
            </a:r>
            <a:r>
              <a:rPr lang="ru-RU" sz="2600" b="1" dirty="0" err="1">
                <a:solidFill>
                  <a:schemeClr val="tx1"/>
                </a:solidFill>
              </a:rPr>
              <a:t>що</a:t>
            </a:r>
            <a:r>
              <a:rPr lang="ru-RU" sz="2600" b="1" dirty="0">
                <a:solidFill>
                  <a:schemeClr val="tx1"/>
                </a:solidFill>
              </a:rPr>
              <a:t> </a:t>
            </a:r>
            <a:r>
              <a:rPr lang="ru-RU" sz="2600" b="1" dirty="0" err="1">
                <a:solidFill>
                  <a:schemeClr val="tx1"/>
                </a:solidFill>
              </a:rPr>
              <a:t>дозволяє</a:t>
            </a:r>
            <a:r>
              <a:rPr lang="ru-RU" sz="2600" b="1" dirty="0">
                <a:solidFill>
                  <a:schemeClr val="tx1"/>
                </a:solidFill>
              </a:rPr>
              <a:t> </a:t>
            </a:r>
            <a:r>
              <a:rPr lang="ru-RU" sz="2600" b="1" dirty="0" err="1">
                <a:solidFill>
                  <a:schemeClr val="tx1"/>
                </a:solidFill>
              </a:rPr>
              <a:t>безпосередньо</a:t>
            </a:r>
            <a:r>
              <a:rPr lang="ru-RU" sz="2600" b="1" dirty="0">
                <a:solidFill>
                  <a:schemeClr val="tx1"/>
                </a:solidFill>
              </a:rPr>
              <a:t> </a:t>
            </a:r>
            <a:r>
              <a:rPr lang="ru-RU" sz="2600" b="1" dirty="0" err="1">
                <a:solidFill>
                  <a:schemeClr val="tx1"/>
                </a:solidFill>
              </a:rPr>
              <a:t>вимірювати</a:t>
            </a:r>
            <a:r>
              <a:rPr lang="ru-RU" sz="2600" b="1" dirty="0">
                <a:solidFill>
                  <a:schemeClr val="tx1"/>
                </a:solidFill>
              </a:rPr>
              <a:t> </a:t>
            </a:r>
            <a:r>
              <a:rPr lang="ru-RU" sz="2600" b="1" dirty="0" err="1">
                <a:solidFill>
                  <a:schemeClr val="tx1"/>
                </a:solidFill>
              </a:rPr>
              <a:t>відстані</a:t>
            </a:r>
            <a:r>
              <a:rPr lang="ru-RU" sz="2600" b="1" dirty="0">
                <a:solidFill>
                  <a:schemeClr val="tx1"/>
                </a:solidFill>
              </a:rPr>
              <a:t> до </a:t>
            </a:r>
            <a:r>
              <a:rPr lang="ru-RU" sz="2600" b="1" dirty="0" err="1">
                <a:solidFill>
                  <a:schemeClr val="tx1"/>
                </a:solidFill>
              </a:rPr>
              <a:t>зір</a:t>
            </a:r>
            <a:r>
              <a:rPr lang="ru-RU" sz="2600" b="1" dirty="0">
                <a:solidFill>
                  <a:schemeClr val="tx1"/>
                </a:solidFill>
              </a:rPr>
              <a:t>, </a:t>
            </a:r>
            <a:r>
              <a:rPr lang="ru-RU" sz="2600" b="1" dirty="0" err="1">
                <a:solidFill>
                  <a:schemeClr val="tx1"/>
                </a:solidFill>
              </a:rPr>
              <a:t>розташованих</a:t>
            </a:r>
            <a:r>
              <a:rPr lang="ru-RU" sz="2600" b="1" dirty="0">
                <a:solidFill>
                  <a:schemeClr val="tx1"/>
                </a:solidFill>
              </a:rPr>
              <a:t> </a:t>
            </a:r>
            <a:r>
              <a:rPr lang="ru-RU" sz="2600" b="1" dirty="0" err="1">
                <a:solidFill>
                  <a:schemeClr val="tx1"/>
                </a:solidFill>
              </a:rPr>
              <a:t>ближче</a:t>
            </a:r>
            <a:r>
              <a:rPr lang="ru-RU" sz="2600" b="1" dirty="0">
                <a:solidFill>
                  <a:schemeClr val="tx1"/>
                </a:solidFill>
              </a:rPr>
              <a:t> 1000 парсек. </a:t>
            </a:r>
            <a:r>
              <a:rPr lang="ru-RU" sz="2600" b="1" dirty="0" err="1">
                <a:solidFill>
                  <a:schemeClr val="tx1"/>
                </a:solidFill>
              </a:rPr>
              <a:t>Однак</a:t>
            </a:r>
            <a:r>
              <a:rPr lang="ru-RU" sz="2600" b="1" dirty="0">
                <a:solidFill>
                  <a:schemeClr val="tx1"/>
                </a:solidFill>
              </a:rPr>
              <a:t> для </a:t>
            </a:r>
            <a:r>
              <a:rPr lang="ru-RU" sz="2600" b="1" dirty="0" err="1">
                <a:solidFill>
                  <a:schemeClr val="tx1"/>
                </a:solidFill>
              </a:rPr>
              <a:t>віддаленіших</a:t>
            </a:r>
            <a:r>
              <a:rPr lang="ru-RU" sz="2600" b="1" dirty="0">
                <a:solidFill>
                  <a:schemeClr val="tx1"/>
                </a:solidFill>
              </a:rPr>
              <a:t> </a:t>
            </a:r>
            <a:r>
              <a:rPr lang="ru-RU" sz="2600" b="1" dirty="0" err="1">
                <a:solidFill>
                  <a:schemeClr val="tx1"/>
                </a:solidFill>
              </a:rPr>
              <a:t>об'єктів</a:t>
            </a:r>
            <a:r>
              <a:rPr lang="ru-RU" sz="2600" b="1" dirty="0">
                <a:solidFill>
                  <a:schemeClr val="tx1"/>
                </a:solidFill>
              </a:rPr>
              <a:t> </a:t>
            </a:r>
            <a:r>
              <a:rPr lang="ru-RU" sz="2600" b="1" dirty="0" err="1">
                <a:solidFill>
                  <a:schemeClr val="tx1"/>
                </a:solidFill>
              </a:rPr>
              <a:t>паралакс</a:t>
            </a:r>
            <a:r>
              <a:rPr lang="ru-RU" sz="2600" b="1" dirty="0">
                <a:solidFill>
                  <a:schemeClr val="tx1"/>
                </a:solidFill>
              </a:rPr>
              <a:t> </a:t>
            </a:r>
            <a:r>
              <a:rPr lang="ru-RU" sz="2600" b="1" dirty="0" err="1">
                <a:solidFill>
                  <a:schemeClr val="tx1"/>
                </a:solidFill>
              </a:rPr>
              <a:t>настільки</a:t>
            </a:r>
            <a:r>
              <a:rPr lang="ru-RU" sz="2600" b="1" dirty="0">
                <a:solidFill>
                  <a:schemeClr val="tx1"/>
                </a:solidFill>
              </a:rPr>
              <a:t> </a:t>
            </a:r>
            <a:r>
              <a:rPr lang="ru-RU" sz="2600" b="1" dirty="0" err="1">
                <a:solidFill>
                  <a:schemeClr val="tx1"/>
                </a:solidFill>
              </a:rPr>
              <a:t>малий</a:t>
            </a:r>
            <a:r>
              <a:rPr lang="ru-RU" sz="2600" b="1" dirty="0">
                <a:solidFill>
                  <a:schemeClr val="tx1"/>
                </a:solidFill>
              </a:rPr>
              <a:t>, </a:t>
            </a:r>
            <a:r>
              <a:rPr lang="ru-RU" sz="2600" b="1" dirty="0" err="1">
                <a:solidFill>
                  <a:schemeClr val="tx1"/>
                </a:solidFill>
              </a:rPr>
              <a:t>що</a:t>
            </a:r>
            <a:r>
              <a:rPr lang="ru-RU" sz="2600" b="1" dirty="0">
                <a:solidFill>
                  <a:schemeClr val="tx1"/>
                </a:solidFill>
              </a:rPr>
              <a:t> </a:t>
            </a:r>
            <a:r>
              <a:rPr lang="ru-RU" sz="2600" b="1" dirty="0" err="1">
                <a:solidFill>
                  <a:schemeClr val="tx1"/>
                </a:solidFill>
              </a:rPr>
              <a:t>перебуває</a:t>
            </a:r>
            <a:r>
              <a:rPr lang="ru-RU" sz="2600" b="1" dirty="0">
                <a:solidFill>
                  <a:schemeClr val="tx1"/>
                </a:solidFill>
              </a:rPr>
              <a:t> в межах </a:t>
            </a:r>
            <a:r>
              <a:rPr lang="ru-RU" sz="2600" b="1" dirty="0" err="1">
                <a:solidFill>
                  <a:schemeClr val="tx1"/>
                </a:solidFill>
              </a:rPr>
              <a:t>похибки</a:t>
            </a:r>
            <a:r>
              <a:rPr lang="ru-RU" sz="2600" b="1" dirty="0">
                <a:solidFill>
                  <a:schemeClr val="tx1"/>
                </a:solidFill>
              </a:rPr>
              <a:t> </a:t>
            </a:r>
            <a:r>
              <a:rPr lang="ru-RU" sz="2600" b="1" dirty="0" err="1">
                <a:solidFill>
                  <a:schemeClr val="tx1"/>
                </a:solidFill>
              </a:rPr>
              <a:t>його</a:t>
            </a:r>
            <a:r>
              <a:rPr lang="ru-RU" sz="2600" b="1" dirty="0">
                <a:solidFill>
                  <a:schemeClr val="tx1"/>
                </a:solidFill>
              </a:rPr>
              <a:t> </a:t>
            </a:r>
            <a:r>
              <a:rPr lang="ru-RU" sz="2600" b="1" dirty="0" err="1">
                <a:solidFill>
                  <a:schemeClr val="tx1"/>
                </a:solidFill>
              </a:rPr>
              <a:t>вимірювання</a:t>
            </a:r>
            <a:r>
              <a:rPr lang="ru-RU" sz="2600" b="1" dirty="0">
                <a:solidFill>
                  <a:schemeClr val="tx1"/>
                </a:solidFill>
              </a:rPr>
              <a:t>. Для </a:t>
            </a:r>
            <a:r>
              <a:rPr lang="ru-RU" sz="2600" b="1" dirty="0" err="1">
                <a:solidFill>
                  <a:schemeClr val="tx1"/>
                </a:solidFill>
              </a:rPr>
              <a:t>визначення</a:t>
            </a:r>
            <a:r>
              <a:rPr lang="ru-RU" sz="2600" b="1" dirty="0">
                <a:solidFill>
                  <a:schemeClr val="tx1"/>
                </a:solidFill>
              </a:rPr>
              <a:t> </a:t>
            </a:r>
            <a:r>
              <a:rPr lang="ru-RU" sz="2600" b="1" dirty="0" err="1">
                <a:solidFill>
                  <a:schemeClr val="tx1"/>
                </a:solidFill>
              </a:rPr>
              <a:t>відстані</a:t>
            </a:r>
            <a:r>
              <a:rPr lang="ru-RU" sz="2600" b="1" dirty="0">
                <a:solidFill>
                  <a:schemeClr val="tx1"/>
                </a:solidFill>
              </a:rPr>
              <a:t> до них </a:t>
            </a:r>
            <a:r>
              <a:rPr lang="ru-RU" sz="2600" b="1" dirty="0" err="1">
                <a:solidFill>
                  <a:schemeClr val="tx1"/>
                </a:solidFill>
              </a:rPr>
              <a:t>застосовують</a:t>
            </a:r>
            <a:r>
              <a:rPr lang="ru-RU" sz="2600" b="1" dirty="0">
                <a:solidFill>
                  <a:schemeClr val="tx1"/>
                </a:solidFill>
              </a:rPr>
              <a:t> </a:t>
            </a:r>
            <a:r>
              <a:rPr lang="ru-RU" sz="2600" b="1" dirty="0" err="1">
                <a:solidFill>
                  <a:schemeClr val="tx1"/>
                </a:solidFill>
              </a:rPr>
              <a:t>інші</a:t>
            </a:r>
            <a:r>
              <a:rPr lang="ru-RU" sz="2600" b="1" dirty="0">
                <a:solidFill>
                  <a:schemeClr val="tx1"/>
                </a:solidFill>
              </a:rPr>
              <a:t> </a:t>
            </a:r>
            <a:r>
              <a:rPr lang="ru-RU" sz="2600" b="1" dirty="0" err="1">
                <a:solidFill>
                  <a:schemeClr val="tx1"/>
                </a:solidFill>
              </a:rPr>
              <a:t>методи</a:t>
            </a:r>
            <a:r>
              <a:rPr lang="ru-RU" sz="2600" b="1" dirty="0">
                <a:solidFill>
                  <a:schemeClr val="tx1"/>
                </a:solidFill>
              </a:rPr>
              <a:t>.</a:t>
            </a:r>
          </a:p>
          <a:p>
            <a:endParaRPr lang="ru-RU" b="1" dirty="0"/>
          </a:p>
        </p:txBody>
      </p:sp>
      <p:sp>
        <p:nvSpPr>
          <p:cNvPr id="4" name="Прямоугольник 3"/>
          <p:cNvSpPr/>
          <p:nvPr/>
        </p:nvSpPr>
        <p:spPr>
          <a:xfrm>
            <a:off x="-27888" y="2937235"/>
            <a:ext cx="4671895" cy="3970318"/>
          </a:xfrm>
          <a:prstGeom prst="rect">
            <a:avLst/>
          </a:prstGeom>
        </p:spPr>
        <p:txBody>
          <a:bodyPr wrap="square">
            <a:spAutoFit/>
          </a:bodyPr>
          <a:lstStyle/>
          <a:p>
            <a:r>
              <a:rPr lang="ru-RU" b="1" dirty="0"/>
              <a:t> Для </a:t>
            </a:r>
            <a:r>
              <a:rPr lang="ru-RU" b="1" dirty="0" err="1"/>
              <a:t>вимірювання</a:t>
            </a:r>
            <a:r>
              <a:rPr lang="ru-RU" b="1" dirty="0"/>
              <a:t> </a:t>
            </a:r>
            <a:r>
              <a:rPr lang="ru-RU" b="1" dirty="0" err="1"/>
              <a:t>відстаней</a:t>
            </a:r>
            <a:r>
              <a:rPr lang="ru-RU" b="1" dirty="0"/>
              <a:t> до </a:t>
            </a:r>
            <a:r>
              <a:rPr lang="ru-RU" b="1" dirty="0" err="1"/>
              <a:t>зір</a:t>
            </a:r>
            <a:r>
              <a:rPr lang="ru-RU" b="1" dirty="0"/>
              <a:t> </a:t>
            </a:r>
            <a:r>
              <a:rPr lang="ru-RU" b="1" dirty="0" err="1"/>
              <a:t>астрономи</a:t>
            </a:r>
            <a:r>
              <a:rPr lang="ru-RU" b="1" dirty="0"/>
              <a:t> </a:t>
            </a:r>
            <a:r>
              <a:rPr lang="ru-RU" b="1" dirty="0" err="1"/>
              <a:t>змушені</a:t>
            </a:r>
            <a:r>
              <a:rPr lang="ru-RU" b="1" dirty="0"/>
              <a:t> </a:t>
            </a:r>
            <a:r>
              <a:rPr lang="ru-RU" b="1" dirty="0" err="1"/>
              <a:t>визначати</a:t>
            </a:r>
            <a:r>
              <a:rPr lang="ru-RU" b="1" dirty="0"/>
              <a:t> </a:t>
            </a:r>
            <a:r>
              <a:rPr lang="ru-RU" b="1" dirty="0" err="1"/>
              <a:t>річні</a:t>
            </a:r>
            <a:r>
              <a:rPr lang="ru-RU" b="1" dirty="0"/>
              <a:t> </a:t>
            </a:r>
            <a:r>
              <a:rPr lang="ru-RU" b="1" dirty="0" err="1"/>
              <a:t>паралакси</a:t>
            </a:r>
            <a:r>
              <a:rPr lang="ru-RU" b="1" dirty="0"/>
              <a:t>, </a:t>
            </a:r>
            <a:r>
              <a:rPr lang="ru-RU" b="1" dirty="0" err="1"/>
              <a:t>які</a:t>
            </a:r>
            <a:r>
              <a:rPr lang="ru-RU" b="1" dirty="0"/>
              <a:t> </a:t>
            </a:r>
            <a:r>
              <a:rPr lang="ru-RU" b="1" dirty="0" err="1"/>
              <a:t>повязані</a:t>
            </a:r>
            <a:r>
              <a:rPr lang="ru-RU" b="1" dirty="0"/>
              <a:t> з </a:t>
            </a:r>
            <a:r>
              <a:rPr lang="ru-RU" b="1" dirty="0" err="1"/>
              <a:t>орбітальним</a:t>
            </a:r>
            <a:r>
              <a:rPr lang="ru-RU" b="1" dirty="0"/>
              <a:t> </a:t>
            </a:r>
            <a:r>
              <a:rPr lang="ru-RU" b="1" dirty="0" err="1"/>
              <a:t>рухом</a:t>
            </a:r>
            <a:r>
              <a:rPr lang="ru-RU" b="1" dirty="0"/>
              <a:t> </a:t>
            </a:r>
            <a:r>
              <a:rPr lang="ru-RU" b="1" dirty="0" err="1"/>
              <a:t>Землі</a:t>
            </a:r>
            <a:r>
              <a:rPr lang="ru-RU" b="1" dirty="0"/>
              <a:t> </a:t>
            </a:r>
            <a:r>
              <a:rPr lang="ru-RU" b="1" dirty="0" err="1"/>
              <a:t>навколо</a:t>
            </a:r>
            <a:r>
              <a:rPr lang="ru-RU" b="1" dirty="0"/>
              <a:t> </a:t>
            </a:r>
            <a:r>
              <a:rPr lang="ru-RU" b="1" dirty="0" err="1"/>
              <a:t>Сонця</a:t>
            </a:r>
            <a:r>
              <a:rPr lang="ru-RU" b="1" dirty="0"/>
              <a:t>. У </a:t>
            </a:r>
            <a:r>
              <a:rPr lang="ru-RU" b="1" dirty="0" err="1"/>
              <a:t>точці</a:t>
            </a:r>
            <a:r>
              <a:rPr lang="ru-RU" b="1" dirty="0"/>
              <a:t> С </a:t>
            </a:r>
            <a:r>
              <a:rPr lang="ru-RU" b="1" dirty="0" err="1"/>
              <a:t>розташоване</a:t>
            </a:r>
            <a:r>
              <a:rPr lang="ru-RU" b="1" dirty="0"/>
              <a:t> </a:t>
            </a:r>
            <a:r>
              <a:rPr lang="ru-RU" b="1" dirty="0" err="1"/>
              <a:t>Сонце</a:t>
            </a:r>
            <a:r>
              <a:rPr lang="ru-RU" b="1" dirty="0"/>
              <a:t>; А, В — </a:t>
            </a:r>
            <a:r>
              <a:rPr lang="ru-RU" b="1" dirty="0" err="1"/>
              <a:t>положення</a:t>
            </a:r>
            <a:r>
              <a:rPr lang="ru-RU" b="1" dirty="0"/>
              <a:t> </a:t>
            </a:r>
            <a:r>
              <a:rPr lang="ru-RU" b="1" dirty="0" err="1"/>
              <a:t>Землі</a:t>
            </a:r>
            <a:r>
              <a:rPr lang="ru-RU" b="1" dirty="0"/>
              <a:t> на </a:t>
            </a:r>
            <a:r>
              <a:rPr lang="ru-RU" b="1" dirty="0" err="1"/>
              <a:t>орбіті</a:t>
            </a:r>
            <a:r>
              <a:rPr lang="ru-RU" b="1" dirty="0"/>
              <a:t> з </a:t>
            </a:r>
            <a:r>
              <a:rPr lang="ru-RU" b="1" dirty="0" err="1"/>
              <a:t>інтервалом</a:t>
            </a:r>
            <a:r>
              <a:rPr lang="ru-RU" b="1" dirty="0"/>
              <a:t> 6 </a:t>
            </a:r>
            <a:r>
              <a:rPr lang="ru-RU" b="1" dirty="0" err="1"/>
              <a:t>місяців</a:t>
            </a:r>
            <a:r>
              <a:rPr lang="ru-RU" b="1" dirty="0"/>
              <a:t>; ВС = 1 а. о.— </a:t>
            </a:r>
            <a:r>
              <a:rPr lang="ru-RU" b="1" dirty="0" err="1"/>
              <a:t>відстань</a:t>
            </a:r>
            <a:r>
              <a:rPr lang="ru-RU" b="1" dirty="0"/>
              <a:t> </a:t>
            </a:r>
            <a:r>
              <a:rPr lang="ru-RU" b="1" dirty="0" err="1"/>
              <a:t>від</a:t>
            </a:r>
            <a:r>
              <a:rPr lang="ru-RU" b="1" dirty="0"/>
              <a:t> </a:t>
            </a:r>
            <a:r>
              <a:rPr lang="ru-RU" b="1" dirty="0" err="1"/>
              <a:t>Землі</a:t>
            </a:r>
            <a:r>
              <a:rPr lang="ru-RU" b="1" dirty="0"/>
              <a:t> до </a:t>
            </a:r>
            <a:r>
              <a:rPr lang="ru-RU" b="1" dirty="0" err="1"/>
              <a:t>Сонця</a:t>
            </a:r>
            <a:r>
              <a:rPr lang="ru-RU" b="1" dirty="0"/>
              <a:t> (велика </a:t>
            </a:r>
            <a:r>
              <a:rPr lang="ru-RU" b="1" dirty="0" err="1"/>
              <a:t>піввісь</a:t>
            </a:r>
            <a:r>
              <a:rPr lang="ru-RU" b="1" dirty="0"/>
              <a:t> </a:t>
            </a:r>
            <a:r>
              <a:rPr lang="ru-RU" b="1" dirty="0" err="1"/>
              <a:t>земної</a:t>
            </a:r>
            <a:r>
              <a:rPr lang="ru-RU" b="1" dirty="0"/>
              <a:t> </a:t>
            </a:r>
            <a:r>
              <a:rPr lang="ru-RU" b="1" dirty="0" err="1"/>
              <a:t>орбіти</a:t>
            </a:r>
            <a:r>
              <a:rPr lang="ru-RU" b="1" dirty="0"/>
              <a:t>); </a:t>
            </a:r>
            <a:r>
              <a:rPr lang="en-US" b="1" dirty="0"/>
              <a:t>S — </a:t>
            </a:r>
            <a:r>
              <a:rPr lang="ru-RU" b="1" dirty="0"/>
              <a:t>зоря, до </a:t>
            </a:r>
            <a:r>
              <a:rPr lang="ru-RU" b="1" dirty="0" err="1"/>
              <a:t>якої</a:t>
            </a:r>
            <a:r>
              <a:rPr lang="ru-RU" b="1" dirty="0"/>
              <a:t> треба </a:t>
            </a:r>
            <a:r>
              <a:rPr lang="ru-RU" b="1" dirty="0" err="1"/>
              <a:t>визначити</a:t>
            </a:r>
            <a:r>
              <a:rPr lang="ru-RU" b="1" dirty="0"/>
              <a:t> </a:t>
            </a:r>
            <a:r>
              <a:rPr lang="ru-RU" b="1" dirty="0" err="1"/>
              <a:t>відстань</a:t>
            </a:r>
            <a:r>
              <a:rPr lang="ru-RU" b="1" dirty="0"/>
              <a:t>; — </a:t>
            </a:r>
            <a:r>
              <a:rPr lang="ru-RU" b="1" dirty="0" err="1"/>
              <a:t>річний</a:t>
            </a:r>
            <a:r>
              <a:rPr lang="ru-RU" b="1" dirty="0"/>
              <a:t> </a:t>
            </a:r>
            <a:r>
              <a:rPr lang="ru-RU" b="1" dirty="0" err="1"/>
              <a:t>паралакс</a:t>
            </a:r>
            <a:r>
              <a:rPr lang="ru-RU" b="1" dirty="0"/>
              <a:t> </a:t>
            </a:r>
            <a:r>
              <a:rPr lang="ru-RU" b="1" dirty="0" err="1"/>
              <a:t>зорі</a:t>
            </a:r>
            <a:r>
              <a:rPr lang="ru-RU" b="1" dirty="0"/>
              <a:t>. </a:t>
            </a:r>
            <a:r>
              <a:rPr lang="ru-RU" b="1" dirty="0" err="1"/>
              <a:t>Відстань</a:t>
            </a:r>
            <a:r>
              <a:rPr lang="ru-RU" b="1" dirty="0"/>
              <a:t> </a:t>
            </a:r>
            <a:r>
              <a:rPr lang="ru-RU" b="1" dirty="0" err="1"/>
              <a:t>від</a:t>
            </a:r>
            <a:r>
              <a:rPr lang="ru-RU" b="1" dirty="0"/>
              <a:t> </a:t>
            </a:r>
            <a:r>
              <a:rPr lang="ru-RU" b="1" dirty="0" err="1"/>
              <a:t>Землі</a:t>
            </a:r>
            <a:r>
              <a:rPr lang="ru-RU" b="1" dirty="0"/>
              <a:t> до </a:t>
            </a:r>
            <a:r>
              <a:rPr lang="ru-RU" b="1" dirty="0" err="1"/>
              <a:t>зорі</a:t>
            </a:r>
            <a:r>
              <a:rPr lang="ru-RU" b="1" dirty="0"/>
              <a:t> </a:t>
            </a:r>
            <a:r>
              <a:rPr lang="ru-RU" b="1" dirty="0" err="1"/>
              <a:t>визначається</a:t>
            </a:r>
            <a:r>
              <a:rPr lang="ru-RU" b="1" dirty="0"/>
              <a:t> з </a:t>
            </a:r>
            <a:r>
              <a:rPr lang="ru-RU" b="1" dirty="0" err="1"/>
              <a:t>прямокутного</a:t>
            </a:r>
            <a:r>
              <a:rPr lang="ru-RU" b="1" dirty="0"/>
              <a:t> </a:t>
            </a:r>
            <a:r>
              <a:rPr lang="ru-RU" b="1" dirty="0" err="1"/>
              <a:t>трикутника</a:t>
            </a:r>
            <a:r>
              <a:rPr lang="ru-RU" b="1" dirty="0"/>
              <a:t> </a:t>
            </a:r>
            <a:r>
              <a:rPr lang="en-US" b="1" dirty="0"/>
              <a:t>CBS: BC 1 </a:t>
            </a:r>
            <a:r>
              <a:rPr lang="ru-RU" b="1" dirty="0" err="1"/>
              <a:t>а.о</a:t>
            </a:r>
            <a:r>
              <a:rPr lang="ru-RU" b="1" dirty="0"/>
              <a:t>. </a:t>
            </a:r>
            <a:r>
              <a:rPr lang="en-US" b="1" dirty="0"/>
              <a:t>r= = sin p sin</a:t>
            </a:r>
            <a:endParaRPr lang="ru-RU" b="1"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3501006"/>
            <a:ext cx="2088232" cy="334858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0"/>
            <a:ext cx="3096344" cy="2868810"/>
          </a:xfrm>
          <a:prstGeom prst="rect">
            <a:avLst/>
          </a:prstGeom>
        </p:spPr>
      </p:pic>
    </p:spTree>
    <p:extLst>
      <p:ext uri="{BB962C8B-B14F-4D97-AF65-F5344CB8AC3E}">
        <p14:creationId xmlns:p14="http://schemas.microsoft.com/office/powerpoint/2010/main" val="42179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sp>
        <p:nvSpPr>
          <p:cNvPr id="5" name="Объект 4"/>
          <p:cNvSpPr>
            <a:spLocks noGrp="1"/>
          </p:cNvSpPr>
          <p:nvPr>
            <p:ph idx="1"/>
          </p:nvPr>
        </p:nvSpPr>
        <p:spPr>
          <a:xfrm>
            <a:off x="755576" y="0"/>
            <a:ext cx="8056834" cy="7306542"/>
          </a:xfrm>
        </p:spPr>
        <p:txBody>
          <a:bodyPr>
            <a:normAutofit/>
          </a:bodyPr>
          <a:lstStyle/>
          <a:p>
            <a:pPr marL="18288" indent="0">
              <a:buNone/>
            </a:pPr>
            <a:r>
              <a:rPr lang="ru-RU" sz="3200" b="1" dirty="0" err="1" smtClean="0">
                <a:solidFill>
                  <a:schemeClr val="tx2">
                    <a:lumMod val="75000"/>
                  </a:schemeClr>
                </a:solidFill>
              </a:rPr>
              <a:t>Відстань</a:t>
            </a:r>
            <a:r>
              <a:rPr lang="ru-RU" sz="3200" b="1" dirty="0" smtClean="0">
                <a:solidFill>
                  <a:schemeClr val="tx2">
                    <a:lumMod val="75000"/>
                  </a:schemeClr>
                </a:solidFill>
              </a:rPr>
              <a:t> </a:t>
            </a:r>
            <a:r>
              <a:rPr lang="ru-RU" sz="3200" b="1" dirty="0">
                <a:solidFill>
                  <a:schemeClr val="tx2">
                    <a:lumMod val="75000"/>
                  </a:schemeClr>
                </a:solidFill>
              </a:rPr>
              <a:t>до </a:t>
            </a:r>
            <a:r>
              <a:rPr lang="ru-RU" sz="3200" b="1" dirty="0" err="1">
                <a:solidFill>
                  <a:schemeClr val="tx2">
                    <a:lumMod val="75000"/>
                  </a:schemeClr>
                </a:solidFill>
              </a:rPr>
              <a:t>найближчих</a:t>
            </a:r>
            <a:r>
              <a:rPr lang="ru-RU" sz="3200" b="1" dirty="0">
                <a:solidFill>
                  <a:schemeClr val="tx2">
                    <a:lumMod val="75000"/>
                  </a:schemeClr>
                </a:solidFill>
              </a:rPr>
              <a:t> </a:t>
            </a:r>
            <a:r>
              <a:rPr lang="ru-RU" sz="3200" b="1" dirty="0" err="1" smtClean="0">
                <a:solidFill>
                  <a:schemeClr val="tx2">
                    <a:lumMod val="75000"/>
                  </a:schemeClr>
                </a:solidFill>
              </a:rPr>
              <a:t>зір</a:t>
            </a:r>
            <a:r>
              <a:rPr lang="ru-RU" sz="3200" b="1" dirty="0" smtClean="0">
                <a:solidFill>
                  <a:schemeClr val="tx2">
                    <a:lumMod val="75000"/>
                  </a:schemeClr>
                </a:solidFill>
              </a:rPr>
              <a:t>: </a:t>
            </a:r>
          </a:p>
          <a:p>
            <a:pPr marL="18288" indent="0">
              <a:buNone/>
            </a:pPr>
            <a:r>
              <a:rPr lang="ru-RU" b="1" u="sng" dirty="0" smtClean="0">
                <a:solidFill>
                  <a:schemeClr val="accent6">
                    <a:lumMod val="50000"/>
                  </a:schemeClr>
                </a:solidFill>
              </a:rPr>
              <a:t>Зоря              </a:t>
            </a:r>
            <a:r>
              <a:rPr lang="ru-RU" b="1" dirty="0" smtClean="0">
                <a:solidFill>
                  <a:schemeClr val="accent6">
                    <a:lumMod val="50000"/>
                  </a:schemeClr>
                </a:solidFill>
              </a:rPr>
              <a:t> </a:t>
            </a:r>
            <a:r>
              <a:rPr lang="ru-RU" b="1" u="sng" dirty="0" err="1">
                <a:solidFill>
                  <a:schemeClr val="accent6">
                    <a:lumMod val="50000"/>
                  </a:schemeClr>
                </a:solidFill>
              </a:rPr>
              <a:t>Відстань</a:t>
            </a:r>
            <a:r>
              <a:rPr lang="ru-RU" b="1" u="sng" dirty="0">
                <a:solidFill>
                  <a:schemeClr val="accent6">
                    <a:lumMod val="50000"/>
                  </a:schemeClr>
                </a:solidFill>
              </a:rPr>
              <a:t> </a:t>
            </a:r>
            <a:r>
              <a:rPr lang="ru-RU" b="1" u="sng" dirty="0" err="1">
                <a:solidFill>
                  <a:schemeClr val="accent6">
                    <a:lumMod val="50000"/>
                  </a:schemeClr>
                </a:solidFill>
              </a:rPr>
              <a:t>Св.р</a:t>
            </a:r>
            <a:r>
              <a:rPr lang="ru-RU" b="1" dirty="0" smtClean="0">
                <a:solidFill>
                  <a:schemeClr val="accent6">
                    <a:lumMod val="50000"/>
                  </a:schemeClr>
                </a:solidFill>
              </a:rPr>
              <a:t>.             </a:t>
            </a:r>
            <a:r>
              <a:rPr lang="ru-RU" b="1" u="sng" dirty="0" err="1" smtClean="0">
                <a:solidFill>
                  <a:schemeClr val="accent6">
                    <a:lumMod val="50000"/>
                  </a:schemeClr>
                </a:solidFill>
              </a:rPr>
              <a:t>пк</a:t>
            </a:r>
            <a:r>
              <a:rPr lang="ru-RU" b="1" dirty="0" smtClean="0">
                <a:solidFill>
                  <a:schemeClr val="accent6">
                    <a:lumMod val="50000"/>
                  </a:schemeClr>
                </a:solidFill>
              </a:rPr>
              <a:t>. </a:t>
            </a:r>
          </a:p>
          <a:p>
            <a:pPr>
              <a:buFont typeface="Wingdings" pitchFamily="2" charset="2"/>
              <a:buChar char="v"/>
            </a:pPr>
            <a:r>
              <a:rPr lang="ru-RU" sz="2300" b="1" dirty="0" err="1" smtClean="0">
                <a:solidFill>
                  <a:schemeClr val="tx2">
                    <a:lumMod val="50000"/>
                  </a:schemeClr>
                </a:solidFill>
              </a:rPr>
              <a:t>Проксима</a:t>
            </a:r>
            <a:r>
              <a:rPr lang="ru-RU" sz="2300" b="1" dirty="0" smtClean="0">
                <a:solidFill>
                  <a:schemeClr val="tx2">
                    <a:lumMod val="50000"/>
                  </a:schemeClr>
                </a:solidFill>
              </a:rPr>
              <a:t>   </a:t>
            </a:r>
            <a:r>
              <a:rPr lang="ru-RU" sz="2300" b="1" dirty="0">
                <a:solidFill>
                  <a:schemeClr val="tx2">
                    <a:lumMod val="50000"/>
                  </a:schemeClr>
                </a:solidFill>
              </a:rPr>
              <a:t>4,2 </a:t>
            </a:r>
            <a:r>
              <a:rPr lang="ru-RU" sz="2300" b="1" dirty="0" smtClean="0">
                <a:solidFill>
                  <a:schemeClr val="tx2">
                    <a:lumMod val="50000"/>
                  </a:schemeClr>
                </a:solidFill>
              </a:rPr>
              <a:t>                               1,3 </a:t>
            </a:r>
          </a:p>
          <a:p>
            <a:pPr>
              <a:buFont typeface="Wingdings" pitchFamily="2" charset="2"/>
              <a:buChar char="v"/>
            </a:pPr>
            <a:r>
              <a:rPr lang="ru-RU" sz="2300" b="1" dirty="0" err="1" smtClean="0">
                <a:solidFill>
                  <a:schemeClr val="tx2">
                    <a:lumMod val="50000"/>
                  </a:schemeClr>
                </a:solidFill>
              </a:rPr>
              <a:t>Барнарда</a:t>
            </a:r>
            <a:r>
              <a:rPr lang="ru-RU" sz="2300" b="1" dirty="0" smtClean="0">
                <a:solidFill>
                  <a:schemeClr val="tx2">
                    <a:lumMod val="50000"/>
                  </a:schemeClr>
                </a:solidFill>
              </a:rPr>
              <a:t>    5,9                                1,8 </a:t>
            </a:r>
          </a:p>
          <a:p>
            <a:pPr>
              <a:buFont typeface="Wingdings" pitchFamily="2" charset="2"/>
              <a:buChar char="v"/>
            </a:pPr>
            <a:r>
              <a:rPr lang="ru-RU" sz="2300" b="1" dirty="0" smtClean="0">
                <a:solidFill>
                  <a:schemeClr val="tx2">
                    <a:lumMod val="50000"/>
                  </a:schemeClr>
                </a:solidFill>
              </a:rPr>
              <a:t>Вольф 359    7,5                                2,4 </a:t>
            </a:r>
          </a:p>
          <a:p>
            <a:pPr>
              <a:buFont typeface="Wingdings" pitchFamily="2" charset="2"/>
              <a:buChar char="v"/>
            </a:pPr>
            <a:r>
              <a:rPr lang="ru-RU" sz="2300" b="1" dirty="0" err="1" smtClean="0">
                <a:solidFill>
                  <a:schemeClr val="tx2">
                    <a:lumMod val="50000"/>
                  </a:schemeClr>
                </a:solidFill>
              </a:rPr>
              <a:t>Сиріус</a:t>
            </a:r>
            <a:r>
              <a:rPr lang="ru-RU" sz="2300" b="1" dirty="0" smtClean="0">
                <a:solidFill>
                  <a:schemeClr val="tx2">
                    <a:lumMod val="50000"/>
                  </a:schemeClr>
                </a:solidFill>
              </a:rPr>
              <a:t>          8,8                                2,6 </a:t>
            </a:r>
          </a:p>
          <a:p>
            <a:pPr>
              <a:buFont typeface="Wingdings" pitchFamily="2" charset="2"/>
              <a:buChar char="v"/>
            </a:pPr>
            <a:r>
              <a:rPr lang="ru-RU" sz="2300" b="1" dirty="0" smtClean="0">
                <a:solidFill>
                  <a:schemeClr val="tx2">
                    <a:lumMod val="50000"/>
                  </a:schemeClr>
                </a:solidFill>
              </a:rPr>
              <a:t>Росс 154       9,5                                2,9 </a:t>
            </a:r>
          </a:p>
          <a:p>
            <a:pPr>
              <a:buFont typeface="Wingdings" pitchFamily="2" charset="2"/>
              <a:buChar char="v"/>
            </a:pPr>
            <a:r>
              <a:rPr lang="ru-RU" sz="2300" b="1" dirty="0" err="1" smtClean="0">
                <a:solidFill>
                  <a:schemeClr val="tx2">
                    <a:lumMod val="50000"/>
                  </a:schemeClr>
                </a:solidFill>
              </a:rPr>
              <a:t>Ерідана</a:t>
            </a:r>
            <a:r>
              <a:rPr lang="ru-RU" sz="2300" b="1" dirty="0" smtClean="0">
                <a:solidFill>
                  <a:schemeClr val="tx2">
                    <a:lumMod val="50000"/>
                  </a:schemeClr>
                </a:solidFill>
              </a:rPr>
              <a:t>        11,0                               3,3 </a:t>
            </a:r>
          </a:p>
          <a:p>
            <a:pPr>
              <a:buFont typeface="Wingdings" pitchFamily="2" charset="2"/>
              <a:buChar char="v"/>
            </a:pPr>
            <a:r>
              <a:rPr lang="ru-RU" sz="2300" b="1" dirty="0" err="1" smtClean="0">
                <a:solidFill>
                  <a:schemeClr val="tx2">
                    <a:lumMod val="50000"/>
                  </a:schemeClr>
                </a:solidFill>
              </a:rPr>
              <a:t>Проціон</a:t>
            </a:r>
            <a:r>
              <a:rPr lang="ru-RU" sz="2300" b="1" dirty="0" smtClean="0">
                <a:solidFill>
                  <a:schemeClr val="tx2">
                    <a:lumMod val="50000"/>
                  </a:schemeClr>
                </a:solidFill>
              </a:rPr>
              <a:t>      11,4                               </a:t>
            </a:r>
            <a:r>
              <a:rPr lang="ru-RU" sz="2300" b="1" dirty="0">
                <a:solidFill>
                  <a:schemeClr val="tx2">
                    <a:lumMod val="50000"/>
                  </a:schemeClr>
                </a:solidFill>
              </a:rPr>
              <a:t>3,5 </a:t>
            </a:r>
            <a:endParaRPr lang="ru-RU" sz="2300" b="1" dirty="0" smtClean="0">
              <a:solidFill>
                <a:schemeClr val="tx2">
                  <a:lumMod val="50000"/>
                </a:schemeClr>
              </a:solidFill>
            </a:endParaRPr>
          </a:p>
          <a:p>
            <a:pPr>
              <a:buFont typeface="Wingdings" pitchFamily="2" charset="2"/>
              <a:buChar char="v"/>
            </a:pPr>
            <a:r>
              <a:rPr lang="ru-RU" sz="2300" b="1" dirty="0" err="1" smtClean="0">
                <a:solidFill>
                  <a:schemeClr val="tx2">
                    <a:lumMod val="50000"/>
                  </a:schemeClr>
                </a:solidFill>
              </a:rPr>
              <a:t>Альтаїр</a:t>
            </a:r>
            <a:r>
              <a:rPr lang="ru-RU" sz="2300" b="1" dirty="0" smtClean="0">
                <a:solidFill>
                  <a:schemeClr val="tx2">
                    <a:lumMod val="50000"/>
                  </a:schemeClr>
                </a:solidFill>
              </a:rPr>
              <a:t>       16,5                                </a:t>
            </a:r>
            <a:r>
              <a:rPr lang="ru-RU" sz="2300" b="1" dirty="0">
                <a:solidFill>
                  <a:schemeClr val="tx2">
                    <a:lumMod val="50000"/>
                  </a:schemeClr>
                </a:solidFill>
              </a:rPr>
              <a:t>5,1 </a:t>
            </a:r>
            <a:endParaRPr lang="ru-RU" sz="2300" b="1" dirty="0" smtClean="0">
              <a:solidFill>
                <a:schemeClr val="tx2">
                  <a:lumMod val="50000"/>
                </a:schemeClr>
              </a:solidFill>
            </a:endParaRPr>
          </a:p>
          <a:p>
            <a:pPr>
              <a:buFont typeface="Wingdings" pitchFamily="2" charset="2"/>
              <a:buChar char="v"/>
            </a:pPr>
            <a:r>
              <a:rPr lang="ru-RU" sz="2300" b="1" dirty="0" smtClean="0">
                <a:solidFill>
                  <a:schemeClr val="tx2">
                    <a:lumMod val="50000"/>
                  </a:schemeClr>
                </a:solidFill>
              </a:rPr>
              <a:t> </a:t>
            </a:r>
            <a:r>
              <a:rPr lang="ru-RU" sz="2300" b="1" dirty="0">
                <a:solidFill>
                  <a:schemeClr val="tx2">
                    <a:lumMod val="50000"/>
                  </a:schemeClr>
                </a:solidFill>
              </a:rPr>
              <a:t>Вега </a:t>
            </a:r>
            <a:r>
              <a:rPr lang="ru-RU" sz="2300" b="1" dirty="0" smtClean="0">
                <a:solidFill>
                  <a:schemeClr val="tx2">
                    <a:lumMod val="50000"/>
                  </a:schemeClr>
                </a:solidFill>
              </a:rPr>
              <a:t>            26,5                               </a:t>
            </a:r>
            <a:r>
              <a:rPr lang="ru-RU" sz="2300" b="1" dirty="0">
                <a:solidFill>
                  <a:schemeClr val="tx2">
                    <a:lumMod val="50000"/>
                  </a:schemeClr>
                </a:solidFill>
              </a:rPr>
              <a:t>8,1 </a:t>
            </a:r>
            <a:endParaRPr lang="ru-RU" sz="2300" b="1" dirty="0" smtClean="0">
              <a:solidFill>
                <a:schemeClr val="tx2">
                  <a:lumMod val="50000"/>
                </a:schemeClr>
              </a:solidFill>
            </a:endParaRPr>
          </a:p>
          <a:p>
            <a:pPr>
              <a:buFont typeface="Wingdings" pitchFamily="2" charset="2"/>
              <a:buChar char="v"/>
            </a:pPr>
            <a:r>
              <a:rPr lang="ru-RU" sz="2300" b="1" dirty="0" smtClean="0">
                <a:solidFill>
                  <a:schemeClr val="tx2">
                    <a:lumMod val="50000"/>
                  </a:schemeClr>
                </a:solidFill>
              </a:rPr>
              <a:t>Арктур        36,0                             11,0. </a:t>
            </a:r>
          </a:p>
          <a:p>
            <a:pPr>
              <a:buFont typeface="Wingdings" pitchFamily="2" charset="2"/>
              <a:buChar char="v"/>
            </a:pPr>
            <a:r>
              <a:rPr lang="ru-RU" sz="2300" b="1" dirty="0" smtClean="0">
                <a:solidFill>
                  <a:schemeClr val="tx2">
                    <a:lumMod val="50000"/>
                  </a:schemeClr>
                </a:solidFill>
              </a:rPr>
              <a:t>Капелла      45,0                              13,8</a:t>
            </a:r>
            <a:endParaRPr lang="ru-RU" sz="2300" b="1" dirty="0">
              <a:solidFill>
                <a:schemeClr val="tx2">
                  <a:lumMod val="50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3853"/>
            <a:ext cx="7128792" cy="6761346"/>
          </a:xfrm>
          <a:prstGeom prst="rect">
            <a:avLst/>
          </a:prstGeom>
        </p:spPr>
      </p:pic>
    </p:spTree>
    <p:extLst>
      <p:ext uri="{BB962C8B-B14F-4D97-AF65-F5344CB8AC3E}">
        <p14:creationId xmlns:p14="http://schemas.microsoft.com/office/powerpoint/2010/main" val="158227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
                                            <p:txEl>
                                              <p:pRg st="12" end="12"/>
                                            </p:txEl>
                                          </p:spTgt>
                                        </p:tgtEl>
                                        <p:attrNameLst>
                                          <p:attrName>style.visibility</p:attrName>
                                        </p:attrNameLst>
                                      </p:cBhvr>
                                      <p:to>
                                        <p:strVal val="visible"/>
                                      </p:to>
                                    </p:set>
                                  </p:childTnLst>
                                </p:cTn>
                              </p:par>
                            </p:childTnLst>
                          </p:cTn>
                        </p:par>
                        <p:par>
                          <p:cTn id="58" fill="hold">
                            <p:stCondLst>
                              <p:cond delay="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0870" y="-243408"/>
            <a:ext cx="9062424" cy="914400"/>
          </a:xfrm>
        </p:spPr>
        <p:txBody>
          <a:bodyPr/>
          <a:lstStyle/>
          <a:p>
            <a:r>
              <a:rPr lang="uk-UA" sz="4800" dirty="0" smtClean="0">
                <a:solidFill>
                  <a:schemeClr val="tx2">
                    <a:lumMod val="50000"/>
                  </a:schemeClr>
                </a:solidFill>
              </a:rPr>
              <a:t>2.Видимі зоряні величини</a:t>
            </a:r>
            <a:r>
              <a:rPr lang="uk-UA" dirty="0" smtClean="0">
                <a:solidFill>
                  <a:srgbClr val="FF0000"/>
                </a:solidFill>
              </a:rPr>
              <a:t> </a:t>
            </a:r>
            <a:endParaRPr lang="ru-RU" dirty="0">
              <a:solidFill>
                <a:srgbClr val="FF0000"/>
              </a:solidFill>
            </a:endParaRPr>
          </a:p>
        </p:txBody>
      </p:sp>
      <p:sp>
        <p:nvSpPr>
          <p:cNvPr id="2" name="Объект 1"/>
          <p:cNvSpPr>
            <a:spLocks noGrp="1"/>
          </p:cNvSpPr>
          <p:nvPr>
            <p:ph idx="1"/>
          </p:nvPr>
        </p:nvSpPr>
        <p:spPr>
          <a:xfrm>
            <a:off x="216027" y="577999"/>
            <a:ext cx="8934719" cy="2160240"/>
          </a:xfrm>
        </p:spPr>
        <p:txBody>
          <a:bodyPr>
            <a:normAutofit/>
          </a:bodyPr>
          <a:lstStyle/>
          <a:p>
            <a:pPr marL="18288" indent="0">
              <a:buNone/>
            </a:pPr>
            <a:r>
              <a:rPr lang="ru-RU" sz="2000" b="1" dirty="0" err="1" smtClean="0">
                <a:solidFill>
                  <a:schemeClr val="tx1"/>
                </a:solidFill>
              </a:rPr>
              <a:t>Неозброєним</a:t>
            </a:r>
            <a:r>
              <a:rPr lang="ru-RU" sz="2000" b="1" dirty="0" smtClean="0">
                <a:solidFill>
                  <a:schemeClr val="tx1"/>
                </a:solidFill>
              </a:rPr>
              <a:t> </a:t>
            </a:r>
            <a:r>
              <a:rPr lang="ru-RU" sz="2000" b="1" dirty="0">
                <a:solidFill>
                  <a:schemeClr val="tx1"/>
                </a:solidFill>
              </a:rPr>
              <a:t>оком на </a:t>
            </a:r>
            <a:r>
              <a:rPr lang="ru-RU" sz="2000" b="1" dirty="0" err="1">
                <a:solidFill>
                  <a:schemeClr val="tx1"/>
                </a:solidFill>
              </a:rPr>
              <a:t>небі</a:t>
            </a:r>
            <a:r>
              <a:rPr lang="ru-RU" sz="2000" b="1" dirty="0">
                <a:solidFill>
                  <a:schemeClr val="tx1"/>
                </a:solidFill>
              </a:rPr>
              <a:t> видно </a:t>
            </a:r>
            <a:r>
              <a:rPr lang="ru-RU" sz="2000" b="1" dirty="0" err="1">
                <a:solidFill>
                  <a:schemeClr val="tx1"/>
                </a:solidFill>
              </a:rPr>
              <a:t>близько</a:t>
            </a:r>
            <a:r>
              <a:rPr lang="ru-RU" sz="2000" b="1" dirty="0">
                <a:solidFill>
                  <a:schemeClr val="tx1"/>
                </a:solidFill>
              </a:rPr>
              <a:t> 6000 </a:t>
            </a:r>
            <a:r>
              <a:rPr lang="ru-RU" sz="2000" b="1" dirty="0" err="1">
                <a:solidFill>
                  <a:schemeClr val="tx1"/>
                </a:solidFill>
              </a:rPr>
              <a:t>зір</a:t>
            </a:r>
            <a:r>
              <a:rPr lang="ru-RU" sz="2000" b="1" dirty="0">
                <a:solidFill>
                  <a:schemeClr val="tx1"/>
                </a:solidFill>
              </a:rPr>
              <a:t>. </a:t>
            </a:r>
            <a:r>
              <a:rPr lang="ru-RU" sz="2000" b="1" dirty="0" err="1">
                <a:solidFill>
                  <a:schemeClr val="tx1"/>
                </a:solidFill>
              </a:rPr>
              <a:t>Астрономи</a:t>
            </a:r>
            <a:r>
              <a:rPr lang="ru-RU" sz="2000" b="1" dirty="0">
                <a:solidFill>
                  <a:schemeClr val="tx1"/>
                </a:solidFill>
              </a:rPr>
              <a:t> </a:t>
            </a:r>
            <a:r>
              <a:rPr lang="ru-RU" sz="2000" b="1" dirty="0" err="1">
                <a:solidFill>
                  <a:schemeClr val="tx1"/>
                </a:solidFill>
              </a:rPr>
              <a:t>античності</a:t>
            </a:r>
            <a:r>
              <a:rPr lang="ru-RU" sz="2000" b="1" dirty="0">
                <a:solidFill>
                  <a:schemeClr val="tx1"/>
                </a:solidFill>
              </a:rPr>
              <a:t> </a:t>
            </a:r>
            <a:r>
              <a:rPr lang="ru-RU" sz="2000" b="1" dirty="0" err="1">
                <a:solidFill>
                  <a:schemeClr val="tx1"/>
                </a:solidFill>
              </a:rPr>
              <a:t>поділяли</a:t>
            </a:r>
            <a:r>
              <a:rPr lang="ru-RU" sz="2000" b="1" dirty="0">
                <a:solidFill>
                  <a:schemeClr val="tx1"/>
                </a:solidFill>
              </a:rPr>
              <a:t> </a:t>
            </a:r>
            <a:r>
              <a:rPr lang="ru-RU" sz="2000" b="1" dirty="0" err="1">
                <a:solidFill>
                  <a:schemeClr val="tx1"/>
                </a:solidFill>
              </a:rPr>
              <a:t>їх</a:t>
            </a:r>
            <a:r>
              <a:rPr lang="ru-RU" sz="2000" b="1" dirty="0">
                <a:solidFill>
                  <a:schemeClr val="tx1"/>
                </a:solidFill>
              </a:rPr>
              <a:t> за </a:t>
            </a:r>
            <a:r>
              <a:rPr lang="ru-RU" sz="2000" b="1" dirty="0" err="1">
                <a:solidFill>
                  <a:schemeClr val="tx1"/>
                </a:solidFill>
              </a:rPr>
              <a:t>яскравістю</a:t>
            </a:r>
            <a:r>
              <a:rPr lang="ru-RU" sz="2000" b="1" dirty="0">
                <a:solidFill>
                  <a:schemeClr val="tx1"/>
                </a:solidFill>
              </a:rPr>
              <a:t> на </a:t>
            </a:r>
            <a:r>
              <a:rPr lang="ru-RU" sz="2000" b="1" dirty="0" err="1">
                <a:solidFill>
                  <a:schemeClr val="tx1"/>
                </a:solidFill>
              </a:rPr>
              <a:t>шість</a:t>
            </a:r>
            <a:r>
              <a:rPr lang="ru-RU" sz="2000" b="1" dirty="0">
                <a:solidFill>
                  <a:schemeClr val="tx1"/>
                </a:solidFill>
              </a:rPr>
              <a:t> </a:t>
            </a:r>
            <a:r>
              <a:rPr lang="ru-RU" sz="2000" b="1" dirty="0" err="1">
                <a:solidFill>
                  <a:schemeClr val="tx1"/>
                </a:solidFill>
              </a:rPr>
              <a:t>зоряних</a:t>
            </a:r>
            <a:r>
              <a:rPr lang="ru-RU" sz="2000" b="1" dirty="0">
                <a:solidFill>
                  <a:schemeClr val="tx1"/>
                </a:solidFill>
              </a:rPr>
              <a:t> величин. </a:t>
            </a:r>
            <a:r>
              <a:rPr lang="ru-RU" sz="2000" b="1" dirty="0" err="1">
                <a:solidFill>
                  <a:schemeClr val="tx1"/>
                </a:solidFill>
              </a:rPr>
              <a:t>Найяскравіші</a:t>
            </a:r>
            <a:r>
              <a:rPr lang="ru-RU" sz="2000" b="1" dirty="0">
                <a:solidFill>
                  <a:schemeClr val="tx1"/>
                </a:solidFill>
              </a:rPr>
              <a:t> </a:t>
            </a:r>
            <a:r>
              <a:rPr lang="ru-RU" sz="2000" b="1" dirty="0" err="1">
                <a:solidFill>
                  <a:schemeClr val="tx1"/>
                </a:solidFill>
              </a:rPr>
              <a:t>зірки</a:t>
            </a:r>
            <a:r>
              <a:rPr lang="ru-RU" sz="2000" b="1" dirty="0">
                <a:solidFill>
                  <a:schemeClr val="tx1"/>
                </a:solidFill>
              </a:rPr>
              <a:t> належали до </a:t>
            </a:r>
            <a:r>
              <a:rPr lang="ru-RU" sz="2000" b="1" dirty="0" err="1">
                <a:solidFill>
                  <a:schemeClr val="tx1"/>
                </a:solidFill>
              </a:rPr>
              <a:t>першої</a:t>
            </a:r>
            <a:r>
              <a:rPr lang="ru-RU" sz="2000" b="1" dirty="0">
                <a:solidFill>
                  <a:schemeClr val="tx1"/>
                </a:solidFill>
              </a:rPr>
              <a:t> </a:t>
            </a:r>
            <a:r>
              <a:rPr lang="ru-RU" sz="2000" b="1" dirty="0" err="1">
                <a:solidFill>
                  <a:schemeClr val="tx1"/>
                </a:solidFill>
              </a:rPr>
              <a:t>величини</a:t>
            </a:r>
            <a:r>
              <a:rPr lang="ru-RU" sz="2000" b="1" dirty="0">
                <a:solidFill>
                  <a:schemeClr val="tx1"/>
                </a:solidFill>
              </a:rPr>
              <a:t>, </a:t>
            </a:r>
            <a:r>
              <a:rPr lang="ru-RU" sz="2000" b="1" dirty="0" err="1">
                <a:solidFill>
                  <a:schemeClr val="tx1"/>
                </a:solidFill>
              </a:rPr>
              <a:t>найтьмяніші</a:t>
            </a:r>
            <a:r>
              <a:rPr lang="ru-RU" sz="2000" b="1" dirty="0">
                <a:solidFill>
                  <a:schemeClr val="tx1"/>
                </a:solidFill>
              </a:rPr>
              <a:t> — до </a:t>
            </a:r>
            <a:r>
              <a:rPr lang="ru-RU" sz="2000" b="1" dirty="0" err="1">
                <a:solidFill>
                  <a:schemeClr val="tx1"/>
                </a:solidFill>
              </a:rPr>
              <a:t>шостої</a:t>
            </a:r>
            <a:r>
              <a:rPr lang="ru-RU" sz="2000" b="1" dirty="0">
                <a:solidFill>
                  <a:schemeClr val="tx1"/>
                </a:solidFill>
              </a:rPr>
              <a:t>. </a:t>
            </a:r>
            <a:r>
              <a:rPr lang="ru-RU" sz="2000" b="1" dirty="0" err="1">
                <a:solidFill>
                  <a:schemeClr val="tx1"/>
                </a:solidFill>
              </a:rPr>
              <a:t>Пізніше</a:t>
            </a:r>
            <a:r>
              <a:rPr lang="ru-RU" sz="2000" b="1" dirty="0">
                <a:solidFill>
                  <a:schemeClr val="tx1"/>
                </a:solidFill>
              </a:rPr>
              <a:t>, </a:t>
            </a:r>
            <a:r>
              <a:rPr lang="ru-RU" sz="2000" b="1" dirty="0" err="1">
                <a:solidFill>
                  <a:schemeClr val="tx1"/>
                </a:solidFill>
              </a:rPr>
              <a:t>із</a:t>
            </a:r>
            <a:r>
              <a:rPr lang="ru-RU" sz="2000" b="1" dirty="0">
                <a:solidFill>
                  <a:schemeClr val="tx1"/>
                </a:solidFill>
              </a:rPr>
              <a:t> </a:t>
            </a:r>
            <a:r>
              <a:rPr lang="ru-RU" sz="2000" b="1" dirty="0" err="1">
                <a:solidFill>
                  <a:schemeClr val="tx1"/>
                </a:solidFill>
              </a:rPr>
              <a:t>появою</a:t>
            </a:r>
            <a:r>
              <a:rPr lang="ru-RU" sz="2000" b="1" dirty="0">
                <a:solidFill>
                  <a:schemeClr val="tx1"/>
                </a:solidFill>
              </a:rPr>
              <a:t> </a:t>
            </a:r>
            <a:r>
              <a:rPr lang="ru-RU" sz="2000" b="1" dirty="0" err="1">
                <a:solidFill>
                  <a:schemeClr val="tx1"/>
                </a:solidFill>
              </a:rPr>
              <a:t>телескопів</a:t>
            </a:r>
            <a:r>
              <a:rPr lang="ru-RU" sz="2000" b="1" dirty="0">
                <a:solidFill>
                  <a:schemeClr val="tx1"/>
                </a:solidFill>
              </a:rPr>
              <a:t> та </a:t>
            </a:r>
            <a:r>
              <a:rPr lang="ru-RU" sz="2000" b="1" dirty="0" err="1">
                <a:solidFill>
                  <a:schemeClr val="tx1"/>
                </a:solidFill>
              </a:rPr>
              <a:t>розвитком</a:t>
            </a:r>
            <a:r>
              <a:rPr lang="ru-RU" sz="2000" b="1" dirty="0">
                <a:solidFill>
                  <a:schemeClr val="tx1"/>
                </a:solidFill>
              </a:rPr>
              <a:t> </a:t>
            </a:r>
            <a:r>
              <a:rPr lang="ru-RU" sz="2000" b="1" dirty="0" err="1">
                <a:solidFill>
                  <a:schemeClr val="tx1"/>
                </a:solidFill>
              </a:rPr>
              <a:t>техніки</a:t>
            </a:r>
            <a:r>
              <a:rPr lang="ru-RU" sz="2000" b="1" dirty="0">
                <a:solidFill>
                  <a:schemeClr val="tx1"/>
                </a:solidFill>
              </a:rPr>
              <a:t> </a:t>
            </a:r>
            <a:r>
              <a:rPr lang="ru-RU" sz="2000" b="1" dirty="0" err="1">
                <a:solidFill>
                  <a:schemeClr val="tx1"/>
                </a:solidFill>
              </a:rPr>
              <a:t>спостережень</a:t>
            </a:r>
            <a:r>
              <a:rPr lang="ru-RU" sz="2000" b="1" dirty="0">
                <a:solidFill>
                  <a:schemeClr val="tx1"/>
                </a:solidFill>
              </a:rPr>
              <a:t>, </a:t>
            </a:r>
            <a:r>
              <a:rPr lang="ru-RU" sz="2000" b="1" dirty="0" err="1">
                <a:solidFill>
                  <a:schemeClr val="tx1"/>
                </a:solidFill>
              </a:rPr>
              <a:t>постала</a:t>
            </a:r>
            <a:r>
              <a:rPr lang="ru-RU" sz="2000" b="1" dirty="0">
                <a:solidFill>
                  <a:schemeClr val="tx1"/>
                </a:solidFill>
              </a:rPr>
              <a:t> потреба </a:t>
            </a:r>
            <a:r>
              <a:rPr lang="ru-RU" sz="2000" b="1" dirty="0" err="1">
                <a:solidFill>
                  <a:schemeClr val="tx1"/>
                </a:solidFill>
              </a:rPr>
              <a:t>визначати</a:t>
            </a:r>
            <a:r>
              <a:rPr lang="ru-RU" sz="2000" b="1" dirty="0">
                <a:solidFill>
                  <a:schemeClr val="tx1"/>
                </a:solidFill>
              </a:rPr>
              <a:t> </a:t>
            </a:r>
            <a:r>
              <a:rPr lang="ru-RU" sz="2000" b="1" dirty="0" err="1">
                <a:solidFill>
                  <a:schemeClr val="tx1"/>
                </a:solidFill>
              </a:rPr>
              <a:t>зоряні</a:t>
            </a:r>
            <a:r>
              <a:rPr lang="ru-RU" sz="2000" b="1" dirty="0">
                <a:solidFill>
                  <a:schemeClr val="tx1"/>
                </a:solidFill>
              </a:rPr>
              <a:t> </a:t>
            </a:r>
            <a:r>
              <a:rPr lang="ru-RU" sz="2000" b="1" dirty="0" err="1">
                <a:solidFill>
                  <a:schemeClr val="tx1"/>
                </a:solidFill>
              </a:rPr>
              <a:t>величини</a:t>
            </a:r>
            <a:r>
              <a:rPr lang="ru-RU" sz="2000" b="1" dirty="0">
                <a:solidFill>
                  <a:schemeClr val="tx1"/>
                </a:solidFill>
              </a:rPr>
              <a:t> </a:t>
            </a:r>
            <a:r>
              <a:rPr lang="ru-RU" sz="2000" b="1" dirty="0" err="1">
                <a:solidFill>
                  <a:schemeClr val="tx1"/>
                </a:solidFill>
              </a:rPr>
              <a:t>точніше</a:t>
            </a:r>
            <a:r>
              <a:rPr lang="ru-RU" sz="2000" b="1" dirty="0">
                <a:solidFill>
                  <a:schemeClr val="tx1"/>
                </a:solidFill>
              </a:rPr>
              <a:t> та </a:t>
            </a:r>
            <a:r>
              <a:rPr lang="ru-RU" sz="2000" b="1" dirty="0" err="1">
                <a:solidFill>
                  <a:schemeClr val="tx1"/>
                </a:solidFill>
              </a:rPr>
              <a:t>розширити</a:t>
            </a:r>
            <a:r>
              <a:rPr lang="ru-RU" sz="2000" b="1" dirty="0">
                <a:solidFill>
                  <a:schemeClr val="tx1"/>
                </a:solidFill>
              </a:rPr>
              <a:t> </a:t>
            </a:r>
            <a:r>
              <a:rPr lang="ru-RU" sz="2000" b="1" dirty="0" err="1">
                <a:solidFill>
                  <a:schemeClr val="tx1"/>
                </a:solidFill>
              </a:rPr>
              <a:t>діапазон</a:t>
            </a:r>
            <a:r>
              <a:rPr lang="ru-RU" sz="2000" b="1" dirty="0">
                <a:solidFill>
                  <a:schemeClr val="tx1"/>
                </a:solidFill>
              </a:rPr>
              <a:t> </a:t>
            </a:r>
            <a:r>
              <a:rPr lang="ru-RU" sz="2000" b="1" dirty="0" err="1">
                <a:solidFill>
                  <a:schemeClr val="tx1"/>
                </a:solidFill>
              </a:rPr>
              <a:t>зоряних</a:t>
            </a:r>
            <a:r>
              <a:rPr lang="ru-RU" sz="2000" b="1" dirty="0">
                <a:solidFill>
                  <a:schemeClr val="tx1"/>
                </a:solidFill>
              </a:rPr>
              <a:t> величин.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239"/>
            <a:ext cx="4500767" cy="3715206"/>
          </a:xfrm>
          <a:prstGeom prst="rect">
            <a:avLst/>
          </a:prstGeom>
        </p:spPr>
      </p:pic>
      <p:sp>
        <p:nvSpPr>
          <p:cNvPr id="6" name="Прямоугольник 5"/>
          <p:cNvSpPr/>
          <p:nvPr/>
        </p:nvSpPr>
        <p:spPr>
          <a:xfrm>
            <a:off x="4554519" y="2333685"/>
            <a:ext cx="4572000" cy="4524315"/>
          </a:xfrm>
          <a:prstGeom prst="rect">
            <a:avLst/>
          </a:prstGeom>
        </p:spPr>
        <p:txBody>
          <a:bodyPr>
            <a:spAutoFit/>
          </a:bodyPr>
          <a:lstStyle/>
          <a:p>
            <a:r>
              <a:rPr lang="ru-RU" dirty="0"/>
              <a:t>Формально </a:t>
            </a:r>
            <a:r>
              <a:rPr lang="ru-RU" dirty="0" err="1"/>
              <a:t>було</a:t>
            </a:r>
            <a:r>
              <a:rPr lang="ru-RU" dirty="0"/>
              <a:t> </a:t>
            </a:r>
            <a:r>
              <a:rPr lang="ru-RU" dirty="0" err="1"/>
              <a:t>визначено</a:t>
            </a:r>
            <a:r>
              <a:rPr lang="ru-RU" dirty="0"/>
              <a:t>, </a:t>
            </a:r>
            <a:r>
              <a:rPr lang="ru-RU" dirty="0" err="1"/>
              <a:t>що</a:t>
            </a:r>
            <a:r>
              <a:rPr lang="ru-RU" dirty="0"/>
              <a:t> зоря </a:t>
            </a:r>
            <a:r>
              <a:rPr lang="ru-RU" dirty="0" err="1"/>
              <a:t>першої</a:t>
            </a:r>
            <a:r>
              <a:rPr lang="ru-RU" dirty="0"/>
              <a:t> </a:t>
            </a:r>
            <a:r>
              <a:rPr lang="ru-RU" dirty="0" err="1"/>
              <a:t>величини</a:t>
            </a:r>
            <a:r>
              <a:rPr lang="ru-RU" dirty="0"/>
              <a:t> </a:t>
            </a:r>
            <a:r>
              <a:rPr lang="ru-RU" dirty="0" err="1"/>
              <a:t>рівно</a:t>
            </a:r>
            <a:r>
              <a:rPr lang="ru-RU" dirty="0"/>
              <a:t> у сто раз </a:t>
            </a:r>
            <a:r>
              <a:rPr lang="ru-RU" dirty="0" err="1"/>
              <a:t>яскравіша</a:t>
            </a:r>
            <a:r>
              <a:rPr lang="ru-RU" dirty="0"/>
              <a:t> за зорю </a:t>
            </a:r>
            <a:r>
              <a:rPr lang="ru-RU" dirty="0" err="1"/>
              <a:t>шостої</a:t>
            </a:r>
            <a:r>
              <a:rPr lang="ru-RU" dirty="0"/>
              <a:t>. За такого </a:t>
            </a:r>
            <a:r>
              <a:rPr lang="ru-RU" dirty="0" err="1"/>
              <a:t>визначення</a:t>
            </a:r>
            <a:r>
              <a:rPr lang="ru-RU" dirty="0"/>
              <a:t> </a:t>
            </a:r>
            <a:r>
              <a:rPr lang="ru-RU" dirty="0" err="1"/>
              <a:t>деякі</a:t>
            </a:r>
            <a:r>
              <a:rPr lang="ru-RU" dirty="0"/>
              <a:t> </a:t>
            </a:r>
            <a:r>
              <a:rPr lang="ru-RU" dirty="0" err="1"/>
              <a:t>яскраві</a:t>
            </a:r>
            <a:r>
              <a:rPr lang="ru-RU" dirty="0"/>
              <a:t> </a:t>
            </a:r>
            <a:r>
              <a:rPr lang="ru-RU" dirty="0" err="1"/>
              <a:t>зорі</a:t>
            </a:r>
            <a:r>
              <a:rPr lang="ru-RU" dirty="0"/>
              <a:t> </a:t>
            </a:r>
            <a:r>
              <a:rPr lang="ru-RU" dirty="0" err="1"/>
              <a:t>мають</a:t>
            </a:r>
            <a:r>
              <a:rPr lang="ru-RU" dirty="0"/>
              <a:t> </a:t>
            </a:r>
            <a:r>
              <a:rPr lang="ru-RU" dirty="0" err="1"/>
              <a:t>нульову</a:t>
            </a:r>
            <a:r>
              <a:rPr lang="ru-RU" dirty="0"/>
              <a:t> і </a:t>
            </a:r>
            <a:r>
              <a:rPr lang="ru-RU" dirty="0" err="1"/>
              <a:t>навіть</a:t>
            </a:r>
            <a:r>
              <a:rPr lang="ru-RU" dirty="0"/>
              <a:t> </a:t>
            </a:r>
            <a:r>
              <a:rPr lang="ru-RU" dirty="0" err="1"/>
              <a:t>від'ємну</a:t>
            </a:r>
            <a:r>
              <a:rPr lang="ru-RU" dirty="0"/>
              <a:t> </a:t>
            </a:r>
            <a:r>
              <a:rPr lang="ru-RU" dirty="0" err="1"/>
              <a:t>зоряну</a:t>
            </a:r>
            <a:r>
              <a:rPr lang="ru-RU" dirty="0"/>
              <a:t> величину. </a:t>
            </a:r>
            <a:r>
              <a:rPr lang="ru-RU" dirty="0" err="1"/>
              <a:t>Наприклад</a:t>
            </a:r>
            <a:r>
              <a:rPr lang="ru-RU" dirty="0"/>
              <a:t>, </a:t>
            </a:r>
            <a:r>
              <a:rPr lang="ru-RU" dirty="0" err="1"/>
              <a:t>найяскравіша</a:t>
            </a:r>
            <a:r>
              <a:rPr lang="ru-RU" dirty="0"/>
              <a:t> </a:t>
            </a:r>
            <a:r>
              <a:rPr lang="ru-RU" dirty="0" err="1"/>
              <a:t>зірка</a:t>
            </a:r>
            <a:r>
              <a:rPr lang="ru-RU" dirty="0"/>
              <a:t> </a:t>
            </a:r>
            <a:r>
              <a:rPr lang="ru-RU" dirty="0" err="1"/>
              <a:t>нічного</a:t>
            </a:r>
            <a:r>
              <a:rPr lang="ru-RU" dirty="0"/>
              <a:t> неба </a:t>
            </a:r>
            <a:r>
              <a:rPr lang="ru-RU" dirty="0" err="1"/>
              <a:t>Сіріус</a:t>
            </a:r>
            <a:r>
              <a:rPr lang="ru-RU" dirty="0"/>
              <a:t> </a:t>
            </a:r>
            <a:r>
              <a:rPr lang="ru-RU" dirty="0" err="1"/>
              <a:t>має</a:t>
            </a:r>
            <a:r>
              <a:rPr lang="ru-RU" dirty="0"/>
              <a:t> </a:t>
            </a:r>
            <a:r>
              <a:rPr lang="ru-RU" dirty="0" err="1"/>
              <a:t>зоряну</a:t>
            </a:r>
            <a:r>
              <a:rPr lang="ru-RU" dirty="0"/>
              <a:t> величину −1,47</a:t>
            </a:r>
            <a:r>
              <a:rPr lang="en-US" dirty="0" smtClean="0"/>
              <a:t>m. </a:t>
            </a:r>
            <a:r>
              <a:rPr lang="ru-RU" dirty="0" err="1"/>
              <a:t>Сучасна</a:t>
            </a:r>
            <a:r>
              <a:rPr lang="ru-RU" dirty="0"/>
              <a:t> шкала </a:t>
            </a:r>
            <a:r>
              <a:rPr lang="ru-RU" dirty="0" err="1"/>
              <a:t>дозволяє</a:t>
            </a:r>
            <a:r>
              <a:rPr lang="ru-RU" dirty="0"/>
              <a:t> </a:t>
            </a:r>
            <a:r>
              <a:rPr lang="ru-RU" dirty="0" err="1"/>
              <a:t>також</a:t>
            </a:r>
            <a:r>
              <a:rPr lang="ru-RU" dirty="0"/>
              <a:t> </a:t>
            </a:r>
            <a:r>
              <a:rPr lang="ru-RU" dirty="0" err="1"/>
              <a:t>одержати</a:t>
            </a:r>
            <a:r>
              <a:rPr lang="ru-RU" dirty="0"/>
              <a:t> </a:t>
            </a:r>
            <a:r>
              <a:rPr lang="ru-RU" dirty="0" err="1"/>
              <a:t>значення</a:t>
            </a:r>
            <a:r>
              <a:rPr lang="ru-RU" dirty="0"/>
              <a:t> і для </a:t>
            </a:r>
            <a:r>
              <a:rPr lang="ru-RU" dirty="0" err="1"/>
              <a:t>Сонця</a:t>
            </a:r>
            <a:r>
              <a:rPr lang="ru-RU" dirty="0"/>
              <a:t>: −26,8</a:t>
            </a:r>
            <a:r>
              <a:rPr lang="en-US" dirty="0"/>
              <a:t>m. </a:t>
            </a:r>
            <a:r>
              <a:rPr lang="ru-RU" dirty="0"/>
              <a:t>У той же час </a:t>
            </a:r>
            <a:r>
              <a:rPr lang="ru-RU" dirty="0" err="1"/>
              <a:t>орбітальний</a:t>
            </a:r>
            <a:r>
              <a:rPr lang="ru-RU" dirty="0"/>
              <a:t> телескоп «Хаббл» </a:t>
            </a:r>
            <a:r>
              <a:rPr lang="ru-RU" dirty="0" err="1"/>
              <a:t>може</a:t>
            </a:r>
            <a:r>
              <a:rPr lang="ru-RU" dirty="0"/>
              <a:t> </a:t>
            </a:r>
            <a:r>
              <a:rPr lang="ru-RU" dirty="0" err="1"/>
              <a:t>спостерігати</a:t>
            </a:r>
            <a:r>
              <a:rPr lang="ru-RU" dirty="0"/>
              <a:t> </a:t>
            </a:r>
            <a:r>
              <a:rPr lang="ru-RU" dirty="0" err="1"/>
              <a:t>тьмяні</a:t>
            </a:r>
            <a:r>
              <a:rPr lang="ru-RU" dirty="0"/>
              <a:t> </a:t>
            </a:r>
            <a:r>
              <a:rPr lang="ru-RU" dirty="0" err="1"/>
              <a:t>зорі</a:t>
            </a:r>
            <a:r>
              <a:rPr lang="ru-RU" dirty="0"/>
              <a:t> до 31,5</a:t>
            </a:r>
            <a:r>
              <a:rPr lang="en-US" dirty="0"/>
              <a:t>m </a:t>
            </a:r>
            <a:r>
              <a:rPr lang="ru-RU" dirty="0"/>
              <a:t>у видимому </a:t>
            </a:r>
            <a:r>
              <a:rPr lang="ru-RU" dirty="0" err="1"/>
              <a:t>світлі</a:t>
            </a:r>
            <a:r>
              <a:rPr lang="ru-RU" dirty="0"/>
              <a:t>. </a:t>
            </a:r>
            <a:r>
              <a:rPr lang="ru-RU" dirty="0" err="1"/>
              <a:t>Усі</a:t>
            </a:r>
            <a:r>
              <a:rPr lang="ru-RU" dirty="0"/>
              <a:t> </a:t>
            </a:r>
            <a:r>
              <a:rPr lang="ru-RU" dirty="0" err="1"/>
              <a:t>видимі</a:t>
            </a:r>
            <a:r>
              <a:rPr lang="ru-RU" dirty="0"/>
              <a:t> з </a:t>
            </a:r>
            <a:r>
              <a:rPr lang="ru-RU" dirty="0" err="1"/>
              <a:t>Землі</a:t>
            </a:r>
            <a:r>
              <a:rPr lang="ru-RU" dirty="0"/>
              <a:t> </a:t>
            </a:r>
            <a:r>
              <a:rPr lang="ru-RU" dirty="0" err="1"/>
              <a:t>зорі</a:t>
            </a:r>
            <a:r>
              <a:rPr lang="ru-RU" dirty="0"/>
              <a:t> (</a:t>
            </a:r>
            <a:r>
              <a:rPr lang="ru-RU" dirty="0" err="1"/>
              <a:t>навіть</a:t>
            </a:r>
            <a:r>
              <a:rPr lang="ru-RU" dirty="0"/>
              <a:t> </a:t>
            </a:r>
            <a:r>
              <a:rPr lang="ru-RU" dirty="0" err="1"/>
              <a:t>ті</a:t>
            </a:r>
            <a:r>
              <a:rPr lang="ru-RU" dirty="0"/>
              <a:t>, </a:t>
            </a:r>
            <a:r>
              <a:rPr lang="ru-RU" dirty="0" err="1"/>
              <a:t>що</a:t>
            </a:r>
            <a:r>
              <a:rPr lang="ru-RU" dirty="0"/>
              <a:t> </a:t>
            </a:r>
            <a:r>
              <a:rPr lang="ru-RU" dirty="0" err="1"/>
              <a:t>доступні</a:t>
            </a:r>
            <a:r>
              <a:rPr lang="ru-RU" dirty="0"/>
              <a:t> для </a:t>
            </a:r>
            <a:r>
              <a:rPr lang="ru-RU" dirty="0" err="1"/>
              <a:t>спостереження</a:t>
            </a:r>
            <a:r>
              <a:rPr lang="ru-RU" dirty="0"/>
              <a:t> за </a:t>
            </a:r>
            <a:r>
              <a:rPr lang="ru-RU" dirty="0" err="1"/>
              <a:t>допомогою</a:t>
            </a:r>
            <a:r>
              <a:rPr lang="ru-RU" dirty="0"/>
              <a:t> </a:t>
            </a:r>
            <a:r>
              <a:rPr lang="ru-RU" dirty="0" err="1"/>
              <a:t>найпотужніших</a:t>
            </a:r>
            <a:r>
              <a:rPr lang="ru-RU" dirty="0"/>
              <a:t> </a:t>
            </a:r>
            <a:r>
              <a:rPr lang="ru-RU" dirty="0" err="1"/>
              <a:t>телескопів</a:t>
            </a:r>
            <a:r>
              <a:rPr lang="ru-RU" dirty="0"/>
              <a:t>) </a:t>
            </a:r>
            <a:r>
              <a:rPr lang="ru-RU" dirty="0" err="1"/>
              <a:t>розташовані</a:t>
            </a:r>
            <a:r>
              <a:rPr lang="ru-RU" dirty="0"/>
              <a:t> в </a:t>
            </a:r>
            <a:r>
              <a:rPr lang="ru-RU" dirty="0" err="1"/>
              <a:t>місцевій</a:t>
            </a:r>
            <a:r>
              <a:rPr lang="ru-RU" dirty="0"/>
              <a:t> </a:t>
            </a:r>
            <a:r>
              <a:rPr lang="ru-RU" dirty="0" err="1"/>
              <a:t>групі</a:t>
            </a:r>
            <a:r>
              <a:rPr lang="ru-RU" dirty="0"/>
              <a:t> галактик.</a:t>
            </a:r>
          </a:p>
        </p:txBody>
      </p:sp>
    </p:spTree>
    <p:extLst>
      <p:ext uri="{BB962C8B-B14F-4D97-AF65-F5344CB8AC3E}">
        <p14:creationId xmlns:p14="http://schemas.microsoft.com/office/powerpoint/2010/main" val="92155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2" name="Объект 1"/>
          <p:cNvSpPr>
            <a:spLocks noGrp="1"/>
          </p:cNvSpPr>
          <p:nvPr>
            <p:ph idx="1"/>
          </p:nvPr>
        </p:nvSpPr>
        <p:spPr>
          <a:xfrm>
            <a:off x="3048000" y="0"/>
            <a:ext cx="6096000" cy="3600400"/>
          </a:xfrm>
        </p:spPr>
        <p:txBody>
          <a:bodyPr>
            <a:normAutofit lnSpcReduction="10000"/>
          </a:bodyPr>
          <a:lstStyle/>
          <a:p>
            <a:pPr marL="18288" indent="0">
              <a:buNone/>
            </a:pPr>
            <a:r>
              <a:rPr lang="uk-UA" sz="2000" b="1" dirty="0">
                <a:solidFill>
                  <a:schemeClr val="tx1"/>
                </a:solidFill>
              </a:rPr>
              <a:t>Уперше термін «зоряна величина» був уведений для характеристики яскравості зір грецьким астрономом </a:t>
            </a:r>
            <a:r>
              <a:rPr lang="uk-UA" sz="2000" b="1" dirty="0" err="1">
                <a:solidFill>
                  <a:schemeClr val="tx1"/>
                </a:solidFill>
              </a:rPr>
              <a:t>Гіппархом</a:t>
            </a:r>
            <a:r>
              <a:rPr lang="uk-UA" sz="2000" b="1" dirty="0">
                <a:solidFill>
                  <a:schemeClr val="tx1"/>
                </a:solidFill>
              </a:rPr>
              <a:t> у II ст. до н.е. Тоді астрономи вважали, що зорі розміщені на однаковій відстані від Землі, тому яскравість залежить від розмірів цих світил. Зараз ми знаємо, що зорі навіть в одному сузір'ї розташовуються на різних відстанях, тому видима зоряна величина визначає тільки деяку кількість енергії, яку реєструє наше око за певний проміжок часу.</a:t>
            </a:r>
          </a:p>
          <a:p>
            <a:endParaRPr lang="ru-RU" dirty="0"/>
          </a:p>
        </p:txBody>
      </p:sp>
      <p:sp>
        <p:nvSpPr>
          <p:cNvPr id="4" name="Прямоугольник 3"/>
          <p:cNvSpPr/>
          <p:nvPr/>
        </p:nvSpPr>
        <p:spPr>
          <a:xfrm>
            <a:off x="12318" y="3164681"/>
            <a:ext cx="4572000" cy="3693319"/>
          </a:xfrm>
          <a:prstGeom prst="rect">
            <a:avLst/>
          </a:prstGeom>
        </p:spPr>
        <p:txBody>
          <a:bodyPr>
            <a:spAutoFit/>
          </a:bodyPr>
          <a:lstStyle/>
          <a:p>
            <a:pPr indent="15875" algn="just"/>
            <a:r>
              <a:rPr lang="uk-UA" b="1" dirty="0" err="1"/>
              <a:t>Гіппарх</a:t>
            </a:r>
            <a:r>
              <a:rPr lang="uk-UA" b="1" dirty="0"/>
              <a:t> розділив усі видимі зорі за яскравістю на 6 своєрідних класів — 6</a:t>
            </a:r>
            <a:r>
              <a:rPr lang="uk-UA" b="1" i="1" dirty="0"/>
              <a:t> зоряних величин.</a:t>
            </a:r>
            <a:r>
              <a:rPr lang="uk-UA" b="1" dirty="0"/>
              <a:t> </a:t>
            </a:r>
            <a:r>
              <a:rPr lang="uk-UA" b="1" dirty="0">
                <a:solidFill>
                  <a:srgbClr val="FF0000"/>
                </a:solidFill>
              </a:rPr>
              <a:t>Найяскравіші зорі були названі зорями </a:t>
            </a:r>
            <a:r>
              <a:rPr lang="uk-UA" b="1" dirty="0">
                <a:solidFill>
                  <a:srgbClr val="FF0000"/>
                </a:solidFill>
                <a:latin typeface="Arial Black" pitchFamily="34" charset="0"/>
              </a:rPr>
              <a:t>ПЕРШОЇ</a:t>
            </a:r>
            <a:r>
              <a:rPr lang="uk-UA" b="1" dirty="0">
                <a:solidFill>
                  <a:srgbClr val="FF0000"/>
                </a:solidFill>
              </a:rPr>
              <a:t> зоряної величини</a:t>
            </a:r>
            <a:r>
              <a:rPr lang="uk-UA" b="1" dirty="0"/>
              <a:t>, більш слабкіші — другої, а </a:t>
            </a:r>
            <a:r>
              <a:rPr lang="uk-UA" b="1" dirty="0">
                <a:solidFill>
                  <a:srgbClr val="FF0000"/>
                </a:solidFill>
              </a:rPr>
              <a:t>найслабкіші, які ледве видно на нічному небі,— </a:t>
            </a:r>
            <a:r>
              <a:rPr lang="uk-UA" b="1" dirty="0">
                <a:solidFill>
                  <a:srgbClr val="FF0000"/>
                </a:solidFill>
                <a:latin typeface="Arial Black" pitchFamily="34" charset="0"/>
              </a:rPr>
              <a:t>ШОСТОЇ</a:t>
            </a:r>
            <a:r>
              <a:rPr lang="uk-UA" b="1" dirty="0"/>
              <a:t>. У XIX ст. англійський астроном Н.</a:t>
            </a:r>
            <a:r>
              <a:rPr lang="uk-UA" b="1" dirty="0" err="1"/>
              <a:t>Погсон</a:t>
            </a:r>
            <a:r>
              <a:rPr lang="uk-UA" b="1" dirty="0"/>
              <a:t> (1829—1891) доповнив визначення зоряної величини ще однією умовою: </a:t>
            </a:r>
            <a:r>
              <a:rPr lang="uk-UA" b="1" dirty="0">
                <a:solidFill>
                  <a:srgbClr val="0000FF"/>
                </a:solidFill>
              </a:rPr>
              <a:t>зорі першої зоряної величини мають бути у 100 разів яскравіші за зорі шостої величини</a:t>
            </a:r>
            <a:r>
              <a:rPr lang="uk-UA" b="1"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825" y="3342398"/>
            <a:ext cx="419417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3385723" cy="331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544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34380" y="5329287"/>
            <a:ext cx="7543800" cy="914400"/>
          </a:xfrm>
        </p:spPr>
        <p:txBody>
          <a:bodyPr/>
          <a:lstStyle/>
          <a:p>
            <a:endParaRPr lang="ru-RU"/>
          </a:p>
        </p:txBody>
      </p:sp>
      <p:sp>
        <p:nvSpPr>
          <p:cNvPr id="2" name="Объект 1"/>
          <p:cNvSpPr>
            <a:spLocks noGrp="1"/>
          </p:cNvSpPr>
          <p:nvPr>
            <p:ph idx="1"/>
          </p:nvPr>
        </p:nvSpPr>
        <p:spPr>
          <a:xfrm>
            <a:off x="251520" y="260648"/>
            <a:ext cx="8616280" cy="3657599"/>
          </a:xfrm>
        </p:spPr>
        <p:txBody>
          <a:bodyPr>
            <a:normAutofit/>
          </a:bodyPr>
          <a:lstStyle/>
          <a:p>
            <a:pPr marL="0" indent="15875" algn="just">
              <a:buNone/>
              <a:defRPr/>
            </a:pPr>
            <a:r>
              <a:rPr lang="uk-UA" sz="2000" b="1" dirty="0">
                <a:solidFill>
                  <a:srgbClr val="0000FF"/>
                </a:solidFill>
              </a:rPr>
              <a:t>Видима зоряна величина</a:t>
            </a:r>
            <a:r>
              <a:rPr lang="uk-UA" sz="2000" i="1" dirty="0">
                <a:solidFill>
                  <a:srgbClr val="0000FF"/>
                </a:solidFill>
              </a:rPr>
              <a:t> </a:t>
            </a:r>
            <a:r>
              <a:rPr lang="en-US" sz="2000" i="1" dirty="0">
                <a:solidFill>
                  <a:srgbClr val="FF0000"/>
                </a:solidFill>
                <a:latin typeface="Arial Black" pitchFamily="34" charset="0"/>
              </a:rPr>
              <a:t>m</a:t>
            </a:r>
            <a:r>
              <a:rPr lang="en-US" sz="2000" i="1" dirty="0"/>
              <a:t> </a:t>
            </a:r>
            <a:r>
              <a:rPr lang="uk-UA" sz="2000" b="1" dirty="0">
                <a:solidFill>
                  <a:schemeClr val="tx1"/>
                </a:solidFill>
              </a:rPr>
              <a:t>визначає кількість світла, що потрапляє від зорі до нашого ока. Найслабкіші зорі, які ще можна побачити неозброєним оком, мають </a:t>
            </a:r>
            <a:r>
              <a:rPr lang="uk-UA" sz="2000" b="1" i="1" dirty="0">
                <a:solidFill>
                  <a:schemeClr val="tx1"/>
                </a:solidFill>
              </a:rPr>
              <a:t>т= +6 </a:t>
            </a:r>
            <a:r>
              <a:rPr lang="uk-UA" sz="2000" b="1" i="1" baseline="30000" dirty="0">
                <a:solidFill>
                  <a:schemeClr val="tx1"/>
                </a:solidFill>
              </a:rPr>
              <a:t>т</a:t>
            </a:r>
            <a:r>
              <a:rPr lang="uk-UA" sz="2000" b="1" dirty="0">
                <a:solidFill>
                  <a:schemeClr val="tx1"/>
                </a:solidFill>
              </a:rPr>
              <a:t>.</a:t>
            </a:r>
            <a:r>
              <a:rPr lang="en-US" sz="2000" b="1" dirty="0">
                <a:solidFill>
                  <a:schemeClr val="tx1"/>
                </a:solidFill>
              </a:rPr>
              <a:t> </a:t>
            </a:r>
            <a:r>
              <a:rPr lang="uk-UA" sz="2000" b="1" dirty="0">
                <a:solidFill>
                  <a:schemeClr val="tx1"/>
                </a:solidFill>
              </a:rPr>
              <a:t>Сучасні телескопи дозволяють бачити зорі до +28 </a:t>
            </a:r>
            <a:r>
              <a:rPr lang="en-US" sz="2000" b="1" i="1" baseline="30000" dirty="0">
                <a:solidFill>
                  <a:schemeClr val="tx1"/>
                </a:solidFill>
              </a:rPr>
              <a:t>m</a:t>
            </a:r>
            <a:r>
              <a:rPr lang="en-US" sz="2000" b="1" i="1" dirty="0">
                <a:solidFill>
                  <a:schemeClr val="tx1"/>
                </a:solidFill>
              </a:rPr>
              <a:t> .</a:t>
            </a:r>
            <a:endParaRPr lang="uk-UA" sz="2000" b="1" i="1" dirty="0">
              <a:solidFill>
                <a:schemeClr val="tx1"/>
              </a:solidFill>
            </a:endParaRPr>
          </a:p>
          <a:p>
            <a:pPr marL="0" indent="15875" algn="just">
              <a:buNone/>
              <a:defRPr/>
            </a:pPr>
            <a:r>
              <a:rPr lang="uk-UA" sz="2000" b="1" dirty="0">
                <a:solidFill>
                  <a:schemeClr val="tx1"/>
                </a:solidFill>
              </a:rPr>
              <a:t>Поряд з зоряними величинами зорі характеризуються їх яскравістю.</a:t>
            </a:r>
            <a:r>
              <a:rPr lang="uk-UA" sz="2000" dirty="0"/>
              <a:t> </a:t>
            </a:r>
            <a:r>
              <a:rPr lang="uk-UA" sz="2000" b="1" dirty="0">
                <a:solidFill>
                  <a:srgbClr val="0000FF"/>
                </a:solidFill>
              </a:rPr>
              <a:t>Яскравість</a:t>
            </a:r>
            <a:r>
              <a:rPr lang="uk-UA" sz="2000" i="1" dirty="0"/>
              <a:t> </a:t>
            </a:r>
            <a:r>
              <a:rPr lang="uk-UA" sz="2000" i="1" dirty="0">
                <a:solidFill>
                  <a:srgbClr val="FF0000"/>
                </a:solidFill>
                <a:latin typeface="Arial Black" pitchFamily="34" charset="0"/>
              </a:rPr>
              <a:t>Е </a:t>
            </a:r>
            <a:r>
              <a:rPr lang="uk-UA" sz="2000" b="1" dirty="0">
                <a:solidFill>
                  <a:schemeClr val="tx1"/>
                </a:solidFill>
              </a:rPr>
              <a:t>фактично визначає освітленість, яку створюють зорі на поверхні Землі, тому величину</a:t>
            </a:r>
            <a:r>
              <a:rPr lang="uk-UA" sz="2000" b="1" i="1" dirty="0">
                <a:solidFill>
                  <a:schemeClr val="tx1"/>
                </a:solidFill>
              </a:rPr>
              <a:t> Е</a:t>
            </a:r>
            <a:r>
              <a:rPr lang="uk-UA" sz="2000" b="1" dirty="0">
                <a:solidFill>
                  <a:schemeClr val="tx1"/>
                </a:solidFill>
              </a:rPr>
              <a:t> можна вимірювати</a:t>
            </a:r>
            <a:r>
              <a:rPr lang="uk-UA" sz="2000" b="1" i="1" dirty="0">
                <a:solidFill>
                  <a:schemeClr val="tx1"/>
                </a:solidFill>
              </a:rPr>
              <a:t> </a:t>
            </a:r>
            <a:r>
              <a:rPr lang="uk-UA" sz="2000" b="1" i="1" dirty="0" err="1">
                <a:solidFill>
                  <a:schemeClr val="tx1"/>
                </a:solidFill>
              </a:rPr>
              <a:t>люксами</a:t>
            </a:r>
            <a:r>
              <a:rPr lang="uk-UA" sz="2000" b="1" dirty="0">
                <a:solidFill>
                  <a:schemeClr val="tx1"/>
                </a:solidFill>
              </a:rPr>
              <a:t> — одиницями освітленості, які застосовують у курсі фізики. Яскравості двох зір пов'язані з їх видимими зоряними величинами законом </a:t>
            </a:r>
            <a:r>
              <a:rPr lang="uk-UA" sz="2000" b="1" dirty="0" err="1">
                <a:solidFill>
                  <a:schemeClr val="tx1"/>
                </a:solidFill>
              </a:rPr>
              <a:t>Погсона</a:t>
            </a:r>
            <a:r>
              <a:rPr lang="uk-UA" sz="2000" b="1" dirty="0">
                <a:solidFill>
                  <a:schemeClr val="tx1"/>
                </a:solidFill>
              </a:rPr>
              <a:t>:</a:t>
            </a:r>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946" y="3645024"/>
            <a:ext cx="3417030" cy="148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5437818"/>
            <a:ext cx="8568952" cy="1384995"/>
          </a:xfrm>
          <a:prstGeom prst="rect">
            <a:avLst/>
          </a:prstGeom>
        </p:spPr>
        <p:txBody>
          <a:bodyPr wrap="square">
            <a:spAutoFit/>
          </a:bodyPr>
          <a:lstStyle/>
          <a:p>
            <a:pPr algn="just">
              <a:spcBef>
                <a:spcPct val="20000"/>
              </a:spcBef>
            </a:pPr>
            <a:r>
              <a:rPr lang="uk-UA" sz="2800" b="1" dirty="0">
                <a:latin typeface="Calibri" pitchFamily="34" charset="0"/>
              </a:rPr>
              <a:t>Згідно з формулою, якщо різниця зоряних величин двох світил дорівнює одиниці, то відношення блиску буде </a:t>
            </a:r>
            <a:r>
              <a:rPr lang="uk-UA" sz="2800" b="1" dirty="0">
                <a:latin typeface="Calibri" pitchFamily="34" charset="0"/>
                <a:sym typeface="Symbol" pitchFamily="18" charset="2"/>
              </a:rPr>
              <a:t></a:t>
            </a:r>
            <a:r>
              <a:rPr lang="uk-UA" sz="2800" b="1" dirty="0">
                <a:latin typeface="Calibri" pitchFamily="34" charset="0"/>
              </a:rPr>
              <a:t>2,512.</a:t>
            </a:r>
          </a:p>
        </p:txBody>
      </p:sp>
    </p:spTree>
    <p:extLst>
      <p:ext uri="{BB962C8B-B14F-4D97-AF65-F5344CB8AC3E}">
        <p14:creationId xmlns:p14="http://schemas.microsoft.com/office/powerpoint/2010/main" val="635938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47463" y="-315416"/>
            <a:ext cx="9144000" cy="914400"/>
          </a:xfrm>
        </p:spPr>
        <p:txBody>
          <a:bodyPr/>
          <a:lstStyle/>
          <a:p>
            <a:r>
              <a:rPr lang="uk-UA" sz="2800" b="1" dirty="0">
                <a:solidFill>
                  <a:schemeClr val="accent6">
                    <a:lumMod val="50000"/>
                  </a:schemeClr>
                </a:solidFill>
              </a:rPr>
              <a:t>3. Абсолютні зоряні </a:t>
            </a:r>
            <a:r>
              <a:rPr lang="uk-UA" sz="2800" b="1" dirty="0" smtClean="0">
                <a:solidFill>
                  <a:schemeClr val="accent6">
                    <a:lumMod val="50000"/>
                  </a:schemeClr>
                </a:solidFill>
              </a:rPr>
              <a:t>величини і світність зорі  </a:t>
            </a:r>
            <a:endParaRPr lang="ru-RU" sz="2800" dirty="0">
              <a:solidFill>
                <a:schemeClr val="accent6">
                  <a:lumMod val="50000"/>
                </a:schemeClr>
              </a:solidFill>
            </a:endParaRPr>
          </a:p>
        </p:txBody>
      </p:sp>
      <p:sp>
        <p:nvSpPr>
          <p:cNvPr id="2" name="Объект 1"/>
          <p:cNvSpPr>
            <a:spLocks noGrp="1"/>
          </p:cNvSpPr>
          <p:nvPr>
            <p:ph idx="1"/>
          </p:nvPr>
        </p:nvSpPr>
        <p:spPr>
          <a:xfrm>
            <a:off x="0" y="908720"/>
            <a:ext cx="8820472" cy="3312368"/>
          </a:xfrm>
        </p:spPr>
        <p:txBody>
          <a:bodyPr/>
          <a:lstStyle/>
          <a:p>
            <a:pPr marL="0" indent="15875" algn="just">
              <a:buNone/>
            </a:pPr>
            <a:r>
              <a:rPr lang="uk-UA" sz="2000" b="1" dirty="0">
                <a:solidFill>
                  <a:schemeClr val="accent6">
                    <a:lumMod val="50000"/>
                  </a:schemeClr>
                </a:solidFill>
              </a:rPr>
              <a:t>З курсу фізики відомо, що освітленість, яку створюють джерела енергії, залежить від відстані до них, тому невелика лампочка у вашій кімнаті може здаватися набагато яскравішою, ніж далекий прожектор. Для визначення</a:t>
            </a:r>
            <a:r>
              <a:rPr lang="uk-UA" sz="2000" b="1" i="1" dirty="0">
                <a:solidFill>
                  <a:schemeClr val="accent6">
                    <a:lumMod val="50000"/>
                  </a:schemeClr>
                </a:solidFill>
              </a:rPr>
              <a:t> світності,</a:t>
            </a:r>
            <a:r>
              <a:rPr lang="uk-UA" sz="2000" b="1" dirty="0">
                <a:solidFill>
                  <a:schemeClr val="accent6">
                    <a:lumMod val="50000"/>
                  </a:schemeClr>
                </a:solidFill>
              </a:rPr>
              <a:t> або загальної потужності випромінювання, астрономи вводять поняття абсолютної зоряної величини </a:t>
            </a:r>
            <a:r>
              <a:rPr lang="uk-UA" sz="2000" b="1" i="1" dirty="0">
                <a:solidFill>
                  <a:schemeClr val="accent6">
                    <a:lumMod val="50000"/>
                  </a:schemeClr>
                </a:solidFill>
              </a:rPr>
              <a:t>М</a:t>
            </a:r>
            <a:r>
              <a:rPr lang="uk-UA" sz="2000" b="1" dirty="0">
                <a:solidFill>
                  <a:schemeClr val="accent6">
                    <a:lumMod val="50000"/>
                  </a:schemeClr>
                </a:solidFill>
              </a:rPr>
              <a:t>. </a:t>
            </a:r>
          </a:p>
          <a:p>
            <a:pPr marL="0" indent="15875" algn="just">
              <a:buNone/>
            </a:pPr>
            <a:r>
              <a:rPr lang="uk-UA" sz="2000" b="1" dirty="0">
                <a:solidFill>
                  <a:srgbClr val="FF0000"/>
                </a:solidFill>
              </a:rPr>
              <a:t>Зоряну величину, яку мала б зоря на стандартній відстані </a:t>
            </a:r>
            <a:r>
              <a:rPr lang="en-US" sz="2000" b="1" i="1" dirty="0">
                <a:solidFill>
                  <a:srgbClr val="FF0000"/>
                </a:solidFill>
              </a:rPr>
              <a:t>r</a:t>
            </a:r>
            <a:r>
              <a:rPr lang="en-US" sz="2000" b="1" i="1" baseline="-25000" dirty="0">
                <a:solidFill>
                  <a:srgbClr val="FF0000"/>
                </a:solidFill>
              </a:rPr>
              <a:t>0</a:t>
            </a:r>
            <a:r>
              <a:rPr lang="en-US" sz="2000" b="1" i="1" dirty="0">
                <a:solidFill>
                  <a:srgbClr val="FF0000"/>
                </a:solidFill>
              </a:rPr>
              <a:t>=10 </a:t>
            </a:r>
            <a:r>
              <a:rPr lang="uk-UA" sz="2000" b="1" dirty="0" err="1">
                <a:solidFill>
                  <a:srgbClr val="FF0000"/>
                </a:solidFill>
              </a:rPr>
              <a:t>пк</a:t>
            </a:r>
            <a:r>
              <a:rPr lang="uk-UA" sz="2000" b="1" dirty="0">
                <a:solidFill>
                  <a:srgbClr val="FF0000"/>
                </a:solidFill>
              </a:rPr>
              <a:t>, називають абсолютною зоряною величиною</a:t>
            </a:r>
            <a:r>
              <a:rPr lang="en-US" sz="2000" b="1" dirty="0">
                <a:solidFill>
                  <a:srgbClr val="FF0000"/>
                </a:solidFill>
              </a:rPr>
              <a:t> M</a:t>
            </a:r>
            <a:r>
              <a:rPr lang="uk-UA" sz="2000" b="1" dirty="0">
                <a:solidFill>
                  <a:srgbClr val="FF0000"/>
                </a:solidFill>
              </a:rPr>
              <a:t>.</a:t>
            </a:r>
          </a:p>
          <a:p>
            <a:endParaRPr lang="ru-RU" dirty="0"/>
          </a:p>
        </p:txBody>
      </p:sp>
      <p:sp>
        <p:nvSpPr>
          <p:cNvPr id="5" name="Прямоугольник 4"/>
          <p:cNvSpPr/>
          <p:nvPr/>
        </p:nvSpPr>
        <p:spPr>
          <a:xfrm>
            <a:off x="258263" y="3501008"/>
            <a:ext cx="5724128" cy="1323439"/>
          </a:xfrm>
          <a:prstGeom prst="rect">
            <a:avLst/>
          </a:prstGeom>
        </p:spPr>
        <p:txBody>
          <a:bodyPr wrap="square">
            <a:spAutoFit/>
          </a:bodyPr>
          <a:lstStyle/>
          <a:p>
            <a:pPr>
              <a:defRPr/>
            </a:pPr>
            <a:r>
              <a:rPr lang="ru-RU" sz="2000" b="1" dirty="0" err="1">
                <a:solidFill>
                  <a:schemeClr val="tx1">
                    <a:lumMod val="95000"/>
                    <a:lumOff val="5000"/>
                  </a:schemeClr>
                </a:solidFill>
              </a:rPr>
              <a:t>Сонце</a:t>
            </a:r>
            <a:r>
              <a:rPr lang="ru-RU" sz="2000" b="1" dirty="0">
                <a:solidFill>
                  <a:schemeClr val="tx1">
                    <a:lumMod val="95000"/>
                    <a:lumOff val="5000"/>
                  </a:schemeClr>
                </a:solidFill>
              </a:rPr>
              <a:t> </a:t>
            </a:r>
            <a:r>
              <a:rPr lang="uk-UA" sz="2000" b="1" dirty="0">
                <a:solidFill>
                  <a:schemeClr val="tx1">
                    <a:lumMod val="95000"/>
                    <a:lumOff val="5000"/>
                  </a:schemeClr>
                </a:solidFill>
              </a:rPr>
              <a:t>на відстані 10 </a:t>
            </a:r>
            <a:r>
              <a:rPr lang="uk-UA" sz="2000" b="1" dirty="0" err="1">
                <a:solidFill>
                  <a:schemeClr val="tx1">
                    <a:lumMod val="95000"/>
                    <a:lumOff val="5000"/>
                  </a:schemeClr>
                </a:solidFill>
              </a:rPr>
              <a:t>пк</a:t>
            </a:r>
            <a:r>
              <a:rPr lang="uk-UA" sz="2000" b="1" dirty="0">
                <a:solidFill>
                  <a:schemeClr val="tx1">
                    <a:lumMod val="95000"/>
                    <a:lumOff val="5000"/>
                  </a:schemeClr>
                </a:solidFill>
              </a:rPr>
              <a:t> мало б вигляд досить слабкої зорі п'ятої зоряної величини, тобто абсолютна зоряна величина Сонця </a:t>
            </a:r>
            <a:r>
              <a:rPr lang="en-US" sz="2000" b="1" dirty="0">
                <a:solidFill>
                  <a:schemeClr val="tx1">
                    <a:lumMod val="95000"/>
                    <a:lumOff val="5000"/>
                  </a:schemeClr>
                </a:solidFill>
              </a:rPr>
              <a:t>M </a:t>
            </a:r>
            <a:r>
              <a:rPr lang="uk-UA" sz="2000" b="1" dirty="0">
                <a:solidFill>
                  <a:schemeClr val="tx1">
                    <a:lumMod val="95000"/>
                    <a:lumOff val="5000"/>
                  </a:schemeClr>
                </a:solidFill>
                <a:sym typeface="Symbol" pitchFamily="18" charset="2"/>
              </a:rPr>
              <a:t> +5</a:t>
            </a:r>
            <a:r>
              <a:rPr lang="uk-UA" sz="2000" b="1" i="1" baseline="30000" dirty="0">
                <a:solidFill>
                  <a:schemeClr val="tx1">
                    <a:lumMod val="95000"/>
                    <a:lumOff val="5000"/>
                  </a:schemeClr>
                </a:solidFill>
                <a:sym typeface="Symbol" pitchFamily="18" charset="2"/>
              </a:rPr>
              <a:t>т</a:t>
            </a:r>
            <a:r>
              <a:rPr lang="uk-UA" sz="2000" b="1" dirty="0">
                <a:solidFill>
                  <a:schemeClr val="tx1">
                    <a:lumMod val="95000"/>
                    <a:lumOff val="5000"/>
                  </a:schemeClr>
                </a:solidFill>
              </a:rPr>
              <a:t>.</a:t>
            </a:r>
            <a:r>
              <a:rPr lang="ru-RU" sz="2000" b="1" dirty="0">
                <a:solidFill>
                  <a:schemeClr val="tx1">
                    <a:lumMod val="95000"/>
                    <a:lumOff val="5000"/>
                  </a:schemeClr>
                </a:solidFill>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084" y="3501008"/>
            <a:ext cx="3168352" cy="210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9361" y="4820924"/>
            <a:ext cx="5883029" cy="1200329"/>
          </a:xfrm>
          <a:prstGeom prst="rect">
            <a:avLst/>
          </a:prstGeom>
        </p:spPr>
        <p:txBody>
          <a:bodyPr wrap="square">
            <a:spAutoFit/>
          </a:bodyPr>
          <a:lstStyle/>
          <a:p>
            <a:r>
              <a:rPr lang="ru-RU" b="1" dirty="0" err="1"/>
              <a:t>Якщо</a:t>
            </a:r>
            <a:r>
              <a:rPr lang="ru-RU" b="1" dirty="0"/>
              <a:t> </a:t>
            </a:r>
            <a:r>
              <a:rPr lang="ru-RU" b="1" dirty="0" err="1"/>
              <a:t>відома</a:t>
            </a:r>
            <a:r>
              <a:rPr lang="ru-RU" b="1" dirty="0"/>
              <a:t> </a:t>
            </a:r>
            <a:r>
              <a:rPr lang="ru-RU" b="1" dirty="0" err="1"/>
              <a:t>відстань</a:t>
            </a:r>
            <a:r>
              <a:rPr lang="ru-RU" b="1" dirty="0"/>
              <a:t> до </a:t>
            </a:r>
            <a:r>
              <a:rPr lang="ru-RU" b="1" dirty="0" err="1"/>
              <a:t>зорі</a:t>
            </a:r>
            <a:r>
              <a:rPr lang="ru-RU" b="1" dirty="0"/>
              <a:t> r  в парсеках та </a:t>
            </a:r>
            <a:r>
              <a:rPr lang="ru-RU" b="1" dirty="0" err="1"/>
              <a:t>її</a:t>
            </a:r>
            <a:r>
              <a:rPr lang="ru-RU" b="1" dirty="0"/>
              <a:t> видима </a:t>
            </a:r>
            <a:r>
              <a:rPr lang="ru-RU" b="1" dirty="0" err="1"/>
              <a:t>зоря­на</a:t>
            </a:r>
            <a:r>
              <a:rPr lang="ru-RU" b="1" dirty="0"/>
              <a:t> величина m, то </a:t>
            </a:r>
            <a:r>
              <a:rPr lang="ru-RU" b="1" dirty="0" err="1"/>
              <a:t>абсолютну</a:t>
            </a:r>
            <a:r>
              <a:rPr lang="ru-RU" b="1" dirty="0"/>
              <a:t> </a:t>
            </a:r>
            <a:r>
              <a:rPr lang="ru-RU" b="1" dirty="0" err="1"/>
              <a:t>зоряну</a:t>
            </a:r>
            <a:r>
              <a:rPr lang="ru-RU" b="1" dirty="0"/>
              <a:t> величину М </a:t>
            </a:r>
            <a:r>
              <a:rPr lang="ru-RU" b="1" dirty="0" err="1"/>
              <a:t>можна</a:t>
            </a:r>
            <a:r>
              <a:rPr lang="ru-RU" b="1" dirty="0"/>
              <a:t> </a:t>
            </a:r>
            <a:r>
              <a:rPr lang="ru-RU" b="1" dirty="0" err="1"/>
              <a:t>визначити</a:t>
            </a:r>
            <a:r>
              <a:rPr lang="ru-RU" b="1" dirty="0"/>
              <a:t> за </a:t>
            </a:r>
            <a:r>
              <a:rPr lang="ru-RU" b="1" dirty="0" err="1"/>
              <a:t>допомогою</a:t>
            </a:r>
            <a:r>
              <a:rPr lang="ru-RU" b="1" dirty="0"/>
              <a:t> </a:t>
            </a:r>
            <a:r>
              <a:rPr lang="ru-RU" b="1" dirty="0" err="1"/>
              <a:t>такої</a:t>
            </a:r>
            <a:r>
              <a:rPr lang="ru-RU" b="1" dirty="0"/>
              <a:t> </a:t>
            </a:r>
            <a:r>
              <a:rPr lang="ru-RU" b="1" dirty="0" err="1"/>
              <a:t>формули</a:t>
            </a:r>
            <a:r>
              <a:rPr lang="ru-RU" b="1" dirty="0"/>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6021253"/>
            <a:ext cx="4545634" cy="83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7338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642</TotalTime>
  <Words>2009</Words>
  <Application>Microsoft Office PowerPoint</Application>
  <PresentationFormat>Экран (4:3)</PresentationFormat>
  <Paragraphs>98</Paragraphs>
  <Slides>26</Slides>
  <Notes>1</Notes>
  <HiddenSlides>0</HiddenSlides>
  <MMClips>3</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28" baseType="lpstr">
      <vt:lpstr>Исполнительная</vt:lpstr>
      <vt:lpstr>Формула</vt:lpstr>
      <vt:lpstr>Фізичні характеристики зір</vt:lpstr>
      <vt:lpstr>Ознайомившись з нашою презентацією,ви:</vt:lpstr>
      <vt:lpstr>1.Вимірювання відстаней до зір </vt:lpstr>
      <vt:lpstr>Презентация PowerPoint</vt:lpstr>
      <vt:lpstr>Презентация PowerPoint</vt:lpstr>
      <vt:lpstr>2.Видимі зоряні величини </vt:lpstr>
      <vt:lpstr>Презентация PowerPoint</vt:lpstr>
      <vt:lpstr>Презентация PowerPoint</vt:lpstr>
      <vt:lpstr>3. Абсолютні зоряні величини і світність зорі  </vt:lpstr>
      <vt:lpstr>Видимі та абсолютні зоряні величини деяких зір:</vt:lpstr>
      <vt:lpstr>Презентация PowerPoint</vt:lpstr>
      <vt:lpstr>Презентация PowerPoint</vt:lpstr>
      <vt:lpstr>4. Колір і температура зір</vt:lpstr>
      <vt:lpstr>Презентация PowerPoint</vt:lpstr>
      <vt:lpstr>Презентация PowerPoint</vt:lpstr>
      <vt:lpstr>Презентация PowerPoint</vt:lpstr>
      <vt:lpstr>5. Розміри зір</vt:lpstr>
      <vt:lpstr>Презентация PowerPoint</vt:lpstr>
      <vt:lpstr>6. Діаграма спектр-світність</vt:lpstr>
      <vt:lpstr>Презентация PowerPoint</vt:lpstr>
      <vt:lpstr>Презентация PowerPoint</vt:lpstr>
      <vt:lpstr>Презентация PowerPoint</vt:lpstr>
      <vt:lpstr>Презентация PowerPoint</vt:lpstr>
      <vt:lpstr>Дякуємо за увагу!</vt:lpstr>
      <vt:lpstr>Запитання на розгорнуту відповідь:</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Фізичні характеристики зір</dc:title>
  <dc:creator>ALINA WALKER</dc:creator>
  <cp:lastModifiedBy>ALINA WALKER</cp:lastModifiedBy>
  <cp:revision>41</cp:revision>
  <dcterms:created xsi:type="dcterms:W3CDTF">2014-04-13T06:00:10Z</dcterms:created>
  <dcterms:modified xsi:type="dcterms:W3CDTF">2014-04-16T11:39:06Z</dcterms:modified>
</cp:coreProperties>
</file>