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57"/>
    <a:srgbClr val="EFFD9D"/>
    <a:srgbClr val="7C0D9F"/>
    <a:srgbClr val="0099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9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F988F-B540-4911-B2A6-2EDAE46B993F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354FB-6061-4DFC-BC46-39BD1FF61C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47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354FB-6061-4DFC-BC46-39BD1FF61CEA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429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38547E-E4A1-4832-BDE6-50D9954A62B8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78B5B3A-9BE3-4B42-9167-3F6F563E2251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619672" y="188640"/>
            <a:ext cx="7595715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Синтетичні</a:t>
            </a:r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6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мийні</a:t>
            </a:r>
            <a:r>
              <a:rPr lang="ru-RU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6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засоби</a:t>
            </a:r>
            <a:endParaRPr lang="ru-RU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19" descr="b212"/>
          <p:cNvPicPr>
            <a:picLocks noChangeAspect="1" noChangeArrowheads="1"/>
          </p:cNvPicPr>
          <p:nvPr/>
        </p:nvPicPr>
        <p:blipFill>
          <a:blip r:embed="rId2">
            <a:lum bright="-20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80928"/>
            <a:ext cx="3810405" cy="34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8369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1440"/>
            <a:ext cx="3131840" cy="345638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0"/>
            <a:ext cx="3312368" cy="69573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0"/>
            <a:ext cx="2808313" cy="23488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9" y="2347423"/>
            <a:ext cx="2808313" cy="237772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48880"/>
            <a:ext cx="3131839" cy="23762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725144"/>
            <a:ext cx="3131839" cy="21328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38" y="4711661"/>
            <a:ext cx="2808313" cy="213285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655155" y="2708920"/>
            <a:ext cx="57885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Альтернатива</a:t>
            </a:r>
            <a:endParaRPr lang="ru-RU" sz="72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67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27784" y="242530"/>
            <a:ext cx="37096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Висновки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1350526"/>
            <a:ext cx="7744222" cy="5314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Синтетичні мийні засоби – це складні багатокомпонентні суміші, в якості основного компонента яких </a:t>
            </a: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використовують ПАР.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Люди здавна використовували мийні засоби та розвивали виробництво їх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СМЗ негативно впливають на травну систему та шкірний покрив людини.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Україні не розвинуте законодавство щодо СМЗ, та люди не навчені екологічно мислити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СМЗ є доступна альтернатива</a:t>
            </a:r>
          </a:p>
          <a:p>
            <a:pPr marL="457200" indent="-457200">
              <a:buFont typeface="Arial" pitchFamily="34" charset="0"/>
              <a:buChar char="•"/>
            </a:pPr>
            <a:endParaRPr lang="uk-UA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EFFD9D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96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96752"/>
            <a:ext cx="7437512" cy="430993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Презентацію підготувала:</a:t>
            </a:r>
          </a:p>
          <a:p>
            <a:pPr marL="0" indent="0" algn="ctr">
              <a:buNone/>
            </a:pPr>
            <a:r>
              <a:rPr lang="uk-UA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Учениця 11-А класу</a:t>
            </a:r>
          </a:p>
          <a:p>
            <a:pPr marL="0" indent="0" algn="ctr">
              <a:buNone/>
            </a:pPr>
            <a:r>
              <a:rPr lang="uk-UA" sz="44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Бардин</a:t>
            </a:r>
            <a:r>
              <a:rPr lang="uk-UA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Соломія </a:t>
            </a:r>
          </a:p>
        </p:txBody>
      </p:sp>
    </p:spTree>
    <p:extLst>
      <p:ext uri="{BB962C8B-B14F-4D97-AF65-F5344CB8AC3E}">
        <p14:creationId xmlns:p14="http://schemas.microsoft.com/office/powerpoint/2010/main" val="284617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7043"/>
            <a:ext cx="2517107" cy="1903245"/>
          </a:xfrm>
        </p:spPr>
      </p:pic>
      <p:sp>
        <p:nvSpPr>
          <p:cNvPr id="8" name="Прямоугольник 7"/>
          <p:cNvSpPr/>
          <p:nvPr/>
        </p:nvSpPr>
        <p:spPr>
          <a:xfrm>
            <a:off x="919397" y="1982625"/>
            <a:ext cx="8677718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-Згубний</a:t>
            </a:r>
            <a:r>
              <a:rPr lang="uk-UA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вплив синтетичних мийних засобів на довкілля та здоров’я людини.</a:t>
            </a:r>
            <a:br>
              <a:rPr lang="uk-UA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4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-Масове</a:t>
            </a:r>
            <a:r>
              <a:rPr lang="uk-UA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виробництво та використання</a:t>
            </a:r>
            <a:br>
              <a:rPr lang="uk-UA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4400" b="1" cap="none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-Відсутність</a:t>
            </a:r>
            <a:r>
              <a:rPr lang="uk-UA" sz="4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законодавчої бази</a:t>
            </a:r>
            <a:endParaRPr lang="uk-UA" sz="4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2387" y="214233"/>
            <a:ext cx="395185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cap="none" spc="0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Проблема</a:t>
            </a:r>
            <a:endParaRPr lang="uk-UA" sz="6600" b="1" cap="none" spc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459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40282" y="116632"/>
            <a:ext cx="229742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052736"/>
            <a:ext cx="8064896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1.Поняття «синтетичні мийні засоби»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2.Історія виникнення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3.Переваги та недоліки використання СМЗ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4.Вплив на здоров’я та довкілля</a:t>
            </a:r>
          </a:p>
          <a:p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5.Вітчизняна законодавча база та закордонний досвід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6.Пошук альтернативи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7.Висновки</a:t>
            </a:r>
            <a:b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C0D9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8.Використана література</a:t>
            </a:r>
            <a:endParaRPr lang="uk-UA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C0D9F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4937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35696" y="188640"/>
            <a:ext cx="449129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6000" b="1" cap="none" spc="0" dirty="0" err="1" smtClean="0">
                <a:ln w="5080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</a:t>
            </a:r>
            <a:r>
              <a:rPr lang="ru-RU" sz="6000" b="1" cap="none" spc="0" dirty="0" smtClean="0">
                <a:ln w="5080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СМЗ</a:t>
            </a:r>
            <a:endParaRPr lang="ru-RU" sz="6000" b="1" cap="none" spc="0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276600" y="3767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43608" y="1576614"/>
            <a:ext cx="79208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Синтетичні мийні засоби – це складні багатокомпонентні суміші, в якості основного компонента яких використовують аніоноактивні, катіоноактивні, амфотерні і </a:t>
            </a:r>
            <a:r>
              <a:rPr lang="uk-UA" sz="3200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не-йоногенні</a:t>
            </a:r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поверхнево активні речовини</a:t>
            </a:r>
            <a: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br>
              <a:rPr lang="uk-UA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uk-UA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uk-UA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1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434705"/>
              </p:ext>
            </p:extLst>
          </p:nvPr>
        </p:nvGraphicFramePr>
        <p:xfrm>
          <a:off x="1115616" y="476672"/>
          <a:ext cx="7652529" cy="5976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7641"/>
                <a:gridCol w="1090974"/>
                <a:gridCol w="1754657"/>
                <a:gridCol w="1754657"/>
                <a:gridCol w="834600"/>
              </a:tblGrid>
              <a:tr h="447431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Компоненти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 err="1">
                          <a:effectLst/>
                        </a:rPr>
                        <a:t> </a:t>
                      </a:r>
                      <a:r>
                        <a:rPr lang="uk-UA" sz="20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Країни-виробик</a:t>
                      </a:r>
                      <a:r>
                        <a:rPr lang="uk-UA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</a:t>
                      </a:r>
                      <a:endParaRPr lang="uk-UA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669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Країни Європи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США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Країни Азії та </a:t>
                      </a: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Латинської </a:t>
                      </a: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Америки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Україна</a:t>
                      </a:r>
                      <a:endParaRPr lang="uk-UA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алкілбензол</a:t>
                      </a:r>
                      <a:r>
                        <a:rPr lang="uk-UA" sz="1400" dirty="0">
                          <a:effectLst/>
                        </a:rPr>
                        <a:t> сульфат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4-12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7-20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4-30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6-15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алкілсульфат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0-12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0-11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етоксилат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оксоспирту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5-10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2-5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0,1-12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 — 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алкілнонілфеноли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0-5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Мило С</a:t>
                      </a:r>
                      <a:r>
                        <a:rPr lang="uk-UA" sz="1400" baseline="-25000" dirty="0">
                          <a:effectLst/>
                        </a:rPr>
                        <a:t>2</a:t>
                      </a:r>
                      <a:r>
                        <a:rPr lang="uk-UA" sz="1400" dirty="0">
                          <a:effectLst/>
                        </a:rPr>
                        <a:t>о~ С</a:t>
                      </a:r>
                      <a:r>
                        <a:rPr lang="uk-UA" sz="1400" baseline="-25000" dirty="0">
                          <a:effectLst/>
                        </a:rPr>
                        <a:t>2</a:t>
                      </a:r>
                      <a:r>
                        <a:rPr lang="uk-UA" sz="1400" dirty="0">
                          <a:effectLst/>
                        </a:rPr>
                        <a:t>2 або </a:t>
                      </a:r>
                      <a:r>
                        <a:rPr lang="uk-UA" sz="1400" dirty="0" err="1">
                          <a:effectLst/>
                        </a:rPr>
                        <a:t>силикони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1-3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0-0,5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0-4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0-3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цеоліт 4А або Р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20-35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10-35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5-25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0-20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триполіфосфат</a:t>
                      </a:r>
                      <a:r>
                        <a:rPr lang="uk-UA" sz="1400" dirty="0">
                          <a:effectLst/>
                        </a:rPr>
                        <a:t> натрію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—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10-23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10-35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карбонат натрію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5-20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10-35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7-45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5-30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перборат</a:t>
                      </a:r>
                      <a:r>
                        <a:rPr lang="uk-UA" sz="1400" dirty="0">
                          <a:effectLst/>
                        </a:rPr>
                        <a:t> натрію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10-15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0-6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1-10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10-15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перкарбонат</a:t>
                      </a:r>
                      <a:r>
                        <a:rPr lang="uk-UA" sz="1400" dirty="0">
                          <a:effectLst/>
                        </a:rPr>
                        <a:t> натрію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12-20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Немає данних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1-10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10-15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420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ТАЕД (</a:t>
                      </a:r>
                      <a:r>
                        <a:rPr lang="uk-UA" sz="1400" dirty="0" err="1">
                          <a:effectLst/>
                        </a:rPr>
                        <a:t>тетраацетил-етилендіамин</a:t>
                      </a:r>
                      <a:r>
                        <a:rPr lang="uk-UA" sz="1400" dirty="0">
                          <a:effectLst/>
                        </a:rPr>
                        <a:t>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2-7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0-3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0,1-2,5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0-5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оптичні </a:t>
                      </a:r>
                      <a:r>
                        <a:rPr lang="uk-UA" sz="1400" dirty="0" err="1">
                          <a:effectLst/>
                        </a:rPr>
                        <a:t>відбілювачі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0,1-0,3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&lt; 0,5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&lt; 0,5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0,1-0,3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силикат</a:t>
                      </a:r>
                      <a:r>
                        <a:rPr lang="uk-UA" sz="1400" dirty="0">
                          <a:effectLst/>
                        </a:rPr>
                        <a:t> натрію (рідкий)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0-10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1-15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2-20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2-8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33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полікарбоксилат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1-4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FF0000"/>
                          </a:solidFill>
                          <a:effectLst/>
                        </a:rPr>
                        <a:t>1-6</a:t>
                      </a:r>
                      <a:endParaRPr lang="uk-UA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FF0000"/>
                          </a:solidFill>
                          <a:effectLst/>
                        </a:rPr>
                        <a:t>0,3-3,5</a:t>
                      </a:r>
                      <a:endParaRPr lang="uk-UA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FF0000"/>
                          </a:solidFill>
                          <a:effectLst/>
                        </a:rPr>
                        <a:t>0-3</a:t>
                      </a:r>
                      <a:endParaRPr lang="uk-UA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879733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523" y="1412776"/>
            <a:ext cx="2934105" cy="3595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051720" y="19355"/>
            <a:ext cx="59993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Історія</a:t>
            </a:r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виникнення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2377" y="856521"/>
            <a:ext cx="5178146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далекій </a:t>
            </a:r>
            <a:r>
              <a:rPr lang="uk-UA" sz="2200" b="1" cap="none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древності волосся для краси </a:t>
            </a:r>
            <a:r>
              <a:rPr lang="uk-UA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намащували </a:t>
            </a:r>
            <a:r>
              <a:rPr lang="uk-UA" sz="2200" b="1" cap="none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оліями і пахощами. У дні жалоби голову посипали попелом</a:t>
            </a:r>
            <a:r>
              <a:rPr lang="uk-UA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 і є прообраз мила.</a:t>
            </a:r>
            <a:endParaRPr lang="uk-UA" sz="2200" b="1" cap="none" spc="50" dirty="0" smtClean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Миючі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ж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ефекти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певних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синтетичних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ПАР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були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помічені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1913 А.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Рейхлером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бельгійським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хіміком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Першим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комерційно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доступним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детергентом,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використовував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спостереження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була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суміш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Nekal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яка продавалась в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Німеччині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1917,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щоб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полегшити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нестачу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мила в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Першій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світовій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200" b="1" cap="none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війні</a:t>
            </a:r>
            <a:r>
              <a:rPr lang="ru-RU" sz="22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uk-UA" sz="22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816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3119421" cy="2880320"/>
          </a:xfrm>
        </p:spPr>
      </p:pic>
      <p:sp>
        <p:nvSpPr>
          <p:cNvPr id="8" name="Прямоугольник 7"/>
          <p:cNvSpPr/>
          <p:nvPr/>
        </p:nvSpPr>
        <p:spPr>
          <a:xfrm>
            <a:off x="1043608" y="260649"/>
            <a:ext cx="82261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Вплив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здоров’я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людини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та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довкілля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1045157"/>
            <a:ext cx="5056625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СМЗ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прилипають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зябер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вода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прилипати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СМЗ, і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зябра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ллється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вода, і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риби</a:t>
            </a:r>
            <a:r>
              <a:rPr lang="ru-RU" sz="20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cap="none" spc="0" dirty="0" err="1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захлинаються</a:t>
            </a:r>
            <a:endParaRPr lang="ru-RU" sz="2000" b="1" cap="none" spc="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в </a:t>
            </a: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 людини 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потрапляє </a:t>
            </a: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СМЗ з недомитої тарілки, то захисна оболонка навколо стінок шлунка стає тоншою. 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</a:t>
            </a: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виразка шлунка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мийних засобів додають фосфати, які у водоймах перетворюються на речовини, що живлять мікроорганізми. Вони починають швидко розмножуватись. А це 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спричиняє </a:t>
            </a:r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заболочення водойм та так званому «цвітінню води».</a:t>
            </a:r>
          </a:p>
          <a:p>
            <a:pPr marL="571500" indent="-571500">
              <a:buFont typeface="Arial" pitchFamily="34" charset="0"/>
              <a:buChar char="•"/>
            </a:pPr>
            <a:endParaRPr lang="uk-UA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itchFamily="34" charset="0"/>
              <a:buChar char="•"/>
            </a:pPr>
            <a:endParaRPr lang="ru-RU" sz="2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034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335" y="188640"/>
            <a:ext cx="4128517" cy="2218504"/>
          </a:xfr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349093"/>
            <a:ext cx="3757317" cy="177281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115616" y="188640"/>
            <a:ext cx="3816423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2400" b="1" cap="none" spc="150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Лікарі-дерматологи ввели поняття «синдром чистої білизни», з’ясувавши, що і самі фосфати, які потрапляють на шкіру людини при купанні в забруднених водоймах або з поверхні недостатньо </a:t>
            </a:r>
            <a:r>
              <a:rPr lang="uk-UA" sz="2400" b="1" cap="none" spc="150" dirty="0" err="1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виполоканих</a:t>
            </a:r>
            <a:r>
              <a:rPr lang="uk-UA" sz="2400" b="1" cap="none" spc="1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uk-UA" sz="2400" b="1" cap="none" spc="150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речей, можуть спричинити алергію та різні захворювання шкіри (дерматози).</a:t>
            </a:r>
          </a:p>
        </p:txBody>
      </p:sp>
    </p:spTree>
    <p:extLst>
      <p:ext uri="{BB962C8B-B14F-4D97-AF65-F5344CB8AC3E}">
        <p14:creationId xmlns:p14="http://schemas.microsoft.com/office/powerpoint/2010/main" val="21877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101872"/>
            <a:ext cx="2952328" cy="25765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481" y="3933056"/>
            <a:ext cx="3427407" cy="255460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42821" y="129406"/>
            <a:ext cx="56634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/>
                <a:solidFill>
                  <a:srgbClr val="FF0000"/>
                </a:solidFill>
                <a:effectLst/>
              </a:rPr>
              <a:t>Законодавча</a:t>
            </a:r>
            <a:r>
              <a:rPr lang="ru-RU" sz="4800" b="1" cap="none" spc="0" dirty="0" smtClean="0">
                <a:ln/>
                <a:solidFill>
                  <a:srgbClr val="FF0000"/>
                </a:solidFill>
                <a:effectLst/>
              </a:rPr>
              <a:t> база</a:t>
            </a:r>
            <a:endParaRPr lang="ru-RU" sz="48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1054885"/>
            <a:ext cx="799080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 новий </a:t>
            </a:r>
            <a:r>
              <a:rPr lang="uk-UA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ЄС про зміст фосфатів набуде чинності, кількість цих речовин в мийних засобах, що продаються у </a:t>
            </a:r>
            <a:r>
              <a:rPr lang="uk-UA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регіоні</a:t>
            </a:r>
            <a:r>
              <a:rPr lang="uk-UA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буде обмежено до 0,5</a:t>
            </a:r>
            <a:r>
              <a:rPr lang="uk-UA" sz="2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Міністерство економічного розвитку і торгівлі розробило законопроект, який введе обмеження на вміст фосфатів у мийних засобах, але вводитися він буде поступово: з 2013 року вміст фосфатів повинен бути не більше 17%, 2015 року — 10%, 2018 </a:t>
            </a:r>
            <a:r>
              <a:rPr lang="uk-UA" sz="20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року</a:t>
            </a:r>
            <a:r>
              <a:rPr lang="uk-UA" sz="2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5%, а з 1 січня 2020 року — 0%.</a:t>
            </a:r>
            <a:r>
              <a:rPr lang="uk-UA" sz="2000" dirty="0">
                <a:solidFill>
                  <a:srgbClr val="00B0F0"/>
                </a:solidFill>
              </a:rPr>
              <a:t> </a:t>
            </a:r>
            <a:r>
              <a:rPr lang="uk-UA" sz="2000" dirty="0" smtClean="0">
                <a:effectLst/>
              </a:rPr>
              <a:t/>
            </a:r>
            <a:br>
              <a:rPr lang="uk-UA" sz="2000" dirty="0" smtClean="0">
                <a:effectLst/>
              </a:rPr>
            </a:br>
            <a:r>
              <a:rPr lang="uk-UA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200" b="1" cap="none" spc="0" dirty="0">
              <a:ln w="11430"/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50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479</TotalTime>
  <Words>506</Words>
  <Application>Microsoft Office PowerPoint</Application>
  <PresentationFormat>Экран (4:3)</PresentationFormat>
  <Paragraphs>109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Роман</cp:lastModifiedBy>
  <cp:revision>26</cp:revision>
  <dcterms:created xsi:type="dcterms:W3CDTF">2013-02-12T09:21:55Z</dcterms:created>
  <dcterms:modified xsi:type="dcterms:W3CDTF">2014-04-07T10:21:34Z</dcterms:modified>
</cp:coreProperties>
</file>