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9" r:id="rId3"/>
    <p:sldId id="260" r:id="rId4"/>
    <p:sldId id="274" r:id="rId5"/>
    <p:sldId id="262" r:id="rId6"/>
    <p:sldId id="276" r:id="rId7"/>
    <p:sldId id="266" r:id="rId8"/>
    <p:sldId id="267" r:id="rId9"/>
    <p:sldId id="270" r:id="rId10"/>
    <p:sldId id="271" r:id="rId11"/>
    <p:sldId id="272" r:id="rId12"/>
    <p:sldId id="263" r:id="rId13"/>
    <p:sldId id="264" r:id="rId14"/>
    <p:sldId id="268" r:id="rId15"/>
    <p:sldId id="275" r:id="rId16"/>
    <p:sldId id="269" r:id="rId17"/>
    <p:sldId id="273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99"/>
    <a:srgbClr val="FF33CC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80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9E6230-83BF-4FE3-B579-548A332BA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69F07-7425-4423-A1C9-634D07C85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2EDDA-A679-4DE2-8FB8-F35980CDE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AB32A-A8C0-4A52-B528-F79E751BB6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D215-26D1-4831-862C-2A0DE1524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39AB5-4C87-423B-A5F5-B5A4405CC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EC1F9-0F0D-4D52-8D1A-5C64E06C6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2623-5C54-49B6-8F65-40084176E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3FFDC-82CB-4EC4-BA67-42F01FE0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FE290-5AF5-4E36-97A8-4C91E6192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45613B-E2FC-4870-AA41-584A8A044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D37C4B-5951-4D04-B953-54F9F518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Рисунок1"/>
          <p:cNvPicPr>
            <a:picLocks noChangeAspect="1" noChangeArrowheads="1"/>
          </p:cNvPicPr>
          <p:nvPr/>
        </p:nvPicPr>
        <p:blipFill>
          <a:blip r:embed="rId2">
            <a:lum contrast="-24000"/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657600"/>
            <a:ext cx="6400800" cy="1752600"/>
          </a:xfrm>
        </p:spPr>
        <p:txBody>
          <a:bodyPr/>
          <a:lstStyle/>
          <a:p>
            <a:r>
              <a:rPr lang="uk-UA"/>
              <a:t>,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228600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Н</a:t>
            </a:r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і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трати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в 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харчових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продуктах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4298592" cy="3740150"/>
          </a:xfrm>
          <a:prstGeom prst="rect">
            <a:avLst/>
          </a:prstGeom>
        </p:spPr>
      </p:pic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828800"/>
            <a:ext cx="5105400" cy="433089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врахуйте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плодами такого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нітратів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купуйте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свіжості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вмістконцентратів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свіжих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«побратимах»,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зберігайте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завинятком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1524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особливо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кольори.Наприклад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м'якоть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огірка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яскраво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зеленого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схильний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нітратів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Морква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повинна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помаранчевої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жовтих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вкраплень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червоною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картопля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м'якоть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яскраво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жовту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сорт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09800"/>
            <a:ext cx="7315200" cy="3700272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Нітрити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пов'язують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гемоглобін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крові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, в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результаті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чого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еритроцити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втрачають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здатність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переносити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кисень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.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Це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порушує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обмін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речовин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дестабілізує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нервову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систему,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послаблює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захисні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здібності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організму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. При регулярному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їх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надходженні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організм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Comic Sans MS" pitchFamily="66" charset="0"/>
              </a:rPr>
              <a:t>втрачає</a:t>
            </a:r>
            <a:r>
              <a:rPr lang="ru-RU" b="1" dirty="0">
                <a:solidFill>
                  <a:srgbClr val="0D0D0D"/>
                </a:solidFill>
                <a:latin typeface="Comic Sans MS" pitchFamily="66" charset="0"/>
              </a:rPr>
              <a:t> йод.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04800"/>
            <a:ext cx="8458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spc="0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Вплив нітратів на організм людини </a:t>
            </a:r>
            <a:r>
              <a:rPr lang="uk-UA" sz="3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3600" b="1" cap="all" spc="0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7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457200"/>
            <a:ext cx="9144000" cy="7427452"/>
          </a:xfrm>
          <a:prstGeom prst="rect">
            <a:avLst/>
          </a:prstGeom>
        </p:spPr>
      </p:pic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57200"/>
            <a:ext cx="7772400" cy="27432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err="1">
                <a:latin typeface="+mj-lt"/>
              </a:rPr>
              <a:t>Нітрити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також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сприяють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виникненню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пухлин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шлунково-кишкового</a:t>
            </a:r>
            <a:r>
              <a:rPr lang="ru-RU" sz="2800" b="1" dirty="0">
                <a:latin typeface="+mj-lt"/>
              </a:rPr>
              <a:t> тракту </a:t>
            </a:r>
            <a:r>
              <a:rPr lang="ru-RU" sz="2800" b="1" dirty="0" err="1">
                <a:latin typeface="+mj-lt"/>
              </a:rPr>
              <a:t>і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викликають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розвиток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шкідливих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кишкових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бактерій</a:t>
            </a:r>
            <a:r>
              <a:rPr lang="ru-RU" sz="2800" b="1" dirty="0">
                <a:latin typeface="+mj-lt"/>
              </a:rPr>
              <a:t>, </a:t>
            </a:r>
            <a:r>
              <a:rPr lang="ru-RU" sz="2800" b="1" dirty="0" err="1">
                <a:latin typeface="+mj-lt"/>
              </a:rPr>
              <a:t>які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виробляють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токсини</a:t>
            </a:r>
            <a:r>
              <a:rPr lang="ru-RU" sz="2800" b="1" dirty="0">
                <a:latin typeface="+mj-lt"/>
              </a:rPr>
              <a:t>, </a:t>
            </a:r>
            <a:r>
              <a:rPr lang="ru-RU" sz="2800" b="1" dirty="0" err="1">
                <a:latin typeface="+mj-lt"/>
              </a:rPr>
              <a:t>що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може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призвести</a:t>
            </a:r>
            <a:r>
              <a:rPr lang="ru-RU" sz="2800" b="1" dirty="0">
                <a:latin typeface="+mj-lt"/>
              </a:rPr>
              <a:t> до </a:t>
            </a:r>
            <a:r>
              <a:rPr lang="ru-RU" sz="2800" b="1" dirty="0" err="1">
                <a:latin typeface="+mj-lt"/>
              </a:rPr>
              <a:t>отруєння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 smtClean="0">
                <a:latin typeface="+mj-lt"/>
              </a:rPr>
              <a:t>організму</a:t>
            </a:r>
            <a:r>
              <a:rPr lang="ru-RU" sz="2800" b="1" dirty="0" smtClean="0">
                <a:latin typeface="+mj-lt"/>
              </a:rPr>
              <a:t>.</a:t>
            </a:r>
            <a:endParaRPr lang="ru-RU" sz="28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3962400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latin typeface="+mj-lt"/>
                <a:cs typeface="Arial" pitchFamily="34" charset="0"/>
              </a:rPr>
              <a:t> При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підвищеному</a:t>
            </a:r>
            <a:r>
              <a:rPr lang="ru-RU" sz="2800" b="1" dirty="0" smtClean="0">
                <a:latin typeface="+mj-lt"/>
                <a:cs typeface="Arial" pitchFamily="34" charset="0"/>
              </a:rPr>
              <a:t>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рівні</a:t>
            </a:r>
            <a:r>
              <a:rPr lang="ru-RU" sz="2800" b="1" dirty="0" smtClean="0">
                <a:latin typeface="+mj-lt"/>
                <a:cs typeface="Arial" pitchFamily="34" charset="0"/>
              </a:rPr>
              <a:t>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нітратів</a:t>
            </a:r>
            <a:r>
              <a:rPr lang="ru-RU" sz="2800" b="1" dirty="0" smtClean="0">
                <a:latin typeface="+mj-lt"/>
                <a:cs typeface="Arial" pitchFamily="34" charset="0"/>
              </a:rPr>
              <a:t>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знижується</a:t>
            </a:r>
            <a:r>
              <a:rPr lang="ru-RU" sz="2800" b="1" dirty="0" smtClean="0">
                <a:latin typeface="+mj-lt"/>
                <a:cs typeface="Arial" pitchFamily="34" charset="0"/>
              </a:rPr>
              <a:t>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вміст</a:t>
            </a:r>
            <a:r>
              <a:rPr lang="ru-RU" sz="2800" b="1" dirty="0" smtClean="0">
                <a:latin typeface="+mj-lt"/>
                <a:cs typeface="Arial" pitchFamily="34" charset="0"/>
              </a:rPr>
              <a:t>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вітамінів</a:t>
            </a:r>
            <a:r>
              <a:rPr lang="ru-RU" sz="2800" b="1" dirty="0" smtClean="0">
                <a:latin typeface="+mj-lt"/>
                <a:cs typeface="Arial" pitchFamily="34" charset="0"/>
              </a:rPr>
              <a:t> в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їжі</a:t>
            </a:r>
            <a:r>
              <a:rPr lang="ru-RU" sz="2800" b="1" dirty="0" smtClean="0">
                <a:latin typeface="+mj-lt"/>
                <a:cs typeface="Arial" pitchFamily="34" charset="0"/>
              </a:rPr>
              <a:t>,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що</a:t>
            </a:r>
            <a:r>
              <a:rPr lang="ru-RU" sz="2800" b="1" dirty="0" smtClean="0">
                <a:latin typeface="+mj-lt"/>
                <a:cs typeface="Arial" pitchFamily="34" charset="0"/>
              </a:rPr>
              <a:t>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також</a:t>
            </a:r>
            <a:r>
              <a:rPr lang="ru-RU" sz="2800" b="1" dirty="0" smtClean="0">
                <a:latin typeface="+mj-lt"/>
                <a:cs typeface="Arial" pitchFamily="34" charset="0"/>
              </a:rPr>
              <a:t> негативно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впливає</a:t>
            </a:r>
            <a:r>
              <a:rPr lang="ru-RU" sz="2800" b="1" dirty="0" smtClean="0">
                <a:latin typeface="+mj-lt"/>
                <a:cs typeface="Arial" pitchFamily="34" charset="0"/>
              </a:rPr>
              <a:t> на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обмін</a:t>
            </a:r>
            <a:r>
              <a:rPr lang="ru-RU" sz="2800" b="1" dirty="0" smtClean="0">
                <a:latin typeface="+mj-lt"/>
                <a:cs typeface="Arial" pitchFamily="34" charset="0"/>
              </a:rPr>
              <a:t>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речовин</a:t>
            </a:r>
            <a:r>
              <a:rPr lang="ru-RU" sz="2800" b="1" dirty="0" smtClean="0">
                <a:latin typeface="+mj-lt"/>
                <a:cs typeface="Arial" pitchFamily="34" charset="0"/>
              </a:rPr>
              <a:t>. </a:t>
            </a:r>
            <a:endParaRPr lang="ru-RU" sz="28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6477000" cy="2514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/>
              <a:t>Нітрати</a:t>
            </a:r>
            <a:r>
              <a:rPr lang="ru-RU" sz="2800" dirty="0"/>
              <a:t> та </a:t>
            </a:r>
            <a:r>
              <a:rPr lang="ru-RU" sz="2800" dirty="0" err="1"/>
              <a:t>нітрити</a:t>
            </a:r>
            <a:r>
              <a:rPr lang="ru-RU" sz="2800" dirty="0"/>
              <a:t> негативно </a:t>
            </a:r>
            <a:r>
              <a:rPr lang="ru-RU" sz="2800" dirty="0" err="1"/>
              <a:t>впливають</a:t>
            </a:r>
            <a:r>
              <a:rPr lang="ru-RU" sz="2800" dirty="0"/>
              <a:t> на </a:t>
            </a:r>
            <a:r>
              <a:rPr lang="ru-RU" sz="2800" dirty="0" err="1"/>
              <a:t>організм</a:t>
            </a:r>
            <a:r>
              <a:rPr lang="ru-RU" sz="2800" dirty="0"/>
              <a:t> </a:t>
            </a:r>
            <a:r>
              <a:rPr lang="ru-RU" sz="2800" dirty="0" err="1"/>
              <a:t>вагітної</a:t>
            </a:r>
            <a:r>
              <a:rPr lang="ru-RU" sz="2800" dirty="0"/>
              <a:t>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плід</a:t>
            </a:r>
            <a:r>
              <a:rPr lang="ru-RU" sz="2800" dirty="0"/>
              <a:t>, </a:t>
            </a:r>
            <a:r>
              <a:rPr lang="ru-RU" sz="2800" dirty="0" err="1"/>
              <a:t>погіршуючи</a:t>
            </a:r>
            <a:r>
              <a:rPr lang="ru-RU" sz="2800" dirty="0"/>
              <a:t> </a:t>
            </a:r>
            <a:r>
              <a:rPr lang="ru-RU" sz="2800" dirty="0" err="1"/>
              <a:t>показники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біофізичного</a:t>
            </a:r>
            <a:r>
              <a:rPr lang="ru-RU" sz="2800" dirty="0"/>
              <a:t> </a:t>
            </a:r>
            <a:r>
              <a:rPr lang="ru-RU" sz="2800" dirty="0" err="1"/>
              <a:t>профілю</a:t>
            </a:r>
            <a:endParaRPr lang="ru-RU" sz="2800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4196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05000"/>
            <a:ext cx="25431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28600"/>
            <a:ext cx="23241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981200"/>
            <a:ext cx="3810000" cy="319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52400"/>
            <a:ext cx="8077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Запобіжні засоби, до яких потрібно вдаватися, аби уникнути отруєння нітратами: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9050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1) дотримання правил агротехніки вирощування сільськогосподарських культур;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124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2) споживання води, молока, що   пройшли аналіз на вміст у них нітратів;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4267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3) обмежене споживання овочевих культур, що виросли у теплицях;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5334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4) дотримання рекомендацій щодо зменшення вмісту нітратів у процесі приготування овочевих страв.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0" y="3886200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контроль </a:t>
            </a:r>
            <a:r>
              <a:rPr lang="ru-RU" dirty="0" err="1"/>
              <a:t>виробника</a:t>
            </a:r>
            <a:r>
              <a:rPr lang="ru-RU" dirty="0"/>
              <a:t> за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продукції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33400" y="533400"/>
            <a:ext cx="7391400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Контроль за </a:t>
            </a:r>
            <a:r>
              <a:rPr lang="ru-RU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вмістом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нітратів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харчових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продуктах </a:t>
            </a:r>
          </a:p>
          <a:p>
            <a:pPr algn="ctr"/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елементом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гарантованої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. У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розвинутих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країнах</a:t>
            </a:r>
            <a:r>
              <a:rPr lang="ru-RU" sz="2400" dirty="0" smtClean="0"/>
              <a:t> (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) контроль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напрямках</a:t>
            </a:r>
            <a:r>
              <a:rPr lang="ru-RU" sz="2400" dirty="0" smtClean="0"/>
              <a:t>:</a:t>
            </a: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991600" cy="3429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нітратів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допустиму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норму (10 мг/л),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використовуйте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Особливо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вагітних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Пам’ятайте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кип’ятіння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забрудненої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нітратами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води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зменшує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збільшує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оксичність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39-86%.</a:t>
            </a:r>
          </a:p>
          <a:p>
            <a:pPr lvl="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Майте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нітратами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смертельних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дозах — чиста,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без запаху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видимих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звичайна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смак. Нехай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вводить вас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Будьте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обережні.Ніколи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розводьте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дитячу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колодязною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водою,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впевнені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вживайте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з’явилась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гниль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цвіль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таких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овочах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набирають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токсичнішої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нітритів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свіжих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простояли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кімнатній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6—8 годин,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них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нітратів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специфічної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мікрофлори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нітрити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152400"/>
            <a:ext cx="6284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Майте на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увазі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838200"/>
            <a:ext cx="5791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6506" y="2209800"/>
            <a:ext cx="7135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Сидорук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Оксана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Музичук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Ірина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6600" y="5791200"/>
            <a:ext cx="3962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2013 р.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1999"/>
            <a:ext cx="2971800" cy="206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/>
          <a:srcRect r="2154"/>
          <a:stretch>
            <a:fillRect/>
          </a:stretch>
        </p:blipFill>
        <p:spPr bwMode="auto">
          <a:xfrm>
            <a:off x="5410200" y="228600"/>
            <a:ext cx="3276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895600"/>
            <a:ext cx="26615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648199"/>
            <a:ext cx="2514600" cy="198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28600" y="381000"/>
            <a:ext cx="5105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Нітрати</a:t>
            </a:r>
            <a:r>
              <a:rPr lang="uk-UA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безбарвні кристалічні речовини, солі і ефіри азотної кислоти HNO3. Вони утворюються при взаємодії нітратної кислоти з відповідними металами, або їх оксидами та гідроксидами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38400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 rot="10800000" flipV="1">
            <a:off x="304800" y="533400"/>
            <a:ext cx="8534400" cy="1754326"/>
          </a:xfrm>
          <a:prstGeom prst="rect">
            <a:avLst/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Харчова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нітрати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нітрити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консерванти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підсилювачі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1371600" y="5943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142206" y="663019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33400" y="54102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3" name="Picture 5" descr="F:\Новая папка (2)\tomato_diet_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2042">
            <a:off x="228231" y="119335"/>
            <a:ext cx="2813487" cy="212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4" name="Picture 6" descr="F:\Новая папка (2)\i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9839">
            <a:off x="300907" y="2460850"/>
            <a:ext cx="2685885" cy="2014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5" name="Picture 7" descr="F:\Новая папка (2)\fiesta-provincial-melon-y-sandia.webp"/>
          <p:cNvPicPr>
            <a:picLocks noChangeAspect="1" noChangeArrowheads="1"/>
          </p:cNvPicPr>
          <p:nvPr/>
        </p:nvPicPr>
        <p:blipFill>
          <a:blip r:embed="rId4"/>
          <a:srcRect l="15186"/>
          <a:stretch>
            <a:fillRect/>
          </a:stretch>
        </p:blipFill>
        <p:spPr bwMode="auto">
          <a:xfrm rot="316315">
            <a:off x="232205" y="4865521"/>
            <a:ext cx="2819400" cy="186690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429000" y="228600"/>
          <a:ext cx="5537256" cy="6400799"/>
        </p:xfrm>
        <a:graphic>
          <a:graphicData uri="http://schemas.openxmlformats.org/drawingml/2006/table">
            <a:tbl>
              <a:tblPr/>
              <a:tblGrid>
                <a:gridCol w="2808179"/>
                <a:gridCol w="2729077"/>
              </a:tblGrid>
              <a:tr h="38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Продукт 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Вміст нітратів мг.</a:t>
                      </a:r>
                      <a:r>
                        <a:rPr lang="en-US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кг. 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Картопля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 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674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Морква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 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Огірки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 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674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Баклажани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 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Кавун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674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Дині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90 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Груші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78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Яблука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Виноград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Кабачки</a:t>
                      </a:r>
                      <a:endParaRPr lang="ru-RU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  <a:endParaRPr lang="ru-RU" sz="2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60" marR="486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idx="1"/>
          </p:nvPr>
        </p:nvSpPr>
        <p:spPr>
          <a:xfrm>
            <a:off x="0" y="381000"/>
            <a:ext cx="8610600" cy="4525963"/>
          </a:xfrm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безпечною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добовою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дозою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нітратів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150-200 мг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дорослої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гранично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допустима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добова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доза становить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мг, а 600 -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токсичною.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6.jpg"/>
          <p:cNvPicPr>
            <a:picLocks noChangeAspect="1"/>
          </p:cNvPicPr>
          <p:nvPr/>
        </p:nvPicPr>
        <p:blipFill>
          <a:blip r:embed="rId2"/>
          <a:srcRect l="3817" r="4580" b="11501"/>
          <a:stretch>
            <a:fillRect/>
          </a:stretch>
        </p:blipFill>
        <p:spPr>
          <a:xfrm>
            <a:off x="0" y="-66040"/>
            <a:ext cx="9144000" cy="69240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" y="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нітратів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фруктів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умов,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ушкоджені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брудні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сирому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кімнатній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F:\Новая папка (2)\1345291772_yabloki-v-korzinke.webp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52400"/>
            <a:ext cx="9347200" cy="701040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533400"/>
            <a:ext cx="6934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/>
              </a:rPr>
              <a:t>Нітритів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/>
              </a:rPr>
              <a:t> у </a:t>
            </a:r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/>
              </a:rPr>
              <a:t>свіжих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/>
              </a:rPr>
              <a:t> продуктах </a:t>
            </a:r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/>
              </a:rPr>
              <a:t>утримується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/>
              </a:rPr>
              <a:t> не </a:t>
            </a:r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/>
              </a:rPr>
              <a:t>дуже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/>
              </a:rPr>
              <a:t> </a:t>
            </a:r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/>
              </a:rPr>
              <a:t>багато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D:\Юля і Оксана\Юля\foto\alan_009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142875" y="0"/>
            <a:ext cx="9606388" cy="7086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000" y="609600"/>
            <a:ext cx="8509663" cy="24826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здрібнюванні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перетиранні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овочів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нітрати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починають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активно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відновлюватися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нітрити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953000" y="1524000"/>
            <a:ext cx="3810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знати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нітратних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вибирайте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плоди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як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гіганти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найчасті-ше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виявляються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напха-ний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нітратами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Звертайте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властивий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запах,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повинен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слабким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яскраво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вираженим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помідорів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огірків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відчуваєте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версту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пройти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мимо. </a:t>
            </a:r>
          </a:p>
          <a:p>
            <a:pPr marL="342900" indent="-3429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52400"/>
            <a:ext cx="754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розпізнати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-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є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овочах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або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фруктах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нітрати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9157" name="Picture 5" descr="F:\Новая папка (2)\EFSA-GMO-nekelia-pavojaus-aplinkai-ir-sveikatai_reference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3810000" cy="2981325"/>
          </a:xfrm>
          <a:prstGeom prst="rect">
            <a:avLst/>
          </a:prstGeom>
          <a:noFill/>
        </p:spPr>
      </p:pic>
      <p:pic>
        <p:nvPicPr>
          <p:cNvPr id="49158" name="Picture 6" descr="F:\Новая папка (2)\1329836261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648200"/>
            <a:ext cx="2641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</TotalTime>
  <Words>688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777</cp:lastModifiedBy>
  <cp:revision>21</cp:revision>
  <cp:lastPrinted>1601-01-01T00:00:00Z</cp:lastPrinted>
  <dcterms:created xsi:type="dcterms:W3CDTF">1601-01-01T00:00:00Z</dcterms:created>
  <dcterms:modified xsi:type="dcterms:W3CDTF">2014-04-09T15:44:00Z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