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9" r:id="rId7"/>
    <p:sldId id="264" r:id="rId8"/>
    <p:sldId id="261" r:id="rId9"/>
    <p:sldId id="262" r:id="rId10"/>
    <p:sldId id="263" r:id="rId11"/>
    <p:sldId id="265" r:id="rId12"/>
    <p:sldId id="266" r:id="rId13"/>
    <p:sldId id="267" r:id="rId14"/>
    <p:sldId id="26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5" autoAdjust="0"/>
    <p:restoredTop sz="94660"/>
  </p:normalViewPr>
  <p:slideViewPr>
    <p:cSldViewPr>
      <p:cViewPr varScale="1">
        <p:scale>
          <a:sx n="68" d="100"/>
          <a:sy n="68" d="100"/>
        </p:scale>
        <p:origin x="-8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05.11.2013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05.11.2013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298926556_solar_sy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792" y="0"/>
            <a:ext cx="9169792" cy="68580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71472" y="3500438"/>
            <a:ext cx="814393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Астроном</a:t>
            </a:r>
            <a:r>
              <a:rPr lang="uk-UA" sz="5400" b="1" cap="none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ія</a:t>
            </a:r>
            <a:r>
              <a:rPr lang="uk-UA" sz="5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і астрологія. Значення астрономії в житті людини</a:t>
            </a:r>
            <a:endParaRPr lang="ru-RU" sz="5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Содержимое 10" descr="images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2" name="TextBox 11"/>
          <p:cNvSpPr txBox="1"/>
          <p:nvPr/>
        </p:nvSpPr>
        <p:spPr>
          <a:xfrm>
            <a:off x="500034" y="285728"/>
            <a:ext cx="8286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Астрологи малюють різноманітні схеми розташування зір та планет і складають гороскопи, за допомогою яких пропонують передбачити долю кожної людини.</a:t>
            </a:r>
            <a:endParaRPr lang="ru-RU" sz="2400" b="1" dirty="0"/>
          </a:p>
        </p:txBody>
      </p:sp>
      <p:pic>
        <p:nvPicPr>
          <p:cNvPr id="13" name="Рисунок 12" descr="Znaki-Zodiaka111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14488"/>
            <a:ext cx="9144000" cy="5143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143108" y="1428736"/>
            <a:ext cx="228601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Риби</a:t>
            </a:r>
            <a:endParaRPr lang="ru-RU" sz="36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143504" y="1428736"/>
            <a:ext cx="14029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Овен</a:t>
            </a:r>
            <a:endParaRPr lang="ru-RU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857884" y="2214554"/>
            <a:ext cx="228601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Тілець</a:t>
            </a:r>
            <a:endParaRPr lang="ru-RU" sz="36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286512" y="4429132"/>
            <a:ext cx="228601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Рак</a:t>
            </a:r>
            <a:endParaRPr lang="ru-RU" sz="36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214942" y="6211669"/>
            <a:ext cx="228601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Діва</a:t>
            </a:r>
            <a:endParaRPr lang="ru-RU" sz="36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42910" y="5572140"/>
            <a:ext cx="228601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uk-UA" sz="36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Скорпіон</a:t>
            </a:r>
            <a:endParaRPr lang="ru-RU" sz="36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57158" y="3286124"/>
            <a:ext cx="228601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uk-UA" sz="36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Козеріг</a:t>
            </a:r>
            <a:endParaRPr lang="ru-RU" sz="36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553226" y="3214686"/>
            <a:ext cx="259077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Близнюки</a:t>
            </a:r>
            <a:endParaRPr lang="ru-RU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357950" y="5572140"/>
            <a:ext cx="107914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Лев</a:t>
            </a:r>
            <a:endParaRPr lang="ru-RU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714480" y="6211669"/>
            <a:ext cx="184813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Терези</a:t>
            </a:r>
            <a:endParaRPr lang="ru-RU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14282" y="4429132"/>
            <a:ext cx="227934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Стрілець</a:t>
            </a:r>
            <a:endParaRPr lang="ru-RU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85786" y="2143116"/>
            <a:ext cx="210615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Водолій</a:t>
            </a:r>
            <a:endParaRPr lang="ru-RU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q-wallpapers_ru_space_50686_1280x10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285984" y="214290"/>
            <a:ext cx="44827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/>
                <a:solidFill>
                  <a:schemeClr val="accent3"/>
                </a:solidFill>
              </a:rPr>
              <a:t>Видатні</a:t>
            </a:r>
            <a:r>
              <a:rPr lang="ru-RU" sz="54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5400" b="1" dirty="0" err="1" smtClean="0">
                <a:ln/>
                <a:solidFill>
                  <a:schemeClr val="accent3"/>
                </a:solidFill>
              </a:rPr>
              <a:t>вчені</a:t>
            </a:r>
            <a:r>
              <a:rPr lang="ru-RU" sz="5400" b="1" dirty="0" smtClean="0">
                <a:ln/>
                <a:solidFill>
                  <a:schemeClr val="accent3"/>
                </a:solidFill>
              </a:rPr>
              <a:t> </a:t>
            </a:r>
            <a:endParaRPr lang="ru-RU" sz="54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6" name="Рисунок 5" descr="Pifagor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357298"/>
            <a:ext cx="2500330" cy="2775366"/>
          </a:xfrm>
          <a:prstGeom prst="rect">
            <a:avLst/>
          </a:prstGeom>
        </p:spPr>
      </p:pic>
      <p:pic>
        <p:nvPicPr>
          <p:cNvPr id="7" name="Рисунок 6" descr="hipparh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6116" y="1285860"/>
            <a:ext cx="2163107" cy="27860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3286116" y="3786190"/>
            <a:ext cx="22145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Гіппарх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" name="Рисунок 9" descr="foto27_01_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57950" y="1285860"/>
            <a:ext cx="2270498" cy="28479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6286512" y="3786190"/>
            <a:ext cx="245413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Птолемей</a:t>
            </a:r>
            <a:endParaRPr lang="ru-RU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q-wallpapers_ru_space_50686_1280x10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загружен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428604"/>
            <a:ext cx="1876425" cy="2438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 descr="загружено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7554" y="428604"/>
            <a:ext cx="1866900" cy="24574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 descr="image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00826" y="428604"/>
            <a:ext cx="1971683" cy="24828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 descr="43674212_einstein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85918" y="4143380"/>
            <a:ext cx="2946488" cy="25003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4714876" y="5715016"/>
            <a:ext cx="28921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uk-UA" sz="5400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Енштейн</a:t>
            </a:r>
            <a:endParaRPr lang="ru-RU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86512" y="2928934"/>
            <a:ext cx="26116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uk-UA" sz="5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Ньютон</a:t>
            </a:r>
            <a:endParaRPr lang="ru-RU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2786058"/>
            <a:ext cx="32168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uk-UA" sz="5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Коперник</a:t>
            </a:r>
            <a:endParaRPr lang="ru-RU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28992" y="2786058"/>
            <a:ext cx="24839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Галілей</a:t>
            </a:r>
            <a:endParaRPr lang="ru-RU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ost-1351088-12887730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023"/>
            <a:ext cx="9144000" cy="6859023"/>
          </a:xfrm>
        </p:spPr>
      </p:pic>
      <p:sp>
        <p:nvSpPr>
          <p:cNvPr id="5" name="Прямоугольник 4"/>
          <p:cNvSpPr/>
          <p:nvPr/>
        </p:nvSpPr>
        <p:spPr>
          <a:xfrm>
            <a:off x="714348" y="785794"/>
            <a:ext cx="78581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/>
              <a:t>Дослідження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Всесвіту</a:t>
            </a:r>
            <a:r>
              <a:rPr lang="ru-RU" sz="2800" b="1" dirty="0" smtClean="0"/>
              <a:t> належать до </a:t>
            </a:r>
            <a:r>
              <a:rPr lang="ru-RU" sz="2800" b="1" dirty="0" err="1" smtClean="0"/>
              <a:t>магістрального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напрямку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науково-технічного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прогресу</a:t>
            </a:r>
            <a:r>
              <a:rPr lang="ru-RU" sz="2800" b="1" dirty="0" smtClean="0"/>
              <a:t>, а </a:t>
            </a:r>
            <a:r>
              <a:rPr lang="ru-RU" sz="2800" b="1" dirty="0" err="1" smtClean="0"/>
              <a:t>їх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значимість</a:t>
            </a:r>
            <a:r>
              <a:rPr lang="ru-RU" sz="2800" b="1" dirty="0" smtClean="0"/>
              <a:t> для </a:t>
            </a:r>
            <a:r>
              <a:rPr lang="ru-RU" sz="2800" b="1" dirty="0" err="1" smtClean="0"/>
              <a:t>людства</a:t>
            </a:r>
            <a:r>
              <a:rPr lang="ru-RU" sz="2800" b="1" dirty="0" smtClean="0"/>
              <a:t> в </a:t>
            </a:r>
            <a:r>
              <a:rPr lang="ru-RU" sz="2800" b="1" dirty="0" err="1" smtClean="0"/>
              <a:t>цілому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неухильно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зростає</a:t>
            </a:r>
            <a:r>
              <a:rPr lang="ru-RU" sz="2800" b="1" dirty="0" smtClean="0"/>
              <a:t>. Людина - </a:t>
            </a:r>
            <a:r>
              <a:rPr lang="ru-RU" sz="2800" b="1" dirty="0" err="1" smtClean="0"/>
              <a:t>невідємна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частина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Всесвіту</a:t>
            </a:r>
            <a:r>
              <a:rPr lang="ru-RU" sz="2800" b="1" dirty="0" smtClean="0"/>
              <a:t>, а тому </a:t>
            </a:r>
            <a:r>
              <a:rPr lang="ru-RU" sz="2800" b="1" dirty="0" err="1" smtClean="0"/>
              <a:t>пізнаючи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його</a:t>
            </a:r>
            <a:r>
              <a:rPr lang="ru-RU" sz="2800" b="1" dirty="0" smtClean="0"/>
              <a:t>, ми </a:t>
            </a:r>
            <a:r>
              <a:rPr lang="ru-RU" sz="2800" b="1" dirty="0" err="1" smtClean="0"/>
              <a:t>пізнаємо</a:t>
            </a:r>
            <a:r>
              <a:rPr lang="ru-RU" sz="2800" b="1" dirty="0" smtClean="0"/>
              <a:t> себе. </a:t>
            </a:r>
            <a:r>
              <a:rPr lang="ru-RU" sz="2800" b="1" dirty="0" err="1" smtClean="0"/>
              <a:t>Астрономія</a:t>
            </a:r>
            <a:r>
              <a:rPr lang="ru-RU" sz="2800" b="1" dirty="0" smtClean="0"/>
              <a:t>, як </a:t>
            </a:r>
            <a:r>
              <a:rPr lang="ru-RU" sz="2800" b="1" dirty="0" err="1" smtClean="0"/>
              <a:t>відомо</a:t>
            </a:r>
            <a:r>
              <a:rPr lang="ru-RU" sz="2800" b="1" dirty="0" smtClean="0"/>
              <a:t>, наука фундаментальна. </a:t>
            </a:r>
            <a:r>
              <a:rPr lang="ru-RU" sz="2800" b="1" dirty="0" err="1" smtClean="0"/>
              <a:t>Проте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впродовж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всієї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історії</a:t>
            </a:r>
            <a:r>
              <a:rPr lang="ru-RU" sz="2800" b="1" dirty="0" smtClean="0"/>
              <a:t> вона </a:t>
            </a:r>
            <a:r>
              <a:rPr lang="ru-RU" sz="2800" b="1" dirty="0" err="1" smtClean="0"/>
              <a:t>сприяє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вирішенню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практичних</a:t>
            </a:r>
            <a:r>
              <a:rPr lang="ru-RU" sz="2800" b="1" dirty="0" smtClean="0"/>
              <a:t> потреб </a:t>
            </a:r>
            <a:r>
              <a:rPr lang="ru-RU" sz="2800" b="1" dirty="0" err="1" smtClean="0"/>
              <a:t>людини</a:t>
            </a:r>
            <a:r>
              <a:rPr lang="ru-RU" sz="2800" b="1" dirty="0" smtClean="0"/>
              <a:t>. </a:t>
            </a:r>
            <a:r>
              <a:rPr lang="ru-RU" sz="2800" b="1" dirty="0" err="1" smtClean="0"/>
              <a:t>Щоправда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окремі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практичні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питання</a:t>
            </a:r>
            <a:r>
              <a:rPr lang="ru-RU" sz="2800" b="1" dirty="0" smtClean="0"/>
              <a:t> зараз </a:t>
            </a:r>
            <a:r>
              <a:rPr lang="ru-RU" sz="2800" b="1" dirty="0" err="1" smtClean="0"/>
              <a:t>вирішуються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вже</a:t>
            </a:r>
            <a:r>
              <a:rPr lang="ru-RU" sz="2800" b="1" dirty="0" smtClean="0"/>
              <a:t> без </a:t>
            </a:r>
            <a:r>
              <a:rPr lang="ru-RU" sz="2800" b="1" dirty="0" err="1" smtClean="0"/>
              <a:t>допомоги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астрономії</a:t>
            </a:r>
            <a:r>
              <a:rPr lang="ru-RU" sz="2800" b="1" dirty="0" smtClean="0"/>
              <a:t>, як то: </a:t>
            </a:r>
            <a:r>
              <a:rPr lang="ru-RU" sz="2800" b="1" dirty="0" err="1" smtClean="0"/>
              <a:t>визначення</a:t>
            </a:r>
            <a:r>
              <a:rPr lang="ru-RU" sz="2800" b="1" dirty="0" smtClean="0"/>
              <a:t> часу, </a:t>
            </a:r>
            <a:r>
              <a:rPr lang="ru-RU" sz="2800" b="1" dirty="0" err="1" smtClean="0"/>
              <a:t>орієнтація</a:t>
            </a:r>
            <a:r>
              <a:rPr lang="ru-RU" sz="2800" b="1" dirty="0" smtClean="0"/>
              <a:t> у </a:t>
            </a:r>
            <a:r>
              <a:rPr lang="ru-RU" sz="2800" b="1" dirty="0" err="1" smtClean="0"/>
              <a:t>просторі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тощо</a:t>
            </a:r>
            <a:r>
              <a:rPr lang="ru-RU" sz="2800" b="1" dirty="0" smtClean="0"/>
              <a:t>. </a:t>
            </a:r>
            <a:endParaRPr lang="ru-RU" sz="28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andromeda_by_rebelution2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3"/>
            <a:ext cx="9144000" cy="6858023"/>
          </a:xfrm>
        </p:spPr>
      </p:pic>
      <p:sp>
        <p:nvSpPr>
          <p:cNvPr id="5" name="Прямоугольник 4"/>
          <p:cNvSpPr/>
          <p:nvPr/>
        </p:nvSpPr>
        <p:spPr>
          <a:xfrm>
            <a:off x="785786" y="214290"/>
            <a:ext cx="778672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Але </a:t>
            </a:r>
            <a:r>
              <a:rPr lang="ru-RU" sz="2400" b="1" dirty="0" err="1" smtClean="0"/>
              <a:t>можна</a:t>
            </a:r>
            <a:r>
              <a:rPr lang="ru-RU" sz="2400" b="1" dirty="0" smtClean="0"/>
              <a:t> навести </a:t>
            </a:r>
            <a:r>
              <a:rPr lang="ru-RU" sz="2400" b="1" dirty="0" err="1" smtClean="0"/>
              <a:t>нові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конкретні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приклади</a:t>
            </a:r>
            <a:r>
              <a:rPr lang="ru-RU" sz="2400" b="1" dirty="0" smtClean="0"/>
              <a:t> того, як </a:t>
            </a:r>
            <a:r>
              <a:rPr lang="ru-RU" sz="2400" b="1" dirty="0" err="1" smtClean="0"/>
              <a:t>астрономічні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дослідження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стимулюють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сучасні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технологічні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технічні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розробки</a:t>
            </a:r>
            <a:r>
              <a:rPr lang="ru-RU" sz="2400" b="1" dirty="0" smtClean="0"/>
              <a:t>. Так, </a:t>
            </a:r>
            <a:r>
              <a:rPr lang="ru-RU" sz="2400" b="1" dirty="0" err="1" smtClean="0"/>
              <a:t>астрономія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вказала</a:t>
            </a:r>
            <a:r>
              <a:rPr lang="ru-RU" sz="2400" b="1" dirty="0" smtClean="0"/>
              <a:t> на </a:t>
            </a:r>
            <a:r>
              <a:rPr lang="ru-RU" sz="2400" b="1" dirty="0" err="1" smtClean="0"/>
              <a:t>методи</a:t>
            </a:r>
            <a:r>
              <a:rPr lang="ru-RU" sz="2400" b="1" dirty="0" smtClean="0"/>
              <a:t>, за </a:t>
            </a:r>
            <a:r>
              <a:rPr lang="ru-RU" sz="2400" b="1" dirty="0" err="1" smtClean="0"/>
              <a:t>допомогою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яких</a:t>
            </a:r>
            <a:r>
              <a:rPr lang="ru-RU" sz="2400" b="1" dirty="0" smtClean="0"/>
              <a:t> стало </a:t>
            </a:r>
            <a:r>
              <a:rPr lang="ru-RU" sz="2400" b="1" dirty="0" err="1" smtClean="0"/>
              <a:t>можливим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утримувати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надгарячий</a:t>
            </a:r>
            <a:r>
              <a:rPr lang="ru-RU" sz="2400" b="1" dirty="0" smtClean="0"/>
              <a:t> газ (плазму) в </a:t>
            </a:r>
            <a:r>
              <a:rPr lang="ru-RU" sz="2400" b="1" dirty="0" err="1" smtClean="0"/>
              <a:t>обмеженому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об'ємі</a:t>
            </a:r>
            <a:r>
              <a:rPr lang="ru-RU" sz="2400" b="1" dirty="0" smtClean="0"/>
              <a:t>, а </a:t>
            </a:r>
            <a:r>
              <a:rPr lang="ru-RU" sz="2400" b="1" dirty="0" err="1" smtClean="0"/>
              <a:t>отже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приступити</a:t>
            </a:r>
            <a:r>
              <a:rPr lang="ru-RU" sz="2400" b="1" dirty="0" smtClean="0"/>
              <a:t> до </a:t>
            </a:r>
            <a:r>
              <a:rPr lang="ru-RU" sz="2400" b="1" dirty="0" err="1" smtClean="0"/>
              <a:t>створення</a:t>
            </a:r>
            <a:r>
              <a:rPr lang="ru-RU" sz="2400" b="1" dirty="0" smtClean="0"/>
              <a:t> на </a:t>
            </a:r>
            <a:r>
              <a:rPr lang="ru-RU" sz="2400" b="1" dirty="0" err="1" smtClean="0"/>
              <a:t>Землі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керованих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термоядерних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реакторів</a:t>
            </a:r>
            <a:r>
              <a:rPr lang="ru-RU" sz="2400" b="1" dirty="0" smtClean="0"/>
              <a:t>. </a:t>
            </a:r>
            <a:r>
              <a:rPr lang="ru-RU" sz="2400" b="1" dirty="0" err="1" smtClean="0"/>
              <a:t>Сучасні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магнітогідродинамічні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генератори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з'явилися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лише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після</a:t>
            </a:r>
            <a:r>
              <a:rPr lang="ru-RU" sz="2400" b="1" dirty="0" smtClean="0"/>
              <a:t> того, як </a:t>
            </a:r>
            <a:r>
              <a:rPr lang="ru-RU" sz="2400" b="1" dirty="0" err="1" smtClean="0"/>
              <a:t>було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розроблено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основи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космічної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магнітної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гідродинаміки</a:t>
            </a:r>
            <a:r>
              <a:rPr lang="ru-RU" sz="2400" b="1" dirty="0" smtClean="0"/>
              <a:t> (одна </a:t>
            </a:r>
            <a:r>
              <a:rPr lang="ru-RU" sz="2400" b="1" dirty="0" err="1" smtClean="0"/>
              <a:t>із</a:t>
            </a:r>
            <a:r>
              <a:rPr lang="ru-RU" sz="2400" b="1" dirty="0" smtClean="0"/>
              <a:t> областей </a:t>
            </a:r>
            <a:r>
              <a:rPr lang="ru-RU" sz="2400" b="1" dirty="0" err="1" smtClean="0"/>
              <a:t>астрофізики</a:t>
            </a:r>
            <a:r>
              <a:rPr lang="ru-RU" sz="2400" b="1" dirty="0" smtClean="0"/>
              <a:t>). </a:t>
            </a:r>
            <a:r>
              <a:rPr lang="ru-RU" sz="2400" b="1" dirty="0" err="1" smtClean="0"/>
              <a:t>Всесвіт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фактично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перетворився</a:t>
            </a:r>
            <a:r>
              <a:rPr lang="ru-RU" sz="2400" b="1" dirty="0" smtClean="0"/>
              <a:t> на </a:t>
            </a:r>
            <a:r>
              <a:rPr lang="ru-RU" sz="2400" b="1" dirty="0" err="1" smtClean="0"/>
              <a:t>величезну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наукову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лабораторію</a:t>
            </a:r>
            <a:r>
              <a:rPr lang="ru-RU" sz="2400" b="1" dirty="0" smtClean="0"/>
              <a:t>, в </a:t>
            </a:r>
            <a:r>
              <a:rPr lang="ru-RU" sz="2400" b="1" dirty="0" err="1" smtClean="0"/>
              <a:t>якій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відпрацьовуються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технологічні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технічні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рішення</a:t>
            </a:r>
            <a:r>
              <a:rPr lang="ru-RU" sz="2400" b="1" dirty="0" smtClean="0"/>
              <a:t> на благо </a:t>
            </a:r>
            <a:r>
              <a:rPr lang="ru-RU" sz="2400" b="1" dirty="0" err="1" smtClean="0"/>
              <a:t>людини</a:t>
            </a:r>
            <a:r>
              <a:rPr lang="ru-RU" sz="2400" b="1" dirty="0" smtClean="0"/>
              <a:t>. </a:t>
            </a:r>
            <a:r>
              <a:rPr lang="ru-RU" sz="2400" b="1" dirty="0" err="1" smtClean="0"/>
              <a:t>Варто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підкреслити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відому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істину</a:t>
            </a:r>
            <a:r>
              <a:rPr lang="ru-RU" sz="2400" b="1" dirty="0" smtClean="0"/>
              <a:t>: </a:t>
            </a:r>
            <a:r>
              <a:rPr lang="ru-RU" sz="2400" b="1" dirty="0" err="1" smtClean="0"/>
              <a:t>відіграючи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величезну</a:t>
            </a:r>
            <a:r>
              <a:rPr lang="ru-RU" sz="2400" b="1" dirty="0" smtClean="0"/>
              <a:t> роль у </a:t>
            </a:r>
            <a:r>
              <a:rPr lang="ru-RU" sz="2400" b="1" dirty="0" err="1" smtClean="0"/>
              <a:t>розвитку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земної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технології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астрономія</a:t>
            </a:r>
            <a:r>
              <a:rPr lang="ru-RU" sz="2400" b="1" dirty="0" smtClean="0"/>
              <a:t> мала </a:t>
            </a:r>
            <a:r>
              <a:rPr lang="ru-RU" sz="2400" b="1" dirty="0" err="1" smtClean="0"/>
              <a:t>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має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вирішальне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значення</a:t>
            </a:r>
            <a:r>
              <a:rPr lang="ru-RU" sz="2400" b="1" dirty="0" smtClean="0"/>
              <a:t> для </a:t>
            </a:r>
            <a:r>
              <a:rPr lang="ru-RU" sz="2400" b="1" dirty="0" err="1" smtClean="0"/>
              <a:t>формування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світогляду</a:t>
            </a:r>
            <a:r>
              <a:rPr lang="ru-RU" sz="2400" b="1" dirty="0" smtClean="0"/>
              <a:t> як </a:t>
            </a:r>
            <a:r>
              <a:rPr lang="ru-RU" sz="2400" b="1" dirty="0" err="1" smtClean="0"/>
              <a:t>окремої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людини</a:t>
            </a:r>
            <a:r>
              <a:rPr lang="ru-RU" sz="2400" b="1" dirty="0" smtClean="0"/>
              <a:t>, так </a:t>
            </a:r>
            <a:r>
              <a:rPr lang="ru-RU" sz="2400" b="1" dirty="0" err="1" smtClean="0"/>
              <a:t>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людства</a:t>
            </a:r>
            <a:r>
              <a:rPr lang="ru-RU" sz="2400" b="1" dirty="0" smtClean="0"/>
              <a:t> в </a:t>
            </a:r>
            <a:r>
              <a:rPr lang="ru-RU" sz="2400" b="1" dirty="0" err="1" smtClean="0"/>
              <a:t>цілому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Зміст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Що вивчає астрономія. Основні </a:t>
            </a:r>
            <a:r>
              <a:rPr lang="uk-UA" dirty="0" smtClean="0"/>
              <a:t>поняття</a:t>
            </a:r>
          </a:p>
          <a:p>
            <a:r>
              <a:rPr lang="uk-UA" dirty="0" smtClean="0"/>
              <a:t>Планети. Співвідношення розмірів</a:t>
            </a:r>
          </a:p>
          <a:p>
            <a:r>
              <a:rPr lang="uk-UA" dirty="0" smtClean="0"/>
              <a:t>Розділи астрономії</a:t>
            </a:r>
          </a:p>
          <a:p>
            <a:r>
              <a:rPr lang="uk-UA" dirty="0" smtClean="0"/>
              <a:t>Астрономія та астрологія</a:t>
            </a:r>
          </a:p>
          <a:p>
            <a:r>
              <a:rPr lang="uk-UA" dirty="0" smtClean="0"/>
              <a:t>Видатні вчені</a:t>
            </a:r>
          </a:p>
          <a:p>
            <a:r>
              <a:rPr lang="uk-UA" dirty="0" smtClean="0"/>
              <a:t>Значення астрономії в житті людини</a:t>
            </a:r>
          </a:p>
          <a:p>
            <a:endParaRPr lang="uk-UA" dirty="0" smtClean="0"/>
          </a:p>
          <a:p>
            <a:endParaRPr lang="uk-UA" dirty="0" smtClean="0"/>
          </a:p>
          <a:p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Поняття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dirty="0" smtClean="0"/>
              <a:t>Астрономія</a:t>
            </a:r>
          </a:p>
          <a:p>
            <a:r>
              <a:rPr lang="uk-UA" dirty="0" smtClean="0"/>
              <a:t>Всесвіт</a:t>
            </a:r>
          </a:p>
          <a:p>
            <a:r>
              <a:rPr lang="uk-UA" dirty="0" smtClean="0"/>
              <a:t>Зоря</a:t>
            </a:r>
          </a:p>
          <a:p>
            <a:r>
              <a:rPr lang="uk-UA" dirty="0" smtClean="0"/>
              <a:t>Планета</a:t>
            </a:r>
          </a:p>
          <a:p>
            <a:r>
              <a:rPr lang="uk-UA" dirty="0" smtClean="0"/>
              <a:t>Астрометрія</a:t>
            </a:r>
          </a:p>
          <a:p>
            <a:r>
              <a:rPr lang="uk-UA" dirty="0" smtClean="0"/>
              <a:t>Астрофізика</a:t>
            </a:r>
          </a:p>
          <a:p>
            <a:r>
              <a:rPr lang="uk-UA" dirty="0" smtClean="0"/>
              <a:t>Небесна механіка</a:t>
            </a:r>
          </a:p>
          <a:p>
            <a:r>
              <a:rPr lang="uk-UA" dirty="0" smtClean="0"/>
              <a:t>Космологія</a:t>
            </a:r>
          </a:p>
          <a:p>
            <a:r>
              <a:rPr lang="uk-UA" dirty="0" smtClean="0"/>
              <a:t>Астрологія</a:t>
            </a:r>
          </a:p>
          <a:p>
            <a:endParaRPr lang="uk-UA" dirty="0" smtClean="0"/>
          </a:p>
          <a:p>
            <a:pPr>
              <a:buNone/>
            </a:pPr>
            <a:endParaRPr lang="uk-UA" dirty="0" smtClean="0"/>
          </a:p>
          <a:p>
            <a:endParaRPr lang="ru-RU" dirty="0"/>
          </a:p>
        </p:txBody>
      </p:sp>
      <p:pic>
        <p:nvPicPr>
          <p:cNvPr id="4" name="Рисунок 3" descr="1208080087_1207825735_cosmos1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71934" y="571480"/>
            <a:ext cx="4700597" cy="352708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443946" cy="914400"/>
          </a:xfrm>
        </p:spPr>
        <p:txBody>
          <a:bodyPr/>
          <a:lstStyle/>
          <a:p>
            <a:r>
              <a:rPr lang="uk-UA" dirty="0" smtClean="0"/>
              <a:t>Що вивчає астрономія. Основні поняття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3500438"/>
            <a:ext cx="7772400" cy="4572000"/>
          </a:xfrm>
          <a:noFill/>
        </p:spPr>
        <p:txBody>
          <a:bodyPr/>
          <a:lstStyle/>
          <a:p>
            <a:r>
              <a:rPr lang="uk-UA" dirty="0" smtClean="0"/>
              <a:t>Астрономія – наука, яка вивчає закони зір.</a:t>
            </a:r>
          </a:p>
          <a:p>
            <a:r>
              <a:rPr lang="uk-UA" dirty="0" smtClean="0"/>
              <a:t>Всесвіт (космос) – все суще, що розташоване на Землі та за її межами.</a:t>
            </a:r>
          </a:p>
          <a:p>
            <a:r>
              <a:rPr lang="uk-UA" dirty="0" smtClean="0"/>
              <a:t>Зоря – масивне гаряче космічне тіло, яке випромінює світло і має всередині джерело енергії.</a:t>
            </a:r>
          </a:p>
          <a:p>
            <a:endParaRPr lang="ru-RU" dirty="0"/>
          </a:p>
        </p:txBody>
      </p:sp>
      <p:pic>
        <p:nvPicPr>
          <p:cNvPr id="4" name="Рисунок 3" descr="Astronomy-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643050"/>
            <a:ext cx="8715404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785786" y="428604"/>
            <a:ext cx="7772400" cy="4572000"/>
          </a:xfrm>
        </p:spPr>
        <p:txBody>
          <a:bodyPr/>
          <a:lstStyle/>
          <a:p>
            <a:r>
              <a:rPr lang="uk-UA" dirty="0" smtClean="0"/>
              <a:t>Планета – холодне в порівнянні із зорею космічне тіло, що обертається навколо зорі й світиться її відбитими променями.</a:t>
            </a:r>
            <a:endParaRPr lang="ru-RU" dirty="0"/>
          </a:p>
        </p:txBody>
      </p:sp>
      <p:pic>
        <p:nvPicPr>
          <p:cNvPr id="6" name="Рисунок 5" descr="sovremennaya-astronomiy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071678"/>
            <a:ext cx="9001188" cy="492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214546" y="1500174"/>
          <a:ext cx="4979987" cy="685800"/>
        </p:xfrm>
        <a:graphic>
          <a:graphicData uri="http://schemas.openxmlformats.org/presentationml/2006/ole">
            <p:oleObj spid="_x0000_s1026" name="Объект упаковщика для оболочки" showAsIcon="1" r:id="rId3" imgW="4979520" imgH="685800" progId="Package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001-001-Test-po-astronomi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90819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-571536" y="0"/>
            <a:ext cx="1034022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Астрономія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тісно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повязана </a:t>
            </a:r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такими науками як: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rot="5400000">
            <a:off x="6643702" y="285728"/>
            <a:ext cx="214314" cy="7143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214282" y="2071678"/>
            <a:ext cx="43351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Математика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85786" y="3143248"/>
            <a:ext cx="25266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Фізика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71868" y="4143380"/>
            <a:ext cx="19704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Хімія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86380" y="1928802"/>
            <a:ext cx="36824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Філософія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643570" y="3071810"/>
            <a:ext cx="3026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Біологія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pac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1"/>
          </a:xfrm>
        </p:spPr>
      </p:pic>
      <p:sp>
        <p:nvSpPr>
          <p:cNvPr id="5" name="Прямоугольник 4"/>
          <p:cNvSpPr/>
          <p:nvPr/>
        </p:nvSpPr>
        <p:spPr>
          <a:xfrm>
            <a:off x="1428728" y="285728"/>
            <a:ext cx="61213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Розділи</a:t>
            </a:r>
            <a:r>
              <a:rPr lang="ru-RU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54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астрономії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357298"/>
            <a:ext cx="40821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Астрометрія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4725" y="1428736"/>
            <a:ext cx="41392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Астрофізика</a:t>
            </a:r>
            <a:endParaRPr lang="ru-RU" sz="5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37125" y="4143380"/>
            <a:ext cx="520687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Небесна </a:t>
            </a:r>
            <a:r>
              <a:rPr lang="ru-RU" sz="4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механіка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4071942"/>
            <a:ext cx="37451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Космологія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282" y="2357430"/>
            <a:ext cx="37147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/>
              <a:t>Розділ астрономії, що вивчає положення і рух небесних тіл та їхніх систем.</a:t>
            </a:r>
            <a:endParaRPr lang="ru-RU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429124" y="2428868"/>
            <a:ext cx="4572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/>
              <a:t>Розділ астрономії, що вивчає природу комічних тіл: їхню будову, хімічний склад, фізичні властивості.</a:t>
            </a:r>
            <a:endParaRPr lang="ru-RU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14282" y="4857760"/>
            <a:ext cx="34290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/>
              <a:t>Розділ астрономії, що вивчає будову та еволюцію Всесвіту як єдиного цілого.</a:t>
            </a:r>
            <a:endParaRPr lang="ru-RU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214810" y="5000636"/>
            <a:ext cx="45005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/>
              <a:t>Розділ астрономії, що вивчає закони руху небесних тіл.</a:t>
            </a:r>
            <a:endParaRPr lang="ru-RU" sz="32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68893_kosmos_zvezdy_kraski_svet_1920x1080_(www.GdeFon.ru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85720" y="571480"/>
            <a:ext cx="3820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Астрономія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29190" y="571480"/>
            <a:ext cx="36240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Астрологія</a:t>
            </a:r>
            <a:endParaRPr lang="ru-RU" sz="5400" b="1" cap="none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158" y="2357430"/>
            <a:ext cx="3571900" cy="70788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chemeClr val="bg1"/>
                </a:solidFill>
              </a:rPr>
              <a:t>Наука, яка вивчає походження та еволюцію космічних  тіл.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4876" y="2357430"/>
            <a:ext cx="4214842" cy="132343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chemeClr val="bg1"/>
                </a:solidFill>
              </a:rPr>
              <a:t>Не має нічого спільного з наукою, оскільки вважає, що за допомогою зір  начебто можна передбачити майбутнє.</a:t>
            </a:r>
            <a:endParaRPr lang="ru-RU" sz="2000" dirty="0">
              <a:solidFill>
                <a:schemeClr val="bg1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rot="5400000">
            <a:off x="1535885" y="1821645"/>
            <a:ext cx="785818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rot="5400000">
            <a:off x="6251587" y="1820851"/>
            <a:ext cx="785818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3" name="Рисунок 12" descr="3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4143380"/>
            <a:ext cx="7929618" cy="224434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166</TotalTime>
  <Words>460</Words>
  <Application>Microsoft Office PowerPoint</Application>
  <PresentationFormat>Экран (4:3)</PresentationFormat>
  <Paragraphs>66</Paragraphs>
  <Slides>14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Метро</vt:lpstr>
      <vt:lpstr>Пакет</vt:lpstr>
      <vt:lpstr>Слайд 1</vt:lpstr>
      <vt:lpstr>Зміст</vt:lpstr>
      <vt:lpstr>Поняття </vt:lpstr>
      <vt:lpstr>Що вивчає астрономія. Основні поняття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Master</dc:creator>
  <cp:lastModifiedBy>Master</cp:lastModifiedBy>
  <cp:revision>19</cp:revision>
  <dcterms:created xsi:type="dcterms:W3CDTF">2013-11-04T11:38:23Z</dcterms:created>
  <dcterms:modified xsi:type="dcterms:W3CDTF">2013-11-05T09:57:50Z</dcterms:modified>
</cp:coreProperties>
</file>