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58" r:id="rId3"/>
    <p:sldId id="273" r:id="rId4"/>
    <p:sldId id="275" r:id="rId5"/>
    <p:sldId id="276" r:id="rId6"/>
    <p:sldId id="278" r:id="rId7"/>
    <p:sldId id="280" r:id="rId8"/>
    <p:sldId id="260" r:id="rId9"/>
    <p:sldId id="262" r:id="rId10"/>
    <p:sldId id="263" r:id="rId11"/>
    <p:sldId id="264" r:id="rId12"/>
    <p:sldId id="265" r:id="rId13"/>
    <p:sldId id="267" r:id="rId14"/>
    <p:sldId id="268" r:id="rId15"/>
    <p:sldId id="270" r:id="rId16"/>
    <p:sldId id="269" r:id="rId17"/>
    <p:sldId id="271" r:id="rId18"/>
    <p:sldId id="282" r:id="rId19"/>
    <p:sldId id="283" r:id="rId20"/>
    <p:sldId id="28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8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4" Type="http://schemas.microsoft.com/office/2006/relationships/legacyDiagramText" Target="legacyDiagramText9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2.bin"/><Relationship Id="rId2" Type="http://schemas.microsoft.com/office/2006/relationships/legacyDiagramText" Target="legacyDiagramText11.bin"/><Relationship Id="rId1" Type="http://schemas.microsoft.com/office/2006/relationships/legacyDiagramText" Target="legacyDiagramText10.bin"/><Relationship Id="rId6" Type="http://schemas.microsoft.com/office/2006/relationships/legacyDiagramText" Target="legacyDiagramText15.bin"/><Relationship Id="rId5" Type="http://schemas.microsoft.com/office/2006/relationships/legacyDiagramText" Target="legacyDiagramText14.bin"/><Relationship Id="rId4" Type="http://schemas.microsoft.com/office/2006/relationships/legacyDiagramText" Target="legacyDiagramText13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2AE6076-A8A9-4B97-A8B2-98A237DBB5D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A12A6-33B3-4D02-BB15-5E8E5E5E1613}" type="slidenum">
              <a:rPr lang="ru-RU"/>
              <a:pPr/>
              <a:t>4</a:t>
            </a:fld>
            <a:endParaRPr lang="ru-RU"/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01696D43-6462-492C-8021-E0DAEBC4CB24}" type="slidenum">
              <a:rPr lang="ru-RU" sz="1200">
                <a:latin typeface="Times New Roman" pitchFamily="18" charset="0"/>
              </a:rPr>
              <a:pPr algn="r" eaLnBrk="0" hangingPunct="0"/>
              <a:t>4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BE8FA-5A6F-4CBA-A981-C58B9EE86C0E}" type="slidenum">
              <a:rPr lang="ru-RU"/>
              <a:pPr/>
              <a:t>5</a:t>
            </a:fld>
            <a:endParaRPr lang="ru-RU"/>
          </a:p>
        </p:txBody>
      </p:sp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8270C2D5-114A-46B9-B968-E63F19A38CDB}" type="slidenum">
              <a:rPr lang="ru-RU" sz="1200">
                <a:latin typeface="Times New Roman" pitchFamily="18" charset="0"/>
              </a:rPr>
              <a:pPr algn="r" eaLnBrk="0" hangingPunct="0"/>
              <a:t>5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0A05E-2A5C-49FE-84F4-10946D289F94}" type="slidenum">
              <a:rPr lang="ru-RU"/>
              <a:pPr/>
              <a:t>6</a:t>
            </a:fld>
            <a:endParaRPr lang="ru-RU"/>
          </a:p>
        </p:txBody>
      </p:sp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5B9738A9-9494-43BB-9D69-42F10DB20DA2}" type="slidenum">
              <a:rPr lang="ru-RU" sz="1200">
                <a:latin typeface="Times New Roman" pitchFamily="18" charset="0"/>
              </a:rPr>
              <a:pPr algn="r" eaLnBrk="0" hangingPunct="0"/>
              <a:t>6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3789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C43710-8F02-4B73-B616-042FC51754C4}" type="slidenum">
              <a:rPr lang="ru-RU"/>
              <a:pPr/>
              <a:t>7</a:t>
            </a:fld>
            <a:endParaRPr lang="ru-RU"/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334F86C3-A7AB-45DE-AC6F-57743E460B26}" type="slidenum">
              <a:rPr lang="ru-RU" sz="1200">
                <a:latin typeface="Times New Roman" pitchFamily="18" charset="0"/>
              </a:rPr>
              <a:pPr algn="r" eaLnBrk="0" hangingPunct="0"/>
              <a:t>7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173FB-0F2D-44B0-ABCC-4448D1888590}" type="slidenum">
              <a:rPr lang="ru-RU"/>
              <a:pPr/>
              <a:t>19</a:t>
            </a:fld>
            <a:endParaRPr lang="ru-RU"/>
          </a:p>
        </p:txBody>
      </p:sp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b"/>
          <a:lstStyle/>
          <a:p>
            <a:pPr algn="r" eaLnBrk="0" hangingPunct="0"/>
            <a:fld id="{FA6CACDD-14E7-4F1A-B32A-765506EED49B}" type="slidenum">
              <a:rPr lang="ru-RU" sz="1200">
                <a:latin typeface="Times New Roman" pitchFamily="18" charset="0"/>
              </a:rPr>
              <a:pPr algn="r" eaLnBrk="0" hangingPunct="0"/>
              <a:t>19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0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2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3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4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98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9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01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02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4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05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06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0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209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459712C-E994-4B99-9828-5FA31BD125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2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2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2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2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20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7600A-FE6A-49FC-89D7-FBC1DC0C71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4835E-1ABC-4040-8EB5-6C9F31FAF8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9A8F4-1F22-454D-9745-272D907C5A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BC31A-4767-489E-B89A-11B3334777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49DAB-69F4-440C-A0CB-E1719E1BE9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2DDD4-B35D-467C-B84F-0F43F41B03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ECDE9-029D-4B6B-A140-DC7C20D313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E001D-7630-43D9-9372-41D2AE9F5A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68732-040D-46AB-80FC-89E3F047CB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855BF-1A36-42A4-91E3-843F12F036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8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8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8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618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16CABD-9AA5-4A6E-B600-3384B5D2F29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6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6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1" grpId="0"/>
      <p:bldP spid="6182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61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4652963"/>
            <a:ext cx="6400800" cy="1752600"/>
          </a:xfrm>
        </p:spPr>
        <p:txBody>
          <a:bodyPr/>
          <a:lstStyle/>
          <a:p>
            <a:pPr algn="r"/>
            <a:endParaRPr lang="uk-UA" sz="2000"/>
          </a:p>
          <a:p>
            <a:pPr algn="r"/>
            <a:endParaRPr lang="uk-UA" sz="2000"/>
          </a:p>
        </p:txBody>
      </p:sp>
      <p:pic>
        <p:nvPicPr>
          <p:cNvPr id="2059" name="Picture 11" descr="img_157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80213"/>
          </a:xfrm>
          <a:prstGeom prst="rect">
            <a:avLst/>
          </a:prstGeom>
          <a:noFill/>
        </p:spPr>
      </p:pic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>
            <a:off x="900113" y="1557338"/>
            <a:ext cx="6769100" cy="2089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Оксиген. Кисень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572000" y="4221163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Урок в 7 класі</a:t>
            </a:r>
          </a:p>
          <a:p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КЗ Верхівцевського Н В К </a:t>
            </a:r>
          </a:p>
          <a:p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Учитель Кукса Н.М.</a:t>
            </a:r>
            <a:endParaRPr lang="en-US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Горіння неметалів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кисню з сіркою:</a:t>
            </a:r>
          </a:p>
          <a:p>
            <a:pPr algn="ctr">
              <a:lnSpc>
                <a:spcPct val="115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S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+ О</a:t>
            </a:r>
            <a:r>
              <a:rPr lang="uk-UA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→ 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SO</a:t>
            </a:r>
            <a:r>
              <a:rPr lang="en-US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</a:t>
            </a:r>
            <a:endParaRPr lang="uk-UA"/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кисню з фосфором:</a:t>
            </a:r>
          </a:p>
          <a:p>
            <a:pPr algn="ctr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4P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+ 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5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</a:t>
            </a:r>
            <a:r>
              <a:rPr lang="uk-UA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→ 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2P</a:t>
            </a:r>
            <a:r>
              <a:rPr lang="en-US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O</a:t>
            </a:r>
            <a:r>
              <a:rPr lang="en-US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5</a:t>
            </a:r>
          </a:p>
          <a:p>
            <a:pPr>
              <a:buFont typeface="Wingdings" pitchFamily="2" charset="2"/>
              <a:buNone/>
            </a:pPr>
            <a:r>
              <a:rPr lang="uk-UA"/>
              <a:t>   </a:t>
            </a: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Завдяки утворенню густого білого диму </a:t>
            </a:r>
            <a:r>
              <a:rPr lang="uk-U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Р</a:t>
            </a:r>
            <a:r>
              <a:rPr lang="uk-UA" sz="28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uk-U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</a:t>
            </a:r>
            <a:r>
              <a:rPr lang="uk-UA" sz="2800" b="1" baseline="-250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5</a:t>
            </a: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цю реакцію використовують для створення димової завіси</a:t>
            </a:r>
            <a:endParaRPr lang="ru-RU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8538" y="6165850"/>
            <a:ext cx="405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98" decel="100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98" decel="100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Горіння металів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18488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кисню з магнієм:</a:t>
            </a:r>
          </a:p>
          <a:p>
            <a:pPr algn="ctr">
              <a:lnSpc>
                <a:spcPct val="12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2Mg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+ О</a:t>
            </a:r>
            <a:r>
              <a:rPr lang="uk-UA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→ 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2MgO</a:t>
            </a:r>
            <a:endParaRPr lang="uk-UA" b="1" baseline="-25000">
              <a:solidFill>
                <a:srgbClr val="742AA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  <a:cs typeface="Arial" charset="0"/>
            </a:endParaRPr>
          </a:p>
          <a:p>
            <a:pPr>
              <a:lnSpc>
                <a:spcPct val="90000"/>
              </a:lnSpc>
              <a:spcAft>
                <a:spcPct val="55000"/>
              </a:spcAft>
              <a:buFont typeface="Wingdings" pitchFamily="2" charset="2"/>
              <a:buNone/>
            </a:pP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</a:t>
            </a: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Цю реакцію раніше використовували фотографи для створення спалаху.</a:t>
            </a:r>
            <a:endParaRPr lang="uk-UA" sz="2800"/>
          </a:p>
          <a:p>
            <a:pPr>
              <a:lnSpc>
                <a:spcPct val="90000"/>
              </a:lnSpc>
            </a:pP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кисню з залізом:</a:t>
            </a:r>
          </a:p>
          <a:p>
            <a:pPr algn="ctr">
              <a:lnSpc>
                <a:spcPct val="11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2Fe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+ О</a:t>
            </a:r>
            <a:r>
              <a:rPr lang="uk-UA" b="1" baseline="-25000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2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uk-UA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→ </a:t>
            </a:r>
            <a:r>
              <a:rPr lang="en-US" b="1">
                <a:solidFill>
                  <a:srgbClr val="742AA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2FeO</a:t>
            </a:r>
            <a:endParaRPr lang="en-US" b="1" baseline="-25000">
              <a:solidFill>
                <a:srgbClr val="742AA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  <a:cs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/>
              <a:t>   </a:t>
            </a: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Цю реакцію можна спостерігати на будівництвах під час різання та зварюванню металів.</a:t>
            </a:r>
            <a:endParaRPr lang="ru-RU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endParaRPr lang="ru-RU" sz="280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68538" y="6237288"/>
            <a:ext cx="405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98" decel="100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98" decel="100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98" decel="100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98" decel="100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кисню зі складними речовинами</a:t>
            </a:r>
            <a:endParaRPr lang="ru-RU" sz="40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70350"/>
          </a:xfrm>
        </p:spPr>
        <p:txBody>
          <a:bodyPr/>
          <a:lstStyle/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Горіння складних речовин принципово не відрізняється від горіння простих речовин.</a:t>
            </a:r>
          </a:p>
          <a:p>
            <a:pPr>
              <a:buFont typeface="Wingdings" pitchFamily="2" charset="2"/>
              <a:buNone/>
            </a:pPr>
            <a:endParaRPr lang="uk-UA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При горінні складних речовин утворюються оксиди всіх елементів, які входять до складу цієї речовини.</a:t>
            </a:r>
            <a:endParaRPr lang="ru-RU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555875" y="6308725"/>
            <a:ext cx="407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b="1">
                <a:solidFill>
                  <a:schemeClr val="hlink"/>
                </a:solidFill>
              </a:rPr>
              <a:t>.</a:t>
            </a:r>
            <a:endParaRPr lang="ru-RU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74" name="Organization Chart 18"/>
          <p:cNvGraphicFramePr>
            <a:graphicFrameLocks/>
          </p:cNvGraphicFramePr>
          <p:nvPr>
            <p:ph idx="1"/>
          </p:nvPr>
        </p:nvGraphicFramePr>
        <p:xfrm>
          <a:off x="431800" y="765175"/>
          <a:ext cx="8208963" cy="5287963"/>
        </p:xfrm>
        <a:graphic>
          <a:graphicData uri="http://schemas.openxmlformats.org/drawingml/2006/compatibility">
            <com:legacyDrawing xmlns:com="http://schemas.openxmlformats.org/drawingml/2006/compatibility" spid="_x0000_s19474"/>
          </a:graphicData>
        </a:graphic>
      </p:graphicFrame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484438" y="6165850"/>
            <a:ext cx="405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94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Повільне окиснення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7800"/>
          </a:xfrm>
        </p:spPr>
        <p:txBody>
          <a:bodyPr/>
          <a:lstStyle/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Відбувається повільно.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Теплота виділяється поступово.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Не супроводжується полум</a:t>
            </a:r>
            <a:r>
              <a:rPr lang="en-US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’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ям.</a:t>
            </a:r>
          </a:p>
          <a:p>
            <a:pPr>
              <a:buFont typeface="Wingdings" pitchFamily="2" charset="2"/>
              <a:buNone/>
            </a:pP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</a:t>
            </a:r>
          </a:p>
          <a:p>
            <a:pPr algn="ctr">
              <a:buFont typeface="Wingdings" pitchFamily="2" charset="2"/>
              <a:buNone/>
            </a:pPr>
            <a:r>
              <a:rPr lang="uk-U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Приклади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: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Залізні предмети з часом вкриваються іржею.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Скисання молока або сока.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Ваші приклади.</a:t>
            </a:r>
            <a:endParaRPr lang="ru-RU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95738" y="6381750"/>
            <a:ext cx="407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b="1">
                <a:solidFill>
                  <a:schemeClr val="hlink"/>
                </a:solidFill>
              </a:rPr>
              <a:t>.</a:t>
            </a:r>
            <a:endParaRPr lang="ru-RU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98" decel="100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98" decel="100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Вибух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5473700"/>
          </a:xfrm>
        </p:spPr>
        <p:txBody>
          <a:bodyPr/>
          <a:lstStyle/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Відбувається дуже швидко.</a:t>
            </a:r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Енергія, що виділяється, призводить до руйнівних наслідків.</a:t>
            </a:r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Супроводжується вибуховою хвилею та іноді короткочасним спалахом.</a:t>
            </a:r>
          </a:p>
          <a:p>
            <a:pPr algn="ctr">
              <a:lnSpc>
                <a:spcPct val="175000"/>
              </a:lnSpc>
              <a:buFont typeface="Wingdings" pitchFamily="2" charset="2"/>
              <a:buNone/>
            </a:pPr>
            <a:r>
              <a:rPr lang="uk-UA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Приклади</a:t>
            </a:r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:</a:t>
            </a:r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Суміш кисню з воднем (гримучий газ).</a:t>
            </a:r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Суміші природного газу або вугільного пилу з повітрям.</a:t>
            </a:r>
          </a:p>
          <a:p>
            <a:r>
              <a:rPr lang="uk-UA" sz="28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Тирса, просочена рідким киснем (вибухівка).</a:t>
            </a:r>
            <a:endParaRPr lang="ru-RU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47813" y="6308725"/>
            <a:ext cx="407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b="1">
                <a:solidFill>
                  <a:schemeClr val="hlink"/>
                </a:solidFill>
              </a:rPr>
              <a:t>.</a:t>
            </a:r>
            <a:endParaRPr lang="ru-RU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98" decel="100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98" decel="100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Горіння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Відбувається швидко.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Виділяється велика кількість теплоти.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Найчастіше супроводжується полум</a:t>
            </a:r>
            <a:r>
              <a:rPr lang="en-US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’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ям.</a:t>
            </a:r>
          </a:p>
          <a:p>
            <a:pPr>
              <a:buFont typeface="Wingdings" pitchFamily="2" charset="2"/>
              <a:buNone/>
            </a:pP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</a:t>
            </a:r>
          </a:p>
          <a:p>
            <a:pPr algn="ctr">
              <a:buFont typeface="Wingdings" pitchFamily="2" charset="2"/>
              <a:buNone/>
            </a:pPr>
            <a:r>
              <a:rPr lang="uk-UA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Умови виникнення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: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вільний доступ кисню;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досягнення температури займання;</a:t>
            </a:r>
          </a:p>
          <a:p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наявність горючої речовини.</a:t>
            </a:r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39975" y="6237288"/>
            <a:ext cx="405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98" decel="100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98" decel="100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3" name="Diagram 7"/>
          <p:cNvGraphicFramePr>
            <a:graphicFrameLocks/>
          </p:cNvGraphicFramePr>
          <p:nvPr>
            <p:ph idx="1"/>
          </p:nvPr>
        </p:nvGraphicFramePr>
        <p:xfrm>
          <a:off x="323850" y="188913"/>
          <a:ext cx="8424863" cy="6669087"/>
        </p:xfrm>
        <a:graphic>
          <a:graphicData uri="http://schemas.openxmlformats.org/drawingml/2006/compatibility">
            <com:legacyDrawing xmlns:com="http://schemas.openxmlformats.org/drawingml/2006/compatibility" spid="_x0000_s24583"/>
          </a:graphicData>
        </a:graphic>
      </p:graphicFrame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2555875" y="6308725"/>
            <a:ext cx="407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b="1">
                <a:solidFill>
                  <a:schemeClr val="hlink"/>
                </a:solidFill>
              </a:rPr>
              <a:t>.</a:t>
            </a:r>
            <a:endParaRPr lang="ru-RU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45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703262"/>
          </a:xfrm>
        </p:spPr>
        <p:txBody>
          <a:bodyPr lIns="0" rIns="0" bIns="0" anchor="b"/>
          <a:lstStyle/>
          <a:p>
            <a:r>
              <a:rPr lang="uk-UA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Добування</a:t>
            </a:r>
            <a:endParaRPr lang="ru-RU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1" name="Содержимое 10"/>
          <p:cNvSpPr>
            <a:spLocks noGrp="1"/>
          </p:cNvSpPr>
          <p:nvPr>
            <p:ph idx="4294967295"/>
          </p:nvPr>
        </p:nvSpPr>
        <p:spPr>
          <a:xfrm>
            <a:off x="323850" y="1196975"/>
            <a:ext cx="6192838" cy="5111750"/>
          </a:xfrm>
        </p:spPr>
        <p:txBody>
          <a:bodyPr/>
          <a:lstStyle/>
          <a:p>
            <a:pPr marL="273050" indent="-273050"/>
            <a:r>
              <a:rPr lang="ru-RU" sz="2400" b="1"/>
              <a:t>Промисловий спосіб (перегонка рідкого повітря).</a:t>
            </a:r>
          </a:p>
          <a:p>
            <a:pPr marL="273050" indent="-273050"/>
            <a:r>
              <a:rPr lang="ru-RU" sz="2400" b="1"/>
              <a:t> Лабораторний спосіб (розкладання деяких кисневмісних речовин)</a:t>
            </a:r>
          </a:p>
          <a:p>
            <a:pPr marL="273050" indent="-273050">
              <a:buFont typeface="Wingdings" pitchFamily="2" charset="2"/>
              <a:buNone/>
            </a:pPr>
            <a:r>
              <a:rPr lang="ru-RU" sz="2200" b="1"/>
              <a:t>     </a:t>
            </a:r>
            <a:r>
              <a:rPr lang="en-US" sz="2200" b="1"/>
              <a:t>2KClO</a:t>
            </a:r>
            <a:r>
              <a:rPr lang="en-US" sz="2200" b="1" baseline="-25000"/>
              <a:t>3</a:t>
            </a:r>
            <a:r>
              <a:rPr lang="en-US" sz="2200" b="1"/>
              <a:t>  –</a:t>
            </a:r>
            <a:r>
              <a:rPr lang="en-US" sz="2200" b="1" baseline="30000"/>
              <a:t>t</a:t>
            </a:r>
            <a:r>
              <a:rPr lang="en-US" sz="2200" b="1" baseline="30000">
                <a:sym typeface="Symbol" pitchFamily="18" charset="2"/>
              </a:rPr>
              <a:t></a:t>
            </a:r>
            <a:r>
              <a:rPr lang="en-US" sz="2200" b="1" baseline="30000"/>
              <a:t>;MnO2</a:t>
            </a:r>
            <a:r>
              <a:rPr lang="en-US" sz="2200" b="1">
                <a:sym typeface="Symbol" pitchFamily="18" charset="2"/>
              </a:rPr>
              <a:t></a:t>
            </a:r>
            <a:r>
              <a:rPr lang="en-US" sz="2200" b="1"/>
              <a:t> 2KCl + 3O</a:t>
            </a:r>
            <a:r>
              <a:rPr lang="en-US" sz="2200" b="1" baseline="-25000"/>
              <a:t>2</a:t>
            </a:r>
            <a:r>
              <a:rPr lang="en-US" sz="2200" b="1">
                <a:sym typeface="Symbol" pitchFamily="18" charset="2"/>
              </a:rPr>
              <a:t></a:t>
            </a:r>
            <a:endParaRPr lang="ru-RU" sz="2200" b="1"/>
          </a:p>
          <a:p>
            <a:pPr marL="273050" indent="-273050">
              <a:buFont typeface="Wingdings" pitchFamily="2" charset="2"/>
              <a:buNone/>
            </a:pPr>
            <a:r>
              <a:rPr lang="ru-RU" sz="2200" b="1"/>
              <a:t>     </a:t>
            </a:r>
            <a:r>
              <a:rPr lang="en-US" sz="2200" b="1"/>
              <a:t>2H</a:t>
            </a:r>
            <a:r>
              <a:rPr lang="en-US" sz="2200" b="1" baseline="-25000"/>
              <a:t>2</a:t>
            </a:r>
            <a:r>
              <a:rPr lang="en-US" sz="2200" b="1"/>
              <a:t>O</a:t>
            </a:r>
            <a:r>
              <a:rPr lang="en-US" sz="2200" b="1" baseline="-25000"/>
              <a:t>2</a:t>
            </a:r>
            <a:r>
              <a:rPr lang="en-US" sz="2200" b="1"/>
              <a:t>  –</a:t>
            </a:r>
            <a:r>
              <a:rPr lang="en-US" sz="2200" b="1" baseline="30000"/>
              <a:t>MnO2</a:t>
            </a:r>
            <a:r>
              <a:rPr lang="en-US" sz="2200" b="1">
                <a:sym typeface="Symbol" pitchFamily="18" charset="2"/>
              </a:rPr>
              <a:t></a:t>
            </a:r>
            <a:r>
              <a:rPr lang="en-US" sz="2200" b="1"/>
              <a:t> 2H</a:t>
            </a:r>
            <a:r>
              <a:rPr lang="en-US" sz="2200" b="1" baseline="-25000"/>
              <a:t>2</a:t>
            </a:r>
            <a:r>
              <a:rPr lang="en-US" sz="2200" b="1"/>
              <a:t>O + O</a:t>
            </a:r>
            <a:r>
              <a:rPr lang="en-US" sz="2200" b="1" baseline="-25000"/>
              <a:t>2</a:t>
            </a:r>
            <a:r>
              <a:rPr lang="en-US" sz="2200" b="1">
                <a:sym typeface="Symbol" pitchFamily="18" charset="2"/>
              </a:rPr>
              <a:t></a:t>
            </a:r>
            <a:endParaRPr lang="ru-RU" sz="2200" b="1">
              <a:sym typeface="Symbol" pitchFamily="18" charset="2"/>
            </a:endParaRPr>
          </a:p>
          <a:p>
            <a:pPr marL="273050" indent="-273050">
              <a:buFont typeface="Wingdings" pitchFamily="2" charset="2"/>
              <a:buNone/>
            </a:pPr>
            <a:r>
              <a:rPr lang="ru-RU" sz="2200" b="1"/>
              <a:t>Добування озону: Під час грози (в природі), </a:t>
            </a:r>
          </a:p>
          <a:p>
            <a:pPr marL="273050" indent="-273050">
              <a:buFont typeface="Wingdings" pitchFamily="2" charset="2"/>
              <a:buNone/>
            </a:pPr>
            <a:r>
              <a:rPr lang="ru-RU" sz="2200" b="1"/>
              <a:t>             3</a:t>
            </a:r>
            <a:r>
              <a:rPr lang="en-US" sz="2200" b="1"/>
              <a:t>O</a:t>
            </a:r>
            <a:r>
              <a:rPr lang="ru-RU" sz="2200" b="1" baseline="-25000"/>
              <a:t>2</a:t>
            </a:r>
            <a:r>
              <a:rPr lang="ru-RU" sz="2200" b="1"/>
              <a:t>  </a:t>
            </a:r>
            <a:r>
              <a:rPr lang="en-US" sz="2200" b="1">
                <a:sym typeface="Symbol" pitchFamily="18" charset="2"/>
              </a:rPr>
              <a:t></a:t>
            </a:r>
            <a:r>
              <a:rPr lang="ru-RU" sz="2200" b="1"/>
              <a:t>  2</a:t>
            </a:r>
            <a:r>
              <a:rPr lang="en-US" sz="2200" b="1"/>
              <a:t>O</a:t>
            </a:r>
            <a:r>
              <a:rPr lang="ru-RU" sz="2200" b="1" baseline="-25000"/>
              <a:t>3 </a:t>
            </a:r>
            <a:endParaRPr lang="uk-UA" sz="2200" b="1"/>
          </a:p>
          <a:p>
            <a:pPr marL="273050" indent="-273050">
              <a:buFont typeface="Wingdings" pitchFamily="2" charset="2"/>
              <a:buNone/>
            </a:pPr>
            <a:r>
              <a:rPr lang="ru-RU" sz="2200" b="1"/>
              <a:t>в лабораторії) в озонаторі</a:t>
            </a:r>
          </a:p>
          <a:p>
            <a:pPr marL="273050" indent="-273050">
              <a:buFont typeface="Wingdings" pitchFamily="2" charset="2"/>
              <a:buNone/>
            </a:pPr>
            <a:endParaRPr lang="ru-RU" sz="2200"/>
          </a:p>
          <a:p>
            <a:pPr marL="273050" indent="-273050">
              <a:buFont typeface="Wingdings" pitchFamily="2" charset="2"/>
              <a:buNone/>
            </a:pPr>
            <a:endParaRPr lang="ru-RU" sz="2200"/>
          </a:p>
          <a:p>
            <a:pPr marL="273050" indent="-273050">
              <a:buFont typeface="Wingdings" pitchFamily="2" charset="2"/>
              <a:buNone/>
            </a:pPr>
            <a:endParaRPr lang="ru-RU" sz="2200"/>
          </a:p>
        </p:txBody>
      </p:sp>
      <p:sp>
        <p:nvSpPr>
          <p:cNvPr id="2" name="Дата 3"/>
          <p:cNvSpPr txBox="1">
            <a:spLocks noGrp="1"/>
          </p:cNvSpPr>
          <p:nvPr/>
        </p:nvSpPr>
        <p:spPr bwMode="auto">
          <a:xfrm>
            <a:off x="457200" y="6203950"/>
            <a:ext cx="79248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  <p:sp>
        <p:nvSpPr>
          <p:cNvPr id="10244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r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43014" name="TextBox 7"/>
          <p:cNvSpPr txBox="1">
            <a:spLocks noChangeArrowheads="1"/>
          </p:cNvSpPr>
          <p:nvPr/>
        </p:nvSpPr>
        <p:spPr bwMode="auto">
          <a:xfrm>
            <a:off x="990600" y="3124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>
              <a:latin typeface="Times New Roman" pitchFamily="18" charset="0"/>
            </a:endParaRPr>
          </a:p>
        </p:txBody>
      </p:sp>
      <p:pic>
        <p:nvPicPr>
          <p:cNvPr id="10247" name="Рисунок 11" descr="9999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7163" y="2838450"/>
            <a:ext cx="2272172" cy="2590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Tm="29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-100013"/>
            <a:ext cx="8229600" cy="1143001"/>
          </a:xfrm>
        </p:spPr>
        <p:txBody>
          <a:bodyPr lIns="0" rIns="0" bIns="0" anchor="b"/>
          <a:lstStyle/>
          <a:p>
            <a:r>
              <a:rPr lang="ru-RU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Застосування кисню: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4267200" y="1196975"/>
            <a:ext cx="4572000" cy="5432425"/>
          </a:xfrm>
        </p:spPr>
        <p:txBody>
          <a:bodyPr>
            <a:normAutofit/>
          </a:bodyPr>
          <a:lstStyle/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медицині для полегшення дихання.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Для дихання під водою та в космосі</a:t>
            </a:r>
          </a:p>
          <a:p>
            <a:pPr marL="273050" indent="-273050"/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 газозварюванні металів:</a:t>
            </a:r>
            <a:endParaRPr lang="ru-RU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прискорювання хімічних реакцій в металургії.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Рідкий кисень застосовують у реактивних двигунах.</a:t>
            </a:r>
          </a:p>
        </p:txBody>
      </p:sp>
      <p:sp>
        <p:nvSpPr>
          <p:cNvPr id="13315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A0E981E1-FE26-433B-AA70-4DDDB73427F4}" type="datetime1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>
                <a:defRPr/>
              </a:pPr>
              <a:t>21.11.2013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316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3BE61AEF-380F-48AF-AB2A-096573FBBC7F}" type="slidenum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 algn="r">
                <a:defRPr/>
              </a:pPr>
              <a:t>19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13318" name="Picture 5" descr="H:\Черновики\tan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0525" y="1828610"/>
            <a:ext cx="3352800" cy="42245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124075" y="6308725"/>
            <a:ext cx="407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b="1">
                <a:solidFill>
                  <a:schemeClr val="hlink"/>
                </a:solidFill>
              </a:rPr>
              <a:t>.</a:t>
            </a:r>
            <a:endParaRPr lang="ru-RU" b="1">
              <a:solidFill>
                <a:schemeClr val="hlin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55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Мета уроку:</a:t>
            </a:r>
            <a:endParaRPr lang="ru-RU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1050" y="1125538"/>
            <a:ext cx="8183563" cy="5472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Ознайомити учнів з хімічним елементом оксигеном;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Дати загальну характеристику простій речовині кисню за планом: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                  знаходження в природі;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                  фізичні властивості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                  хімічні властивості;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                  добування;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                 застосування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Сформувати поняття про оксиди, окиснення, горіння;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З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’</a:t>
            </a: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ясувати умови виникнення та припинення горіння;</a:t>
            </a:r>
          </a:p>
          <a:p>
            <a:pPr>
              <a:lnSpc>
                <a:spcPct val="80000"/>
              </a:lnSpc>
            </a:pP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ознайомитись з заходами протипожежної безпеки.</a:t>
            </a:r>
            <a:endParaRPr lang="ru-RU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771775" y="6308725"/>
            <a:ext cx="4159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1400" b="1">
                <a:solidFill>
                  <a:schemeClr val="hlink"/>
                </a:solidFill>
                <a:latin typeface="Times New Roman" pitchFamily="18" charset="0"/>
              </a:rPr>
              <a:t>Учитель хімії Верхівцевського Н В К Кукса Н.М.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98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98" decel="100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98" decel="100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98" decel="100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98" decel="100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98" decel="100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98" decel="100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98" decel="100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98" decel="100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algn="l"/>
            <a:r>
              <a:rPr lang="uk-UA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Цілі:</a:t>
            </a:r>
            <a:endParaRPr lang="ru-RU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Загальна характеристика елементу оксигену;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Характеристика прості речовині кисню за планом: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знаходження в природі;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 фізичні властивості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хімічні властивості;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  добування;</a:t>
            </a:r>
          </a:p>
          <a:p>
            <a:pPr>
              <a:lnSpc>
                <a:spcPct val="90000"/>
              </a:lnSpc>
            </a:pPr>
            <a:r>
              <a:rPr lang="uk-UA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   застосування</a:t>
            </a:r>
            <a:endParaRPr lang="ru-RU" sz="3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067175" y="6381750"/>
            <a:ext cx="405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sz="1400" b="1">
                <a:solidFill>
                  <a:schemeClr val="hlink"/>
                </a:solidFill>
              </a:rPr>
              <a:t>.</a:t>
            </a:r>
            <a:endParaRPr lang="ru-RU" sz="14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42950"/>
          </a:xfrm>
        </p:spPr>
        <p:txBody>
          <a:bodyPr lIns="0" rIns="0" bIns="0" anchor="b"/>
          <a:lstStyle/>
          <a:p>
            <a:r>
              <a:rPr lang="ru-RU" sz="4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 Math" pitchFamily="18" charset="0"/>
              </a:rPr>
              <a:t>Елемент оксиген.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971550" y="1557338"/>
            <a:ext cx="7772400" cy="4648200"/>
          </a:xfrm>
        </p:spPr>
        <p:txBody>
          <a:bodyPr/>
          <a:lstStyle/>
          <a:p>
            <a:pPr marL="609600" indent="-609600"/>
            <a:r>
              <a:rPr lang="ru-RU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Елемент оксиген знаходиться в VI групі, головній підгрупі, II періоді, порядковий номер № 8,      Ar = 16. В=ІІ</a:t>
            </a:r>
          </a:p>
          <a:p>
            <a:pPr marL="609600" indent="-609600"/>
            <a:r>
              <a:rPr lang="ru-RU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 </a:t>
            </a:r>
          </a:p>
        </p:txBody>
      </p:sp>
      <p:sp>
        <p:nvSpPr>
          <p:cNvPr id="6147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CD4A59DF-F3E7-4A87-B81A-2387E3B682EE}" type="datetime1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>
                <a:defRPr/>
              </a:pPr>
              <a:t>21.11.2013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7F1274BB-4154-41BD-8B53-B4A7470316F2}" type="slidenum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 algn="r">
                <a:defRPr/>
              </a:pPr>
              <a:t>4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4708525" y="659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>
              <a:latin typeface="Times New Roman" pitchFamily="18" charset="0"/>
            </a:endParaRP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3995738" y="3068638"/>
            <a:ext cx="2016125" cy="2952750"/>
          </a:xfrm>
          <a:prstGeom prst="ellipse">
            <a:avLst/>
          </a:prstGeom>
          <a:noFill/>
          <a:ln w="142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/>
              <a:t>В=</a:t>
            </a:r>
            <a:r>
              <a:rPr lang="uk-UA" sz="3200" b="1"/>
              <a:t>ІІ</a:t>
            </a:r>
            <a:endParaRPr lang="en-US" sz="3200" b="1"/>
          </a:p>
          <a:p>
            <a:pPr algn="ctr"/>
            <a:r>
              <a:rPr lang="en-US" sz="3200" b="1"/>
              <a:t>Ar=16</a:t>
            </a:r>
            <a:endParaRPr lang="ru-RU" sz="3200" b="1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195513" y="6165850"/>
            <a:ext cx="4068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>
                <a:solidFill>
                  <a:schemeClr val="hlink"/>
                </a:solidFill>
              </a:rPr>
              <a:t>.</a:t>
            </a:r>
            <a:endParaRPr lang="ru-RU">
              <a:solidFill>
                <a:schemeClr val="hlin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  <p:bldP spid="307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42950"/>
          </a:xfrm>
        </p:spPr>
        <p:txBody>
          <a:bodyPr lIns="0" rIns="0" bIns="0" anchor="b"/>
          <a:lstStyle/>
          <a:p>
            <a:r>
              <a:rPr lang="uk-UA" sz="4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 Math" pitchFamily="18" charset="0"/>
              </a:rPr>
              <a:t>Проста речовина КИСЕНЬ</a:t>
            </a:r>
            <a:endParaRPr lang="ru-RU" sz="48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 Math" pitchFamily="18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971550" y="1557338"/>
            <a:ext cx="5113338" cy="4648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ru-RU" b="1"/>
          </a:p>
          <a:p>
            <a:pPr marL="609600" indent="-609600">
              <a:buFont typeface="Wingdings" pitchFamily="2" charset="2"/>
              <a:buNone/>
            </a:pPr>
            <a:endParaRPr lang="ru-RU" b="1"/>
          </a:p>
        </p:txBody>
      </p:sp>
      <p:sp>
        <p:nvSpPr>
          <p:cNvPr id="6147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CD4A59DF-F3E7-4A87-B81A-2387E3B682EE}" type="datetime1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>
                <a:defRPr/>
              </a:pPr>
              <a:t>21.11.2013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A6135A27-19F0-4B39-BFCD-1CC1F22D02D7}" type="slidenum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 algn="r">
                <a:defRPr/>
              </a:pPr>
              <a:t>5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4708525" y="659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>
              <a:latin typeface="Times New Roman" pitchFamily="18" charset="0"/>
            </a:endParaRP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2916238" y="1557338"/>
            <a:ext cx="3095625" cy="4535487"/>
          </a:xfrm>
          <a:prstGeom prst="ellipse">
            <a:avLst/>
          </a:prstGeom>
          <a:noFill/>
          <a:ln w="1428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 anchorCtr="1"/>
          <a:lstStyle/>
          <a:p>
            <a:pPr algn="ctr"/>
            <a:endParaRPr lang="en-US" sz="3200" b="1"/>
          </a:p>
          <a:p>
            <a:pPr algn="ctr"/>
            <a:r>
              <a:rPr lang="uk-UA" sz="6600" b="1"/>
              <a:t>М</a:t>
            </a:r>
            <a:r>
              <a:rPr lang="en-US" sz="6600" b="1"/>
              <a:t>r=</a:t>
            </a:r>
            <a:r>
              <a:rPr lang="uk-UA" sz="6600" b="1"/>
              <a:t>32</a:t>
            </a:r>
            <a:endParaRPr lang="ru-RU" sz="6600" b="1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5241925"/>
            <a:ext cx="6699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ru-RU" sz="6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16238" y="6381750"/>
            <a:ext cx="4054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</a:t>
            </a:r>
            <a:r>
              <a:rPr lang="uk-UA" sz="1400" b="1">
                <a:solidFill>
                  <a:schemeClr val="hlink"/>
                </a:solidFill>
              </a:rPr>
              <a:t>.</a:t>
            </a:r>
            <a:endParaRPr lang="ru-RU" sz="1400" b="1">
              <a:solidFill>
                <a:schemeClr val="hlin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  <p:bldP spid="337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603250"/>
          </a:xfrm>
        </p:spPr>
        <p:txBody>
          <a:bodyPr lIns="0" rIns="0" bIns="0" anchor="b"/>
          <a:lstStyle/>
          <a:p>
            <a:r>
              <a:rPr lang="uk-UA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 Math" pitchFamily="18" charset="0"/>
              </a:rPr>
              <a:t>Знаходження кисню в природі</a:t>
            </a:r>
            <a:endParaRPr lang="ru-RU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 Math" pitchFamily="18" charset="0"/>
            </a:endParaRPr>
          </a:p>
        </p:txBody>
      </p:sp>
      <p:sp>
        <p:nvSpPr>
          <p:cNvPr id="6160" name="Rectangle 16"/>
          <p:cNvSpPr>
            <a:spLocks noGrp="1" noChangeArrowheads="1"/>
          </p:cNvSpPr>
          <p:nvPr>
            <p:ph idx="4294967295"/>
          </p:nvPr>
        </p:nvSpPr>
        <p:spPr>
          <a:xfrm>
            <a:off x="395288" y="981075"/>
            <a:ext cx="8367712" cy="3960813"/>
          </a:xfrm>
        </p:spPr>
        <p:txBody>
          <a:bodyPr>
            <a:normAutofit/>
          </a:bodyPr>
          <a:lstStyle/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 земній корі його 49% по масі, в гідросфері - 89% по масі.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5. У складі повітря (у вигляді простого речовини) - 20-21% за об'ємом.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Склад повітря: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О2 - 20-21%; N2 - 78%; CO2 - 0,03%,</a:t>
            </a:r>
          </a:p>
          <a:p>
            <a:pPr marL="273050" indent="-273050"/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Кисень є найпоширенішим елементом нашої планети. За вагою на його частку припадає приблизно половина загальної маси всіх елементів земної кори.</a:t>
            </a:r>
          </a:p>
        </p:txBody>
      </p:sp>
      <p:sp>
        <p:nvSpPr>
          <p:cNvPr id="7171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C912239F-09B4-4B67-B79A-2C4B2A851833}" type="datetime1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>
                <a:defRPr/>
              </a:pPr>
              <a:t>21.11.2013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7172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DD19A606-8396-4D5D-8587-62B11135584A}" type="slidenum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 algn="r">
                <a:defRPr/>
              </a:pPr>
              <a:t>6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6870" name="Rectangle 13"/>
          <p:cNvSpPr>
            <a:spLocks noChangeArrowheads="1"/>
          </p:cNvSpPr>
          <p:nvPr/>
        </p:nvSpPr>
        <p:spPr bwMode="auto">
          <a:xfrm>
            <a:off x="685800" y="5410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ru-RU" sz="1600" b="1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11413" y="6308725"/>
            <a:ext cx="405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90550"/>
          </a:xfrm>
        </p:spPr>
        <p:txBody>
          <a:bodyPr lIns="0" rIns="0" bIns="0" anchor="b"/>
          <a:lstStyle/>
          <a:p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 Math" pitchFamily="18" charset="0"/>
              </a:rPr>
              <a:t>Физичні  властивості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4294967295"/>
          </p:nvPr>
        </p:nvSpPr>
        <p:spPr>
          <a:xfrm>
            <a:off x="914400" y="836613"/>
            <a:ext cx="7772400" cy="55641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400">
                <a:latin typeface="Georgia" pitchFamily="18" charset="0"/>
              </a:rPr>
              <a:t> 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Газ - без кольру, вкусу та запаху; в 100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H</a:t>
            </a:r>
            <a:r>
              <a:rPr lang="ru-RU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розчиняється 3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 O</a:t>
            </a:r>
            <a:r>
              <a:rPr lang="ru-RU" sz="24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(н.у.);</a:t>
            </a:r>
          </a:p>
          <a:p>
            <a:pPr marL="0" indent="0"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кип= -183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С; 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 = -219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en-U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</a:t>
            </a:r>
          </a:p>
          <a:p>
            <a:pPr marL="0" indent="0"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Під тиском 760 мм. рт.ст. і температурі </a:t>
            </a:r>
          </a:p>
          <a:p>
            <a:pPr marL="0" indent="0"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–183 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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 кис</a:t>
            </a:r>
            <a:r>
              <a:rPr lang="uk-UA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ень</a:t>
            </a: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зріджується</a:t>
            </a:r>
            <a:endParaRPr lang="ru-RU" sz="2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 Math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sz="6000">
                <a:solidFill>
                  <a:srgbClr val="FAFC9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 Math" pitchFamily="18" charset="0"/>
              </a:rPr>
              <a:t>      </a:t>
            </a:r>
          </a:p>
          <a:p>
            <a:pPr marL="0" indent="0">
              <a:buFont typeface="Wingdings" pitchFamily="2" charset="2"/>
              <a:buNone/>
            </a:pPr>
            <a:endParaRPr lang="ru-RU" sz="1700">
              <a:latin typeface="Georgia" pitchFamily="18" charset="0"/>
            </a:endParaRPr>
          </a:p>
        </p:txBody>
      </p:sp>
      <p:sp>
        <p:nvSpPr>
          <p:cNvPr id="8195" name="Дата 3"/>
          <p:cNvSpPr txBox="1">
            <a:spLocks noGrp="1"/>
          </p:cNvSpPr>
          <p:nvPr/>
        </p:nvSpPr>
        <p:spPr bwMode="auto">
          <a:xfrm>
            <a:off x="381000" y="6203950"/>
            <a:ext cx="8001000" cy="384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374B56DD-BC03-46BD-A2F7-F0B2C9A6320A}" type="datetime1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>
                <a:defRPr/>
              </a:pPr>
              <a:t>21.11.2013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196" name="Номер слайда 5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 algn="r">
              <a:defRPr/>
            </a:pPr>
            <a:fld id="{A40A4E13-D89B-49C3-90BA-AF53C3FED140}" type="slidenum">
              <a:rPr lang="ru-RU" sz="120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</a:rPr>
              <a:pPr algn="r">
                <a:defRPr/>
              </a:pPr>
              <a:t>7</a:t>
            </a:fld>
            <a:endParaRPr lang="ru-RU" sz="1200">
              <a:solidFill>
                <a:schemeClr val="tx2">
                  <a:shade val="90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7" name="Picture 6" descr="H:\Черновики\Рисунки\Oxygen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70250" y="2979072"/>
            <a:ext cx="4768850" cy="30232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700338" y="6308725"/>
            <a:ext cx="4052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Хімічні властивості кисню</a:t>
            </a:r>
            <a:endParaRPr lang="ru-RU" sz="40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10246" name="Organization Chart 6"/>
          <p:cNvGraphicFramePr>
            <a:graphicFrameLocks/>
          </p:cNvGraphicFramePr>
          <p:nvPr>
            <p:ph idx="1"/>
          </p:nvPr>
        </p:nvGraphicFramePr>
        <p:xfrm>
          <a:off x="0" y="1557338"/>
          <a:ext cx="8893175" cy="4835525"/>
        </p:xfrm>
        <a:graphic>
          <a:graphicData uri="http://schemas.openxmlformats.org/drawingml/2006/compatibility">
            <com:legacyDrawing xmlns:com="http://schemas.openxmlformats.org/drawingml/2006/compatibility" spid="_x0000_s10246"/>
          </a:graphicData>
        </a:graphic>
      </p:graphicFrame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2339975" y="6432550"/>
            <a:ext cx="405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02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Хімічні властивості кисню</a:t>
            </a:r>
            <a:endParaRPr lang="ru-RU" sz="40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Унаслідок взаємодії речовин із киснем утворюються бінарні сполуки, до складу яких входить Оксиген. Такі сполуки називають </a:t>
            </a:r>
            <a:r>
              <a:rPr lang="uk-UA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оксидами</a:t>
            </a:r>
            <a:r>
              <a:rPr lang="uk-UA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Взаємодія речовин з киснем належить до реакцій </a:t>
            </a:r>
            <a:r>
              <a:rPr lang="uk-UA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окиснення</a:t>
            </a:r>
            <a:r>
              <a:rPr lang="uk-UA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uk-UA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Горіння</a:t>
            </a:r>
            <a:r>
              <a:rPr lang="uk-UA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lang="uk-UA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– це хімічна реакція, під час якої відбувається окиснення речовин з виділенням тепла і світла.</a:t>
            </a:r>
            <a:endParaRPr lang="ru-RU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339975" y="6308725"/>
            <a:ext cx="405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400">
                <a:solidFill>
                  <a:schemeClr val="hlink"/>
                </a:solidFill>
              </a:rPr>
              <a:t>Учитель хімії Верхівцевського Н В К Кукса Н.М.</a:t>
            </a:r>
            <a:endParaRPr lang="ru-RU" sz="1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8|0.9|0.9|1|1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8|0.9|0.9|1|1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7|0.8|0.7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0.9|1.1|0.8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8|0.8|0.8|0.8|0.9"/>
</p:tagLst>
</file>

<file path=ppt/theme/theme1.xml><?xml version="1.0" encoding="utf-8"?>
<a:theme xmlns:a="http://schemas.openxmlformats.org/drawingml/2006/main" name="Равновесие">
  <a:themeElements>
    <a:clrScheme name="Равновесие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332</TotalTime>
  <Words>897</Words>
  <Application>Microsoft Office PowerPoint</Application>
  <PresentationFormat>Экран (4:3)</PresentationFormat>
  <Paragraphs>180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Tahoma</vt:lpstr>
      <vt:lpstr>Wingdings</vt:lpstr>
      <vt:lpstr>Times New Roman</vt:lpstr>
      <vt:lpstr>Georgia</vt:lpstr>
      <vt:lpstr>Cambria Math</vt:lpstr>
      <vt:lpstr>Symbol</vt:lpstr>
      <vt:lpstr>Равновесие</vt:lpstr>
      <vt:lpstr>Слайд 1</vt:lpstr>
      <vt:lpstr>Мета уроку:</vt:lpstr>
      <vt:lpstr>Цілі:</vt:lpstr>
      <vt:lpstr>Елемент оксиген.</vt:lpstr>
      <vt:lpstr>Проста речовина КИСЕНЬ</vt:lpstr>
      <vt:lpstr>Знаходження кисню в природі</vt:lpstr>
      <vt:lpstr>Физичні  властивості</vt:lpstr>
      <vt:lpstr>Хімічні властивості кисню</vt:lpstr>
      <vt:lpstr>Хімічні властивості кисню</vt:lpstr>
      <vt:lpstr>Горіння неметалів</vt:lpstr>
      <vt:lpstr>Горіння металів</vt:lpstr>
      <vt:lpstr>Взаємодія кисню зі складними речовинами</vt:lpstr>
      <vt:lpstr>Слайд 13</vt:lpstr>
      <vt:lpstr>Повільне окиснення</vt:lpstr>
      <vt:lpstr>Вибух</vt:lpstr>
      <vt:lpstr>Горіння</vt:lpstr>
      <vt:lpstr>Слайд 17</vt:lpstr>
      <vt:lpstr>Добування</vt:lpstr>
      <vt:lpstr>Застосування кисню:</vt:lpstr>
      <vt:lpstr>Слайд 20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Наталья</cp:lastModifiedBy>
  <cp:revision>12</cp:revision>
  <dcterms:created xsi:type="dcterms:W3CDTF">2010-03-30T16:18:08Z</dcterms:created>
  <dcterms:modified xsi:type="dcterms:W3CDTF">2013-11-21T13:33:50Z</dcterms:modified>
</cp:coreProperties>
</file>