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00FFFF"/>
    <a:srgbClr val="339933"/>
    <a:srgbClr val="008000"/>
    <a:srgbClr val="6633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CD4CC-F70F-4DAF-B97D-A86281001C13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0E903-AEA4-498B-8165-A0EEC7283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0E903-AEA4-498B-8165-A0EEC7283565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134D-68BA-49E2-8E5E-D279EE0BECED}" type="datetimeFigureOut">
              <a:rPr lang="uk-UA" smtClean="0"/>
              <a:pPr/>
              <a:t>01.11.2010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CAF2-CDDA-47D4-9B71-307875540BA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к и Андрей\Music\video-147039450_files\bfoto_ru_6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4143380"/>
            <a:ext cx="3286148" cy="228601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chemeClr val="tx1"/>
                </a:solidFill>
              </a:rPr>
              <a:t>Земля дару</a:t>
            </a:r>
            <a:r>
              <a:rPr lang="uk-UA" sz="1400" b="1" i="1" dirty="0" smtClean="0">
                <a:solidFill>
                  <a:schemeClr val="tx1"/>
                </a:solidFill>
              </a:rPr>
              <a:t>є буйство кольорів, 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Нектару пахощами щедро поїть,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Щоб кожен з нас, як свічечка, горів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Перед іконою природи дорогої…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Основа вічної краси – 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Молекули цих дивовижних речовин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Лиш два складають елементи,</a:t>
            </a:r>
          </a:p>
          <a:p>
            <a:r>
              <a:rPr lang="uk-UA" sz="1400" b="1" i="1" dirty="0" smtClean="0">
                <a:solidFill>
                  <a:schemeClr val="tx1"/>
                </a:solidFill>
              </a:rPr>
              <a:t>І </a:t>
            </a:r>
            <a:r>
              <a:rPr lang="uk-UA" sz="1400" b="1" i="1" dirty="0" err="1" smtClean="0">
                <a:solidFill>
                  <a:schemeClr val="tx1"/>
                </a:solidFill>
              </a:rPr>
              <a:t>Оксиген</a:t>
            </a:r>
            <a:r>
              <a:rPr lang="uk-UA" sz="1400" b="1" i="1" dirty="0" smtClean="0">
                <a:solidFill>
                  <a:schemeClr val="tx1"/>
                </a:solidFill>
              </a:rPr>
              <a:t> один із них…</a:t>
            </a:r>
            <a:endParaRPr lang="uk-UA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италик и Андрей\Music\video-147039450_files\211400170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500174"/>
            <a:ext cx="1714512" cy="1714512"/>
          </a:xfrm>
          <a:prstGeom prst="rect">
            <a:avLst/>
          </a:prstGeom>
          <a:noFill/>
        </p:spPr>
      </p:pic>
      <p:pic>
        <p:nvPicPr>
          <p:cNvPr id="2050" name="Picture 2" descr="C:\Users\Виталик и Андрей\Music\video-147039450_files\48893000_Our_Savior_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214678" cy="5030302"/>
          </a:xfrm>
          <a:prstGeom prst="rect">
            <a:avLst/>
          </a:prstGeom>
          <a:noFill/>
        </p:spPr>
      </p:pic>
      <p:pic>
        <p:nvPicPr>
          <p:cNvPr id="2051" name="Picture 3" descr="C:\Users\Виталик и Андрей\Music\video-147039450_files\ea8f5432730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1952" y="1214422"/>
            <a:ext cx="4312047" cy="5643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142852"/>
            <a:ext cx="3429024" cy="10715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0000CC"/>
                </a:solidFill>
              </a:rPr>
              <a:t>Хромова зелень</a:t>
            </a:r>
            <a:r>
              <a:rPr lang="en-US" sz="3600" dirty="0" smtClean="0">
                <a:solidFill>
                  <a:srgbClr val="0000CC"/>
                </a:solidFill>
              </a:rPr>
              <a:t> Cr</a:t>
            </a:r>
            <a:r>
              <a:rPr lang="en-US" sz="2400" dirty="0" smtClean="0">
                <a:solidFill>
                  <a:srgbClr val="0000CC"/>
                </a:solidFill>
              </a:rPr>
              <a:t>2</a:t>
            </a:r>
            <a:r>
              <a:rPr lang="en-US" sz="3600" dirty="0" smtClean="0">
                <a:solidFill>
                  <a:srgbClr val="0000CC"/>
                </a:solidFill>
              </a:rPr>
              <a:t>O</a:t>
            </a:r>
            <a:r>
              <a:rPr lang="en-US" sz="2400" dirty="0" smtClean="0">
                <a:solidFill>
                  <a:srgbClr val="0000CC"/>
                </a:solidFill>
              </a:rPr>
              <a:t>3</a:t>
            </a:r>
            <a:endParaRPr lang="uk-UA" sz="2400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072074"/>
            <a:ext cx="3357554" cy="1785926"/>
          </a:xfrm>
          <a:prstGeom prst="rect">
            <a:avLst/>
          </a:prstGeom>
          <a:solidFill>
            <a:schemeClr val="accent6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празелень </a:t>
            </a:r>
          </a:p>
          <a:p>
            <a:pPr algn="ctr"/>
            <a:r>
              <a:rPr lang="uk-UA" sz="2000" dirty="0" smtClean="0"/>
              <a:t>(</a:t>
            </a:r>
            <a:r>
              <a:rPr lang="uk-UA" sz="2000" dirty="0" err="1" smtClean="0"/>
              <a:t>глауноніт</a:t>
            </a:r>
            <a:r>
              <a:rPr lang="uk-UA" sz="2000" dirty="0" smtClean="0"/>
              <a:t> – </a:t>
            </a:r>
            <a:r>
              <a:rPr lang="en-US" sz="2000" dirty="0" smtClean="0"/>
              <a:t>SiO</a:t>
            </a:r>
            <a:r>
              <a:rPr lang="en-US" sz="1400" dirty="0" smtClean="0"/>
              <a:t>2</a:t>
            </a:r>
            <a:r>
              <a:rPr lang="en-US" sz="2000" dirty="0" smtClean="0"/>
              <a:t>, Na</a:t>
            </a:r>
            <a:r>
              <a:rPr lang="en-US" sz="1400" dirty="0" smtClean="0"/>
              <a:t>2</a:t>
            </a:r>
            <a:r>
              <a:rPr lang="en-US" sz="2000" dirty="0" smtClean="0"/>
              <a:t>O, Fe</a:t>
            </a:r>
            <a:r>
              <a:rPr lang="en-US" sz="1400" dirty="0" smtClean="0"/>
              <a:t>2</a:t>
            </a:r>
            <a:r>
              <a:rPr lang="en-US" sz="2000" dirty="0" smtClean="0"/>
              <a:t>O</a:t>
            </a:r>
            <a:r>
              <a:rPr lang="en-US" sz="14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 err="1" smtClean="0"/>
              <a:t>CaO</a:t>
            </a:r>
            <a:r>
              <a:rPr lang="en-US" sz="2000" dirty="0" smtClean="0"/>
              <a:t>, Al</a:t>
            </a:r>
            <a:r>
              <a:rPr lang="en-US" sz="1400" dirty="0" smtClean="0"/>
              <a:t>2</a:t>
            </a:r>
            <a:r>
              <a:rPr lang="en-US" sz="2000" dirty="0" smtClean="0"/>
              <a:t>O</a:t>
            </a:r>
            <a:r>
              <a:rPr lang="en-US" sz="1400" dirty="0" smtClean="0"/>
              <a:t>3</a:t>
            </a:r>
            <a:r>
              <a:rPr lang="en-US" sz="2000" dirty="0" smtClean="0"/>
              <a:t>, </a:t>
            </a:r>
            <a:r>
              <a:rPr lang="en-US" sz="2000" dirty="0" err="1" smtClean="0"/>
              <a:t>MgO</a:t>
            </a:r>
            <a:r>
              <a:rPr lang="en-US" sz="2000" dirty="0" smtClean="0"/>
              <a:t>, K</a:t>
            </a:r>
            <a:r>
              <a:rPr lang="en-US" sz="1400" dirty="0" smtClean="0"/>
              <a:t>2</a:t>
            </a:r>
            <a:r>
              <a:rPr lang="en-US" sz="2000" dirty="0" smtClean="0"/>
              <a:t>O, H</a:t>
            </a:r>
            <a:r>
              <a:rPr lang="en-US" sz="1400" dirty="0" smtClean="0"/>
              <a:t>2</a:t>
            </a:r>
            <a:r>
              <a:rPr lang="en-US" sz="2000" dirty="0" smtClean="0"/>
              <a:t>O)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3071810"/>
            <a:ext cx="1500198" cy="642942"/>
          </a:xfrm>
          <a:prstGeom prst="rect">
            <a:avLst/>
          </a:prstGeom>
          <a:solidFill>
            <a:schemeClr val="accent3">
              <a:lumMod val="5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solidFill>
                  <a:srgbClr val="FFFF00"/>
                </a:solidFill>
              </a:rPr>
              <a:t>волконскоіт</a:t>
            </a:r>
            <a:endParaRPr lang="uk-UA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талик и Андрей\Music\video-147039450_files\1249256232_223801050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3810000" cy="3857628"/>
          </a:xfrm>
          <a:prstGeom prst="rect">
            <a:avLst/>
          </a:prstGeom>
          <a:noFill/>
        </p:spPr>
      </p:pic>
      <p:pic>
        <p:nvPicPr>
          <p:cNvPr id="1027" name="Picture 3" descr="C:\Users\Виталик и Андрей\Music\video-147039450_files\4932.jpg"/>
          <p:cNvPicPr>
            <a:picLocks noChangeAspect="1" noChangeArrowheads="1"/>
          </p:cNvPicPr>
          <p:nvPr/>
        </p:nvPicPr>
        <p:blipFill>
          <a:blip r:embed="rId3"/>
          <a:srcRect l="76"/>
          <a:stretch>
            <a:fillRect/>
          </a:stretch>
        </p:blipFill>
        <p:spPr bwMode="auto">
          <a:xfrm>
            <a:off x="3718847" y="3000372"/>
            <a:ext cx="5425153" cy="3857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28" name="Picture 4" descr="C:\Users\Виталик и Андрей\Music\video-147039450_files\1800202612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3214678" cy="3000372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71472" y="285728"/>
            <a:ext cx="4572032" cy="1714512"/>
          </a:xfrm>
          <a:prstGeom prst="round2Diag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8000"/>
                </a:solidFill>
              </a:rPr>
              <a:t>МАЛАХ</a:t>
            </a:r>
            <a:r>
              <a:rPr lang="uk-UA" sz="4800" b="1" dirty="0" smtClean="0">
                <a:solidFill>
                  <a:srgbClr val="008000"/>
                </a:solidFill>
              </a:rPr>
              <a:t>ІТ</a:t>
            </a:r>
            <a:endParaRPr lang="uk-UA" sz="4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u="sng" dirty="0" smtClean="0"/>
              <a:t>Кольори ікон як символи в іконописі</a:t>
            </a:r>
            <a:endParaRPr lang="uk-UA" sz="28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428736"/>
            <a:ext cx="59293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Червоний холодний – любов небесна.</a:t>
            </a:r>
          </a:p>
          <a:p>
            <a:r>
              <a:rPr lang="uk-UA" dirty="0" smtClean="0"/>
              <a:t>Червоний насичений – боротьба, мужність.</a:t>
            </a:r>
          </a:p>
          <a:p>
            <a:r>
              <a:rPr lang="uk-UA" dirty="0" smtClean="0"/>
              <a:t>Жовтий – золото, багатство, святість.</a:t>
            </a:r>
          </a:p>
          <a:p>
            <a:r>
              <a:rPr lang="uk-UA" dirty="0" smtClean="0"/>
              <a:t>Білий – чистота.</a:t>
            </a:r>
          </a:p>
          <a:p>
            <a:r>
              <a:rPr lang="uk-UA" dirty="0" smtClean="0"/>
              <a:t>Фіолетово-синій – надія.</a:t>
            </a:r>
          </a:p>
          <a:p>
            <a:r>
              <a:rPr lang="uk-UA" dirty="0" smtClean="0"/>
              <a:t>Фіолетовий – таємниця,  </a:t>
            </a:r>
          </a:p>
          <a:p>
            <a:r>
              <a:rPr lang="uk-UA" dirty="0" smtClean="0"/>
              <a:t>Насичено-синій – безсмертя.</a:t>
            </a:r>
          </a:p>
          <a:p>
            <a:r>
              <a:rPr lang="uk-UA" dirty="0" smtClean="0"/>
              <a:t>Зелений холодний – духовність.</a:t>
            </a:r>
          </a:p>
          <a:p>
            <a:r>
              <a:rPr lang="uk-UA" dirty="0" smtClean="0"/>
              <a:t>Синій – роздуми.</a:t>
            </a:r>
          </a:p>
          <a:p>
            <a:r>
              <a:rPr lang="uk-UA" dirty="0" smtClean="0"/>
              <a:t>Зелений – спокій.</a:t>
            </a:r>
          </a:p>
          <a:p>
            <a:endParaRPr lang="uk-UA" dirty="0"/>
          </a:p>
        </p:txBody>
      </p:sp>
      <p:pic>
        <p:nvPicPr>
          <p:cNvPr id="3074" name="Picture 2" descr="C:\Users\Виталик и Андрей\Music\video-147039450_files\2(55)_358x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0" y="1428736"/>
            <a:ext cx="2175304" cy="2643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C:\Users\Виталик и Андрей\Music\video-147039450_files\50084396_67b1737472e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0"/>
            <a:ext cx="1928794" cy="2206859"/>
          </a:xfrm>
          <a:prstGeom prst="rect">
            <a:avLst/>
          </a:prstGeom>
          <a:noFill/>
        </p:spPr>
      </p:pic>
      <p:pic>
        <p:nvPicPr>
          <p:cNvPr id="3076" name="Picture 4" descr="C:\Users\Виталик и Андрей\Music\video-147039450_files\KazanB_69935879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31796"/>
            <a:ext cx="3143240" cy="422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00FFFF"/>
                </a:solidFill>
              </a:rPr>
              <a:t>Фарби на основі оксидів </a:t>
            </a:r>
            <a:endParaRPr lang="uk-UA" sz="4400" dirty="0">
              <a:solidFill>
                <a:srgbClr val="00FF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57234"/>
          <a:ext cx="9143999" cy="600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017"/>
                <a:gridCol w="2571768"/>
                <a:gridCol w="4036214"/>
              </a:tblGrid>
              <a:tr h="653561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Колір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Назва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Формула</a:t>
                      </a:r>
                      <a:endParaRPr lang="uk-UA" sz="2400" dirty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білила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PbO</a:t>
                      </a:r>
                      <a:r>
                        <a:rPr lang="en-US" dirty="0" smtClean="0"/>
                        <a:t>, TiO</a:t>
                      </a:r>
                      <a:r>
                        <a:rPr lang="en-US" sz="1400" dirty="0" smtClean="0"/>
                        <a:t>2, </a:t>
                      </a:r>
                      <a:r>
                        <a:rPr lang="en-US" dirty="0" err="1" smtClean="0"/>
                        <a:t>ZnO</a:t>
                      </a:r>
                      <a:r>
                        <a:rPr lang="en-US" baseline="0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</a:tr>
              <a:tr h="119458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охра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*H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Fe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*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H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FeO</a:t>
                      </a:r>
                      <a:r>
                        <a:rPr lang="en-US" dirty="0" smtClean="0"/>
                        <a:t>*Fe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3 </a:t>
                      </a:r>
                      <a:r>
                        <a:rPr lang="en-US" dirty="0" smtClean="0"/>
                        <a:t>(Fe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4</a:t>
                      </a:r>
                      <a:r>
                        <a:rPr lang="en-US" dirty="0" smtClean="0"/>
                        <a:t>) </a:t>
                      </a:r>
                      <a:endParaRPr lang="uk-UA" dirty="0" smtClean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CC9900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сурик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2</a:t>
                      </a:r>
                      <a:r>
                        <a:rPr lang="en-US" dirty="0" err="1" smtClean="0"/>
                        <a:t>PbO</a:t>
                      </a:r>
                      <a:r>
                        <a:rPr lang="en-US" dirty="0" smtClean="0"/>
                        <a:t>*PbO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  (Pb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4</a:t>
                      </a:r>
                      <a:r>
                        <a:rPr lang="en-US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залізний сурик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FeO</a:t>
                      </a:r>
                      <a:r>
                        <a:rPr lang="en-US" dirty="0" smtClean="0"/>
                        <a:t>(Al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 (SiO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r>
                        <a:rPr lang="en-US" sz="1400" dirty="0" smtClean="0"/>
                        <a:t>3</a:t>
                      </a:r>
                      <a:r>
                        <a:rPr lang="en-US" dirty="0" smtClean="0"/>
                        <a:t>,SiO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uk-UA" dirty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умбра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MnO</a:t>
                      </a:r>
                      <a:r>
                        <a:rPr lang="en-US" sz="1800" dirty="0" smtClean="0"/>
                        <a:t>*MnO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sz="1800" dirty="0" smtClean="0"/>
                        <a:t>*</a:t>
                      </a:r>
                      <a:r>
                        <a:rPr lang="en-US" sz="1800" dirty="0" err="1" smtClean="0"/>
                        <a:t>Mn</a:t>
                      </a:r>
                      <a:r>
                        <a:rPr lang="en-US" sz="1800" dirty="0" smtClean="0"/>
                        <a:t>(OH)</a:t>
                      </a:r>
                      <a:r>
                        <a:rPr lang="en-US" sz="1400" dirty="0" smtClean="0"/>
                        <a:t>2</a:t>
                      </a:r>
                      <a:endParaRPr lang="uk-UA" sz="1400" dirty="0" smtClean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FF000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кобальтові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CoO</a:t>
                      </a:r>
                      <a:r>
                        <a:rPr lang="en-US" dirty="0" smtClean="0"/>
                        <a:t>*Al</a:t>
                      </a:r>
                      <a:r>
                        <a:rPr lang="en-US" sz="14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sz="1400" dirty="0" smtClean="0"/>
                        <a:t>3</a:t>
                      </a:r>
                      <a:endParaRPr lang="uk-UA" sz="1400" dirty="0"/>
                    </a:p>
                  </a:txBody>
                  <a:tcPr/>
                </a:tc>
              </a:tr>
              <a:tr h="69210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чорна</a:t>
                      </a:r>
                      <a:endParaRPr lang="uk-U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FeO</a:t>
                      </a:r>
                      <a:r>
                        <a:rPr lang="en-US" baseline="0" dirty="0" smtClean="0"/>
                        <a:t>*</a:t>
                      </a:r>
                      <a:r>
                        <a:rPr lang="en-US" baseline="0" dirty="0" err="1" smtClean="0"/>
                        <a:t>CaO</a:t>
                      </a:r>
                      <a:r>
                        <a:rPr lang="en-US" baseline="0" dirty="0" smtClean="0"/>
                        <a:t>*Al</a:t>
                      </a:r>
                      <a:r>
                        <a:rPr lang="en-US" sz="1400" baseline="0" dirty="0" smtClean="0"/>
                        <a:t>2</a:t>
                      </a:r>
                      <a:r>
                        <a:rPr lang="en-US" baseline="0" dirty="0" smtClean="0"/>
                        <a:t>O</a:t>
                      </a:r>
                      <a:r>
                        <a:rPr lang="en-US" sz="1400" baseline="0" dirty="0" smtClean="0"/>
                        <a:t>3</a:t>
                      </a:r>
                      <a:endParaRPr lang="uk-UA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4143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Кольоротерапія</a:t>
            </a:r>
            <a:endParaRPr lang="uk-UA" sz="2800" dirty="0" smtClean="0"/>
          </a:p>
          <a:p>
            <a:r>
              <a:rPr lang="uk-UA" dirty="0" smtClean="0"/>
              <a:t>Це наука,що використовує різні барви для регулювання вібрації тіла людини на таку частоту, яка б давала їй силу, здоров'я гармонію.</a:t>
            </a:r>
            <a:endParaRPr lang="uk-UA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628" y="214290"/>
            <a:ext cx="3929058" cy="1571636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Червоний. Колір літа. Колір лідерства. Стимулює вени, артерії; лікує нирки, легені, шлунок.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214810" y="1785926"/>
            <a:ext cx="3929058" cy="157163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Синій. Колір спокою и холоду. Колір чистоти. Лікує тахікардію, нормалізує тиск, знімає нервове напруження, лікує травну систему, головній та зубний біль, безсоння, кашель, запалення очей.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43240" y="3357562"/>
            <a:ext cx="3929058" cy="1571636"/>
          </a:xfrm>
          <a:prstGeom prst="round2Diag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Жовтий. Колір сонця. Колір радості, жвавості, ніжності. Стимулює роботу печінки, шкіри, виводить шлаки, лікує діабет, нирки, печінку, депресію, ревматизм.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500298" y="4929198"/>
            <a:ext cx="3929058" cy="1571636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Зелений. Колір що охолоджує фізично і морально. Заспокоює нервову систему, знімає тиск, омолоджує, лікує безсоння.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3500438"/>
            <a:ext cx="371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“Хімія</a:t>
            </a:r>
            <a:r>
              <a:rPr lang="uk-UA" sz="2400" dirty="0" smtClean="0"/>
              <a:t> і мистецтво</a:t>
            </a:r>
          </a:p>
          <a:p>
            <a:r>
              <a:rPr lang="uk-UA" sz="2400" dirty="0" smtClean="0"/>
              <a:t>мають внутрішню</a:t>
            </a:r>
          </a:p>
          <a:p>
            <a:r>
              <a:rPr lang="uk-UA" sz="2400" dirty="0" smtClean="0"/>
              <a:t>спільність, яка</a:t>
            </a:r>
          </a:p>
          <a:p>
            <a:r>
              <a:rPr lang="uk-UA" sz="2400" dirty="0" smtClean="0"/>
              <a:t>криється в їх творчій </a:t>
            </a:r>
          </a:p>
          <a:p>
            <a:r>
              <a:rPr lang="uk-UA" sz="2400" dirty="0" smtClean="0"/>
              <a:t>природі…”</a:t>
            </a:r>
          </a:p>
          <a:p>
            <a:endParaRPr lang="uk-UA" sz="2400" dirty="0"/>
          </a:p>
          <a:p>
            <a:r>
              <a:rPr lang="uk-UA" sz="2400" dirty="0" smtClean="0"/>
              <a:t>          </a:t>
            </a:r>
            <a:r>
              <a:rPr lang="uk-UA" sz="2400" dirty="0" err="1" smtClean="0"/>
              <a:t>Марселій</a:t>
            </a:r>
            <a:r>
              <a:rPr lang="uk-UA" sz="2400" dirty="0" smtClean="0"/>
              <a:t> </a:t>
            </a:r>
            <a:r>
              <a:rPr lang="uk-UA" sz="2400" dirty="0" err="1" smtClean="0"/>
              <a:t>Бертло</a:t>
            </a:r>
            <a:endParaRPr lang="uk-UA" sz="2400" dirty="0"/>
          </a:p>
        </p:txBody>
      </p:sp>
      <p:pic>
        <p:nvPicPr>
          <p:cNvPr id="9218" name="Picture 2" descr="C:\Users\Виталик и Андрей\Music\video-147039450_files\50282640_PierreEugeneMarcellin_Berthe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591050" cy="664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cmpd="thinThick">
            <a:solidFill>
              <a:schemeClr val="tx1"/>
            </a:solidFill>
          </a:ln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Зроблено найкращими  учнями: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928802"/>
            <a:ext cx="807249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Киричком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Павлом</a:t>
            </a:r>
          </a:p>
          <a:p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і</a:t>
            </a:r>
          </a:p>
          <a:p>
            <a:r>
              <a:rPr lang="uk-UA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Смольніковим</a:t>
            </a:r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Віталієм </a:t>
            </a:r>
            <a:endParaRPr lang="uk-UA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лик и Андрей\Music\video-147039450_fil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43248"/>
            <a:ext cx="2857520" cy="214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357166"/>
            <a:ext cx="7215238" cy="10001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Поширення оксидів у оболонках Землі</a:t>
            </a:r>
            <a:endParaRPr lang="uk-UA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2000240"/>
            <a:ext cx="257176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Гідросфера</a:t>
            </a:r>
          </a:p>
        </p:txBody>
      </p:sp>
      <p:sp>
        <p:nvSpPr>
          <p:cNvPr id="7" name="Овал 6"/>
          <p:cNvSpPr/>
          <p:nvPr/>
        </p:nvSpPr>
        <p:spPr>
          <a:xfrm>
            <a:off x="6572232" y="1500174"/>
            <a:ext cx="2571768" cy="7858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Літосфера</a:t>
            </a:r>
            <a:endParaRPr lang="uk-UA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3428992" y="2428868"/>
            <a:ext cx="2571768" cy="7858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Атмосфера</a:t>
            </a:r>
          </a:p>
        </p:txBody>
      </p:sp>
      <p:pic>
        <p:nvPicPr>
          <p:cNvPr id="2051" name="Picture 3" descr="C:\Users\Виталик и Андрей\Music\video-147039450_files\73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3090916" cy="2000264"/>
          </a:xfrm>
          <a:prstGeom prst="rect">
            <a:avLst/>
          </a:prstGeom>
          <a:noFill/>
        </p:spPr>
      </p:pic>
      <p:pic>
        <p:nvPicPr>
          <p:cNvPr id="2052" name="Picture 4" descr="C:\Users\Виталик и Андрей\Music\video-147039450_file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8152" y="3000372"/>
            <a:ext cx="2633004" cy="221457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214414" y="2643182"/>
            <a:ext cx="85725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</a:t>
            </a:r>
            <a:r>
              <a:rPr lang="uk-UA" sz="1100" b="1" dirty="0" smtClean="0">
                <a:solidFill>
                  <a:schemeClr val="tx1"/>
                </a:solidFill>
              </a:rPr>
              <a:t>2</a:t>
            </a:r>
            <a:r>
              <a:rPr lang="uk-UA" b="1" dirty="0" smtClean="0">
                <a:solidFill>
                  <a:schemeClr val="tx1"/>
                </a:solidFill>
              </a:rPr>
              <a:t>О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7686" y="3071810"/>
            <a:ext cx="85725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СО</a:t>
            </a:r>
            <a:r>
              <a:rPr lang="uk-UA" sz="1100" b="1" dirty="0" err="1" smtClean="0">
                <a:solidFill>
                  <a:schemeClr val="tx1"/>
                </a:solidFill>
              </a:rPr>
              <a:t>2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29520" y="2143116"/>
            <a:ext cx="857256" cy="14287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</a:t>
            </a:r>
            <a:r>
              <a:rPr lang="uk-UA" b="1" dirty="0" smtClean="0">
                <a:solidFill>
                  <a:schemeClr val="tx1"/>
                </a:solidFill>
              </a:rPr>
              <a:t>і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sz="1100" b="1" dirty="0" smtClean="0">
                <a:solidFill>
                  <a:schemeClr val="tx1"/>
                </a:solidFill>
              </a:rPr>
              <a:t>2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</a:t>
            </a:r>
            <a:r>
              <a:rPr lang="en-US" sz="1100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sz="1100" b="1" dirty="0" smtClean="0">
                <a:solidFill>
                  <a:schemeClr val="tx1"/>
                </a:solidFill>
              </a:rPr>
              <a:t>3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FeO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</a:t>
            </a:r>
            <a:r>
              <a:rPr lang="en-US" sz="1100" b="1" dirty="0" smtClean="0">
                <a:solidFill>
                  <a:schemeClr val="tx1"/>
                </a:solidFill>
              </a:rPr>
              <a:t>2</a:t>
            </a:r>
            <a:r>
              <a:rPr lang="en-US" b="1" dirty="0" smtClean="0">
                <a:solidFill>
                  <a:schemeClr val="tx1"/>
                </a:solidFill>
              </a:rPr>
              <a:t>O</a:t>
            </a:r>
            <a:r>
              <a:rPr lang="en-US" sz="1100" b="1" dirty="0" smtClean="0">
                <a:solidFill>
                  <a:schemeClr val="tx1"/>
                </a:solidFill>
              </a:rPr>
              <a:t>3</a:t>
            </a:r>
            <a:endParaRPr lang="uk-UA" sz="11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61436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u="sng" dirty="0" smtClean="0"/>
              <a:t>Завдання: назвіть оксиди</a:t>
            </a:r>
            <a:endParaRPr lang="uk-UA" sz="24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лик и Андрей\Music\video-147039450_files\ALT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714876" cy="5929330"/>
          </a:xfrm>
          <a:prstGeom prst="rect">
            <a:avLst/>
          </a:prstGeom>
          <a:noFill/>
        </p:spPr>
      </p:pic>
      <p:pic>
        <p:nvPicPr>
          <p:cNvPr id="3075" name="Picture 3" descr="C:\Users\Виталик и Андрей\Music\video-147039450_files\df4a371aaa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51" y="0"/>
            <a:ext cx="4476749" cy="3357562"/>
          </a:xfrm>
          <a:prstGeom prst="rect">
            <a:avLst/>
          </a:prstGeom>
          <a:noFill/>
        </p:spPr>
      </p:pic>
      <p:pic>
        <p:nvPicPr>
          <p:cNvPr id="3076" name="Picture 4" descr="C:\Users\Виталик и Андрей\Music\video-147039450_files\105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257556"/>
            <a:ext cx="4429124" cy="3600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италик и Андрей\Music\video-147039450_files\0_1a517_3f9aaff7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6839" y="0"/>
            <a:ext cx="92808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2" y="214290"/>
            <a:ext cx="1928826" cy="5715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</a:rPr>
              <a:t>ОХРА</a:t>
            </a:r>
            <a:endParaRPr lang="uk-UA" sz="32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Виталик и Андрей\Music\video-147039450_files\r9_htm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6711378" cy="450057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85720" y="571480"/>
            <a:ext cx="2786082" cy="1143008"/>
          </a:xfrm>
          <a:prstGeom prst="roundRect">
            <a:avLst/>
          </a:prstGeom>
          <a:solidFill>
            <a:srgbClr val="6633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Fe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 * H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 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Fe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 * 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H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 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512" y="571480"/>
            <a:ext cx="2714644" cy="1143008"/>
          </a:xfrm>
          <a:prstGeom prst="roundRect">
            <a:avLst/>
          </a:prstGeom>
          <a:solidFill>
            <a:srgbClr val="6633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B050"/>
                </a:solidFill>
              </a:rPr>
              <a:t>FeO</a:t>
            </a:r>
            <a:r>
              <a:rPr lang="en-US" sz="2800" dirty="0" smtClean="0">
                <a:solidFill>
                  <a:srgbClr val="00B050"/>
                </a:solidFill>
              </a:rPr>
              <a:t> * Fe</a:t>
            </a:r>
            <a:r>
              <a:rPr lang="en-US" sz="2000" dirty="0" smtClean="0">
                <a:solidFill>
                  <a:srgbClr val="00B050"/>
                </a:solidFill>
              </a:rPr>
              <a:t>2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</a:p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(Fe</a:t>
            </a:r>
            <a:r>
              <a:rPr lang="en-US" sz="2000" dirty="0" smtClean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O</a:t>
            </a:r>
            <a:r>
              <a:rPr lang="en-US" sz="2000" dirty="0" smtClean="0">
                <a:solidFill>
                  <a:srgbClr val="00B050"/>
                </a:solidFill>
              </a:rPr>
              <a:t>4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  <a:endParaRPr lang="uk-UA" sz="28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5206" y="3643314"/>
            <a:ext cx="1928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FF00"/>
                </a:solidFill>
              </a:rPr>
              <a:t>Завдання:</a:t>
            </a:r>
          </a:p>
          <a:p>
            <a:r>
              <a:rPr lang="uk-UA" sz="2400" i="1" dirty="0" smtClean="0">
                <a:solidFill>
                  <a:srgbClr val="FFFF00"/>
                </a:solidFill>
              </a:rPr>
              <a:t>визначте масову частку </a:t>
            </a:r>
            <a:r>
              <a:rPr lang="uk-UA" sz="2400" i="1" dirty="0" err="1" smtClean="0">
                <a:solidFill>
                  <a:srgbClr val="FFFF00"/>
                </a:solidFill>
              </a:rPr>
              <a:t>феруму</a:t>
            </a:r>
            <a:r>
              <a:rPr lang="uk-UA" sz="2400" i="1" dirty="0" smtClean="0">
                <a:solidFill>
                  <a:srgbClr val="FFFF00"/>
                </a:solidFill>
              </a:rPr>
              <a:t> в його оксидах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FeO</a:t>
            </a:r>
            <a:r>
              <a:rPr lang="en-US" sz="2400" dirty="0" smtClean="0">
                <a:solidFill>
                  <a:srgbClr val="FFFF00"/>
                </a:solidFill>
              </a:rPr>
              <a:t>, Fe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, Fe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B050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52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италик и Андрей\Music\video-147039450_fil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83499" y="-1283499"/>
            <a:ext cx="2071678" cy="4638676"/>
          </a:xfrm>
          <a:prstGeom prst="rect">
            <a:avLst/>
          </a:prstGeom>
          <a:noFill/>
        </p:spPr>
      </p:pic>
      <p:pic>
        <p:nvPicPr>
          <p:cNvPr id="6147" name="Picture 3" descr="C:\Users\Виталик и Андрей\Music\video-147039450_files\1259151272_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7266" y="-1"/>
            <a:ext cx="4526734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428604"/>
            <a:ext cx="2500330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УМБРА</a:t>
            </a:r>
            <a:endParaRPr lang="uk-UA" sz="3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54292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/>
              <a:t>MnO</a:t>
            </a:r>
            <a:r>
              <a:rPr lang="en-US" sz="3300" dirty="0" smtClean="0"/>
              <a:t> *MnO</a:t>
            </a:r>
            <a:r>
              <a:rPr lang="en-US" sz="2400" dirty="0" smtClean="0"/>
              <a:t>2</a:t>
            </a:r>
            <a:r>
              <a:rPr lang="en-US" sz="3300" dirty="0" smtClean="0"/>
              <a:t> * </a:t>
            </a:r>
            <a:r>
              <a:rPr lang="en-US" sz="3300" dirty="0" err="1" smtClean="0"/>
              <a:t>Mn</a:t>
            </a:r>
            <a:r>
              <a:rPr lang="en-US" sz="3300" dirty="0" smtClean="0"/>
              <a:t>(OH)</a:t>
            </a:r>
            <a:r>
              <a:rPr lang="en-US" sz="2400" dirty="0" smtClean="0"/>
              <a:t>2</a:t>
            </a:r>
            <a:endParaRPr lang="uk-UA" sz="2400" dirty="0"/>
          </a:p>
        </p:txBody>
      </p:sp>
      <p:pic>
        <p:nvPicPr>
          <p:cNvPr id="6148" name="Picture 4" descr="C:\Users\Виталик и Андрей\Music\video-147039450_files\0_2907_4408d7c4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2940800" cy="32147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5720" y="614364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О. С. Пушкін 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143644"/>
            <a:ext cx="47863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</a:rPr>
              <a:t>Леонардо да </a:t>
            </a:r>
            <a:r>
              <a:rPr lang="ru-RU" sz="2600" dirty="0" err="1" smtClean="0">
                <a:solidFill>
                  <a:srgbClr val="FFFF00"/>
                </a:solidFill>
              </a:rPr>
              <a:t>Вінчі</a:t>
            </a:r>
            <a:r>
              <a:rPr lang="ru-RU" sz="2600" dirty="0" smtClean="0">
                <a:solidFill>
                  <a:srgbClr val="FFFF00"/>
                </a:solidFill>
              </a:rPr>
              <a:t> «</a:t>
            </a:r>
            <a:r>
              <a:rPr lang="ru-RU" sz="2600" dirty="0" err="1" smtClean="0">
                <a:solidFill>
                  <a:srgbClr val="FFFF00"/>
                </a:solidFill>
              </a:rPr>
              <a:t>Мона</a:t>
            </a:r>
            <a:r>
              <a:rPr lang="ru-RU" sz="2600" dirty="0" smtClean="0">
                <a:solidFill>
                  <a:srgbClr val="FFFF00"/>
                </a:solidFill>
              </a:rPr>
              <a:t> </a:t>
            </a:r>
            <a:r>
              <a:rPr lang="ru-RU" sz="2600" dirty="0" err="1" smtClean="0">
                <a:solidFill>
                  <a:srgbClr val="FFFF00"/>
                </a:solidFill>
              </a:rPr>
              <a:t>Ліза</a:t>
            </a:r>
            <a:r>
              <a:rPr lang="ru-RU" sz="2600" dirty="0" smtClean="0">
                <a:solidFill>
                  <a:srgbClr val="FFFF00"/>
                </a:solidFill>
              </a:rPr>
              <a:t>»</a:t>
            </a:r>
            <a:endParaRPr lang="uk-UA" sz="2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285728"/>
            <a:ext cx="492922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Сурик: </a:t>
            </a:r>
            <a:r>
              <a:rPr lang="uk-UA" dirty="0" smtClean="0">
                <a:solidFill>
                  <a:srgbClr val="FFFF00"/>
                </a:solidFill>
              </a:rPr>
              <a:t>2</a:t>
            </a:r>
            <a:r>
              <a:rPr lang="en-US" sz="2400" dirty="0" err="1" smtClean="0">
                <a:solidFill>
                  <a:srgbClr val="FFFF00"/>
                </a:solidFill>
              </a:rPr>
              <a:t>PbO</a:t>
            </a:r>
            <a:r>
              <a:rPr lang="en-US" sz="2400" dirty="0" smtClean="0">
                <a:solidFill>
                  <a:srgbClr val="FFFF00"/>
                </a:solidFill>
              </a:rPr>
              <a:t> * PbO</a:t>
            </a:r>
            <a:r>
              <a:rPr lang="en-US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 (Pb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Залізний сурик: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uk-UA" sz="2400" dirty="0" smtClean="0">
              <a:solidFill>
                <a:srgbClr val="FFFF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FeO</a:t>
            </a:r>
            <a:r>
              <a:rPr lang="en-US" sz="2400" dirty="0" smtClean="0">
                <a:solidFill>
                  <a:srgbClr val="FFFF00"/>
                </a:solidFill>
              </a:rPr>
              <a:t>(Al</a:t>
            </a:r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sz="2400" dirty="0" smtClean="0">
                <a:solidFill>
                  <a:srgbClr val="FFFF00"/>
                </a:solidFill>
              </a:rPr>
              <a:t>(SiO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,SiO</a:t>
            </a:r>
            <a:r>
              <a:rPr lang="en-US" dirty="0" smtClean="0">
                <a:solidFill>
                  <a:srgbClr val="FFFF00"/>
                </a:solidFill>
              </a:rPr>
              <a:t>2)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Виталик и Андрей\Music\video-147039450_files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225" y="0"/>
            <a:ext cx="3914775" cy="52387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214942" y="5214950"/>
            <a:ext cx="392905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FFFF00"/>
                </a:solidFill>
              </a:rPr>
              <a:t>В. Сурков. Бояриня</a:t>
            </a:r>
            <a:endParaRPr lang="uk-UA" sz="3200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Виталик и Андрей\Music\video-147039450_files\sobor_surik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3730045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B050">
                <a:alpha val="57000"/>
              </a:srgbClr>
            </a:gs>
            <a:gs pos="39999">
              <a:srgbClr val="85C2FF"/>
            </a:gs>
            <a:gs pos="70000">
              <a:srgbClr val="C4D6EB"/>
            </a:gs>
            <a:gs pos="52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алик и Андрей\Music\video-147039450_files\claudemonetp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28573" cy="3714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142852"/>
            <a:ext cx="6286544" cy="114300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/>
              <a:t>Білі пігменти</a:t>
            </a:r>
            <a:endParaRPr lang="uk-UA" sz="4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1857364"/>
            <a:ext cx="2000264" cy="642942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Свинцеві білила</a:t>
            </a:r>
          </a:p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PbO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8992" y="1500174"/>
            <a:ext cx="2000264" cy="64294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Цинкові білила</a:t>
            </a:r>
            <a:r>
              <a:rPr lang="en-US" sz="2000" dirty="0" smtClean="0"/>
              <a:t> </a:t>
            </a:r>
            <a:endParaRPr lang="uk-UA" sz="2000" dirty="0" smtClean="0"/>
          </a:p>
          <a:p>
            <a:pPr algn="ctr"/>
            <a:r>
              <a:rPr lang="en-US" sz="2000" dirty="0" err="1" smtClean="0"/>
              <a:t>ZnO</a:t>
            </a:r>
            <a:endParaRPr lang="uk-UA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928802"/>
            <a:ext cx="2000264" cy="64294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bg1"/>
                </a:solidFill>
              </a:rPr>
              <a:t>Титанові білила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TiO</a:t>
            </a:r>
            <a:r>
              <a:rPr lang="en-US" sz="1600" dirty="0" smtClean="0">
                <a:solidFill>
                  <a:schemeClr val="bg1"/>
                </a:solidFill>
              </a:rPr>
              <a:t>2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талик и Андрей\Music\video-147039450_files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916" y="4655400"/>
            <a:ext cx="2704084" cy="2202600"/>
          </a:xfrm>
          <a:prstGeom prst="rect">
            <a:avLst/>
          </a:prstGeom>
          <a:noFill/>
        </p:spPr>
      </p:pic>
      <p:pic>
        <p:nvPicPr>
          <p:cNvPr id="3" name="Picture 3" descr="C:\Users\Виталик и Андрей\Music\video-147039450_files\cobalt_blue_pig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2143140" cy="214314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8358246" cy="642942"/>
          </a:xfrm>
          <a:prstGeom prst="rect">
            <a:avLst/>
          </a:prstGeom>
          <a:solidFill>
            <a:srgbClr val="00B050">
              <a:alpha val="8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Кобальтові фарби</a:t>
            </a:r>
            <a:endParaRPr lang="uk-UA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142984"/>
            <a:ext cx="2857520" cy="1214446"/>
          </a:xfrm>
          <a:prstGeom prst="rect">
            <a:avLst/>
          </a:prstGeom>
          <a:solidFill>
            <a:schemeClr val="accent6">
              <a:lumMod val="7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Морська хвиля </a:t>
            </a:r>
            <a:endParaRPr lang="en-US" sz="2400" dirty="0" smtClean="0">
              <a:solidFill>
                <a:srgbClr val="FFFF00"/>
              </a:solidFill>
            </a:endParaRPr>
          </a:p>
          <a:p>
            <a:pPr algn="ctr"/>
            <a:r>
              <a:rPr lang="uk-UA" sz="2400" dirty="0" err="1" smtClean="0">
                <a:solidFill>
                  <a:srgbClr val="FFFF00"/>
                </a:solidFill>
              </a:rPr>
              <a:t>СоО</a:t>
            </a:r>
            <a:r>
              <a:rPr lang="uk-UA" sz="2400" dirty="0" smtClean="0">
                <a:solidFill>
                  <a:srgbClr val="FFFF00"/>
                </a:solidFill>
              </a:rPr>
              <a:t>, Со</a:t>
            </a:r>
            <a:r>
              <a:rPr lang="uk-UA" sz="16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</a:rPr>
              <a:t>MgO</a:t>
            </a:r>
            <a:r>
              <a:rPr lang="en-US" sz="2400" dirty="0" smtClean="0">
                <a:solidFill>
                  <a:srgbClr val="FFFF00"/>
                </a:solidFill>
              </a:rPr>
              <a:t>, Al</a:t>
            </a:r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3</a:t>
            </a:r>
            <a:r>
              <a:rPr lang="en-US" sz="2400" dirty="0" smtClean="0">
                <a:solidFill>
                  <a:srgbClr val="FFFF00"/>
                </a:solidFill>
              </a:rPr>
              <a:t>, Cr</a:t>
            </a:r>
            <a:r>
              <a:rPr lang="en-US" sz="1600" dirty="0" smtClean="0">
                <a:solidFill>
                  <a:srgbClr val="FFFF00"/>
                </a:solidFill>
              </a:rPr>
              <a:t>2</a:t>
            </a:r>
            <a:r>
              <a:rPr lang="en-US" sz="2400" dirty="0" smtClean="0">
                <a:solidFill>
                  <a:srgbClr val="FFFF00"/>
                </a:solidFill>
              </a:rPr>
              <a:t>O</a:t>
            </a:r>
            <a:r>
              <a:rPr lang="en-US" sz="1600" dirty="0" smtClean="0">
                <a:solidFill>
                  <a:srgbClr val="FFFF00"/>
                </a:solidFill>
              </a:rPr>
              <a:t>3</a:t>
            </a:r>
            <a:endParaRPr lang="uk-UA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Виталик и Андрей\Music\video-147039450_files\EarringsCobaltEnamelFauxPearls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4752"/>
            <a:ext cx="2357422" cy="2259889"/>
          </a:xfrm>
          <a:prstGeom prst="rect">
            <a:avLst/>
          </a:prstGeom>
          <a:noFill/>
        </p:spPr>
      </p:pic>
      <p:pic>
        <p:nvPicPr>
          <p:cNvPr id="1027" name="Picture 3" descr="C:\Users\Виталик и Андрей\Music\video-147039450_files\a10-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143240" y="3143248"/>
            <a:ext cx="2401900" cy="2401900"/>
          </a:xfrm>
          <a:prstGeom prst="rect">
            <a:avLst/>
          </a:prstGeom>
          <a:noFill/>
        </p:spPr>
      </p:pic>
      <p:pic>
        <p:nvPicPr>
          <p:cNvPr id="2" name="Picture 2" descr="C:\Users\Виталик и Андрей\Music\video-147039450_files\_i5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857232"/>
            <a:ext cx="3000364" cy="236392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3357562"/>
            <a:ext cx="3286116" cy="1428760"/>
          </a:xfrm>
          <a:prstGeom prst="rect">
            <a:avLst/>
          </a:prstGeom>
          <a:solidFill>
            <a:srgbClr val="7030A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FFFF"/>
                </a:solidFill>
              </a:rPr>
              <a:t>Смальта </a:t>
            </a:r>
            <a:endParaRPr lang="en-US" sz="2000" dirty="0" smtClean="0">
              <a:solidFill>
                <a:srgbClr val="00FFFF"/>
              </a:solidFill>
            </a:endParaRPr>
          </a:p>
          <a:p>
            <a:pPr algn="ctr"/>
            <a:r>
              <a:rPr lang="ru-RU" sz="2000" dirty="0" smtClean="0">
                <a:solidFill>
                  <a:srgbClr val="00FFFF"/>
                </a:solidFill>
              </a:rPr>
              <a:t>(</a:t>
            </a:r>
            <a:r>
              <a:rPr lang="ru-RU" sz="2000" dirty="0" err="1" smtClean="0">
                <a:solidFill>
                  <a:srgbClr val="00FFFF"/>
                </a:solidFill>
              </a:rPr>
              <a:t>кобальтова</a:t>
            </a:r>
            <a:r>
              <a:rPr lang="ru-RU" sz="2000" dirty="0" smtClean="0">
                <a:solidFill>
                  <a:srgbClr val="00FFFF"/>
                </a:solidFill>
              </a:rPr>
              <a:t> руда, </a:t>
            </a:r>
            <a:r>
              <a:rPr lang="en-US" sz="2000" dirty="0" smtClean="0">
                <a:solidFill>
                  <a:srgbClr val="00FFFF"/>
                </a:solidFill>
              </a:rPr>
              <a:t>SiO</a:t>
            </a:r>
            <a:r>
              <a:rPr lang="en-US" sz="1600" dirty="0" smtClean="0">
                <a:solidFill>
                  <a:srgbClr val="00FFFF"/>
                </a:solidFill>
              </a:rPr>
              <a:t>2</a:t>
            </a:r>
            <a:r>
              <a:rPr lang="en-US" sz="2000" dirty="0" smtClean="0">
                <a:solidFill>
                  <a:srgbClr val="00FFFF"/>
                </a:solidFill>
              </a:rPr>
              <a:t>)</a:t>
            </a:r>
            <a:endParaRPr lang="uk-UA" sz="2000" dirty="0">
              <a:solidFill>
                <a:srgbClr val="00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643182"/>
            <a:ext cx="2357422" cy="785818"/>
          </a:xfrm>
          <a:prstGeom prst="rect">
            <a:avLst/>
          </a:prstGeom>
          <a:solidFill>
            <a:schemeClr val="accent3">
              <a:lumMod val="75000"/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>
                <a:solidFill>
                  <a:srgbClr val="C00000"/>
                </a:solidFill>
              </a:rPr>
              <a:t>Тенарова</a:t>
            </a:r>
            <a:r>
              <a:rPr lang="uk-UA" sz="2000" dirty="0" smtClean="0">
                <a:solidFill>
                  <a:srgbClr val="C00000"/>
                </a:solidFill>
              </a:rPr>
              <a:t> синь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</a:rPr>
              <a:t>CoO</a:t>
            </a:r>
            <a:r>
              <a:rPr lang="en-US" sz="2000" dirty="0" smtClean="0">
                <a:solidFill>
                  <a:srgbClr val="C00000"/>
                </a:solidFill>
              </a:rPr>
              <a:t>, Al</a:t>
            </a:r>
            <a:r>
              <a:rPr lang="en-US" sz="1600" dirty="0" smtClean="0">
                <a:solidFill>
                  <a:srgbClr val="C00000"/>
                </a:solidFill>
              </a:rPr>
              <a:t>2</a:t>
            </a:r>
            <a:r>
              <a:rPr lang="en-US" sz="2000" dirty="0" smtClean="0">
                <a:solidFill>
                  <a:srgbClr val="C00000"/>
                </a:solidFill>
              </a:rPr>
              <a:t>O</a:t>
            </a:r>
            <a:r>
              <a:rPr lang="en-US" sz="1600" dirty="0" smtClean="0">
                <a:solidFill>
                  <a:srgbClr val="C00000"/>
                </a:solidFill>
              </a:rPr>
              <a:t>3</a:t>
            </a:r>
            <a:endParaRPr lang="uk-UA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629</TotalTime>
  <Words>449</Words>
  <Application>Microsoft Office PowerPoint</Application>
  <PresentationFormat>Экран (4:3)</PresentationFormat>
  <Paragraphs>100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Зроблено найкращими  учнями: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Виталик и Андрей</dc:creator>
  <cp:lastModifiedBy>Виталик и Андрей</cp:lastModifiedBy>
  <cp:revision>60</cp:revision>
  <dcterms:created xsi:type="dcterms:W3CDTF">2010-10-27T10:51:28Z</dcterms:created>
  <dcterms:modified xsi:type="dcterms:W3CDTF">2010-11-01T09:52:54Z</dcterms:modified>
</cp:coreProperties>
</file>