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699CB88-5E1A-4FAC-892A-60949ACB1F6F}" type="datetimeFigureOut">
              <a:rPr lang="en-US" smtClean="0"/>
              <a:pPr/>
              <a:t>12/19/2012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12/19/2012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12/19/2012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99CB88-5E1A-4FAC-892A-60949ACB1F6F}" type="datetimeFigureOut">
              <a:rPr lang="en-US" smtClean="0"/>
              <a:pPr/>
              <a:t>12/19/2012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699CB88-5E1A-4FAC-892A-60949ACB1F6F}" type="datetimeFigureOut">
              <a:rPr lang="en-US" smtClean="0"/>
              <a:pPr/>
              <a:t>12/19/2012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12/19/2012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12/19/2012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99CB88-5E1A-4FAC-892A-60949ACB1F6F}" type="datetimeFigureOut">
              <a:rPr lang="en-US" smtClean="0"/>
              <a:pPr/>
              <a:t>12/19/2012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12/19/2012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99CB88-5E1A-4FAC-892A-60949ACB1F6F}" type="datetimeFigureOut">
              <a:rPr lang="en-US" smtClean="0"/>
              <a:pPr/>
              <a:t>12/19/2012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99CB88-5E1A-4FAC-892A-60949ACB1F6F}" type="datetimeFigureOut">
              <a:rPr lang="en-US" smtClean="0"/>
              <a:pPr/>
              <a:t>12/19/2012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699CB88-5E1A-4FAC-892A-60949ACB1F6F}" type="datetimeFigureOut">
              <a:rPr lang="en-US" smtClean="0"/>
              <a:pPr/>
              <a:t>12/19/2012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844824"/>
            <a:ext cx="8496944" cy="2585323"/>
          </a:xfrm>
          <a:prstGeom prst="rect">
            <a:avLst/>
          </a:prstGeom>
          <a:noFill/>
          <a:scene3d>
            <a:camera prst="perspectiveHeroicExtremeRightFacing"/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Скло </a:t>
            </a:r>
          </a:p>
          <a:p>
            <a:pPr algn="ctr"/>
            <a:r>
              <a:rPr lang="uk-UA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Будівельний матеріал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20688"/>
            <a:ext cx="36724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Скло</a:t>
            </a:r>
            <a:r>
              <a:rPr lang="ru-RU" dirty="0" smtClean="0"/>
              <a:t> (</a:t>
            </a:r>
            <a:r>
              <a:rPr lang="ru-RU" dirty="0" err="1" smtClean="0"/>
              <a:t>неорганічне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) — тверда аморфна </a:t>
            </a:r>
            <a:r>
              <a:rPr lang="ru-RU" dirty="0" err="1" smtClean="0"/>
              <a:t>речовина</a:t>
            </a:r>
            <a:r>
              <a:rPr lang="ru-RU" dirty="0" smtClean="0"/>
              <a:t>, </a:t>
            </a:r>
            <a:r>
              <a:rPr lang="ru-RU" dirty="0" err="1" smtClean="0"/>
              <a:t>прозора</a:t>
            </a:r>
            <a:r>
              <a:rPr lang="ru-RU" dirty="0" smtClean="0"/>
              <a:t>, в </a:t>
            </a:r>
            <a:r>
              <a:rPr lang="ru-RU" dirty="0" err="1" smtClean="0"/>
              <a:t>тій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оптичного</a:t>
            </a:r>
            <a:r>
              <a:rPr lang="ru-RU" dirty="0" smtClean="0"/>
              <a:t> </a:t>
            </a:r>
            <a:r>
              <a:rPr lang="ru-RU" dirty="0" err="1" smtClean="0"/>
              <a:t>діапазону</a:t>
            </a:r>
            <a:r>
              <a:rPr lang="ru-RU" dirty="0" smtClean="0"/>
              <a:t> (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складу), </a:t>
            </a:r>
            <a:r>
              <a:rPr lang="ru-RU" dirty="0" err="1" smtClean="0"/>
              <a:t>отримана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застигання</a:t>
            </a:r>
            <a:r>
              <a:rPr lang="ru-RU" dirty="0" smtClean="0"/>
              <a:t> </a:t>
            </a:r>
            <a:r>
              <a:rPr lang="ru-RU" dirty="0" err="1" smtClean="0"/>
              <a:t>розплаву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склотвірні</a:t>
            </a:r>
            <a:r>
              <a:rPr lang="ru-RU" dirty="0" smtClean="0"/>
              <a:t> </a:t>
            </a:r>
            <a:r>
              <a:rPr lang="ru-RU" dirty="0" err="1" smtClean="0"/>
              <a:t>компоненти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11960" y="476672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склом</a:t>
            </a:r>
            <a:r>
              <a:rPr lang="ru-RU" dirty="0" smtClean="0"/>
              <a:t> </a:t>
            </a:r>
            <a:r>
              <a:rPr lang="ru-RU" dirty="0" err="1" smtClean="0"/>
              <a:t>розуміють</a:t>
            </a:r>
            <a:r>
              <a:rPr lang="ru-RU" dirty="0" smtClean="0"/>
              <a:t> </a:t>
            </a:r>
            <a:r>
              <a:rPr lang="ru-RU" dirty="0" err="1" smtClean="0"/>
              <a:t>сплави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силікатів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надлишком</a:t>
            </a:r>
            <a:r>
              <a:rPr lang="ru-RU" dirty="0" smtClean="0"/>
              <a:t> </a:t>
            </a:r>
            <a:r>
              <a:rPr lang="ru-RU" dirty="0" err="1" smtClean="0"/>
              <a:t>діоксиду</a:t>
            </a:r>
            <a:r>
              <a:rPr lang="ru-RU" dirty="0" smtClean="0"/>
              <a:t> </a:t>
            </a:r>
            <a:r>
              <a:rPr lang="ru-RU" dirty="0" err="1" smtClean="0"/>
              <a:t>силіцію</a:t>
            </a:r>
            <a:r>
              <a:rPr lang="ru-RU" dirty="0" smtClean="0"/>
              <a:t>. </a:t>
            </a:r>
            <a:r>
              <a:rPr lang="ru-RU" dirty="0" err="1" smtClean="0"/>
              <a:t>Розплавлене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 не </a:t>
            </a:r>
            <a:r>
              <a:rPr lang="ru-RU" dirty="0" err="1" smtClean="0"/>
              <a:t>відразу</a:t>
            </a:r>
            <a:r>
              <a:rPr lang="ru-RU" dirty="0" smtClean="0"/>
              <a:t> </a:t>
            </a:r>
            <a:r>
              <a:rPr lang="ru-RU" dirty="0" err="1" smtClean="0"/>
              <a:t>твердне</a:t>
            </a:r>
            <a:r>
              <a:rPr lang="ru-RU" dirty="0" smtClean="0"/>
              <a:t> при </a:t>
            </a:r>
            <a:r>
              <a:rPr lang="ru-RU" dirty="0" err="1" smtClean="0"/>
              <a:t>охолодженні</a:t>
            </a:r>
            <a:r>
              <a:rPr lang="ru-RU" dirty="0" smtClean="0"/>
              <a:t>, а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збільшує</a:t>
            </a:r>
            <a:r>
              <a:rPr lang="ru-RU" dirty="0" smtClean="0"/>
              <a:t> свою </a:t>
            </a:r>
            <a:r>
              <a:rPr lang="ru-RU" dirty="0" err="1" smtClean="0"/>
              <a:t>в'язкість</a:t>
            </a:r>
            <a:r>
              <a:rPr lang="ru-RU" dirty="0" smtClean="0"/>
              <a:t>, аж </a:t>
            </a:r>
            <a:r>
              <a:rPr lang="ru-RU" dirty="0" err="1" smtClean="0"/>
              <a:t>поки</a:t>
            </a:r>
            <a:r>
              <a:rPr lang="ru-RU" dirty="0" smtClean="0"/>
              <a:t> не </a:t>
            </a:r>
            <a:r>
              <a:rPr lang="ru-RU" dirty="0" err="1" smtClean="0"/>
              <a:t>перетвориться</a:t>
            </a:r>
            <a:r>
              <a:rPr lang="ru-RU" dirty="0" smtClean="0"/>
              <a:t> в </a:t>
            </a:r>
            <a:r>
              <a:rPr lang="ru-RU" dirty="0" err="1" smtClean="0"/>
              <a:t>однорідну</a:t>
            </a:r>
            <a:r>
              <a:rPr lang="ru-RU" dirty="0" smtClean="0"/>
              <a:t> </a:t>
            </a:r>
            <a:r>
              <a:rPr lang="ru-RU" dirty="0" err="1" smtClean="0"/>
              <a:t>тверду</a:t>
            </a:r>
            <a:r>
              <a:rPr lang="ru-RU" dirty="0" smtClean="0"/>
              <a:t> </a:t>
            </a:r>
            <a:r>
              <a:rPr lang="ru-RU" dirty="0" err="1" smtClean="0"/>
              <a:t>речовину</a:t>
            </a:r>
            <a:r>
              <a:rPr lang="ru-RU" dirty="0" smtClean="0"/>
              <a:t>. </a:t>
            </a:r>
            <a:r>
              <a:rPr lang="ru-RU" dirty="0" err="1" smtClean="0"/>
              <a:t>Скло</a:t>
            </a:r>
            <a:r>
              <a:rPr lang="ru-RU" dirty="0" smtClean="0"/>
              <a:t> при </a:t>
            </a:r>
            <a:r>
              <a:rPr lang="ru-RU" dirty="0" err="1" smtClean="0"/>
              <a:t>твердінні</a:t>
            </a:r>
            <a:r>
              <a:rPr lang="ru-RU" dirty="0" smtClean="0"/>
              <a:t> не </a:t>
            </a:r>
            <a:r>
              <a:rPr lang="ru-RU" dirty="0" err="1" smtClean="0"/>
              <a:t>кристалізується</a:t>
            </a:r>
            <a:r>
              <a:rPr lang="ru-RU" dirty="0" smtClean="0"/>
              <a:t>, тому </a:t>
            </a:r>
            <a:r>
              <a:rPr lang="ru-RU" dirty="0" err="1" smtClean="0"/>
              <a:t>воно</a:t>
            </a:r>
            <a:r>
              <a:rPr lang="ru-RU" dirty="0" smtClean="0"/>
              <a:t> не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вираженої</a:t>
            </a:r>
            <a:r>
              <a:rPr lang="ru-RU" dirty="0" smtClean="0"/>
              <a:t> точки </a:t>
            </a:r>
            <a:r>
              <a:rPr lang="ru-RU" dirty="0" err="1" smtClean="0"/>
              <a:t>плавлення</a:t>
            </a:r>
            <a:r>
              <a:rPr lang="ru-RU" dirty="0" smtClean="0"/>
              <a:t>.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кристалічних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, при </a:t>
            </a:r>
            <a:r>
              <a:rPr lang="ru-RU" dirty="0" err="1" smtClean="0"/>
              <a:t>нагріванні</a:t>
            </a:r>
            <a:r>
              <a:rPr lang="ru-RU" dirty="0" smtClean="0"/>
              <a:t> у </a:t>
            </a:r>
            <a:r>
              <a:rPr lang="ru-RU" dirty="0" err="1" smtClean="0"/>
              <a:t>відповідному</a:t>
            </a:r>
            <a:r>
              <a:rPr lang="ru-RU" dirty="0" smtClean="0"/>
              <a:t> температурному </a:t>
            </a:r>
            <a:r>
              <a:rPr lang="ru-RU" dirty="0" err="1" smtClean="0"/>
              <a:t>інтервалі</a:t>
            </a:r>
            <a:r>
              <a:rPr lang="ru-RU" dirty="0" smtClean="0"/>
              <a:t> </a:t>
            </a:r>
            <a:r>
              <a:rPr lang="ru-RU" dirty="0" err="1" smtClean="0"/>
              <a:t>розм'якшується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, </a:t>
            </a:r>
            <a:r>
              <a:rPr lang="ru-RU" dirty="0" err="1" smtClean="0"/>
              <a:t>переходячи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твердого </a:t>
            </a:r>
            <a:r>
              <a:rPr lang="ru-RU" dirty="0" err="1" smtClean="0"/>
              <a:t>крихкого</a:t>
            </a:r>
            <a:r>
              <a:rPr lang="ru-RU" dirty="0" smtClean="0"/>
              <a:t> стану у тягучий </a:t>
            </a:r>
            <a:r>
              <a:rPr lang="ru-RU" dirty="0" err="1" smtClean="0"/>
              <a:t>високов'язкий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далі</a:t>
            </a:r>
            <a:r>
              <a:rPr lang="ru-RU" dirty="0" smtClean="0"/>
              <a:t> — у текучий стан — </a:t>
            </a:r>
            <a:r>
              <a:rPr lang="ru-RU" dirty="0" err="1" smtClean="0"/>
              <a:t>скломас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429000"/>
            <a:ext cx="4027183" cy="28190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38164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природі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 </a:t>
            </a:r>
            <a:r>
              <a:rPr lang="ru-RU" dirty="0" err="1" smtClean="0"/>
              <a:t>зустрічається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вулканічних</a:t>
            </a:r>
            <a:r>
              <a:rPr lang="ru-RU" dirty="0" smtClean="0"/>
              <a:t> </a:t>
            </a:r>
            <a:r>
              <a:rPr lang="ru-RU" dirty="0" err="1" smtClean="0"/>
              <a:t>порід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охололи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рідкої</a:t>
            </a:r>
            <a:r>
              <a:rPr lang="ru-RU" dirty="0" smtClean="0"/>
              <a:t> </a:t>
            </a:r>
            <a:r>
              <a:rPr lang="ru-RU" dirty="0" err="1" smtClean="0"/>
              <a:t>магми</a:t>
            </a:r>
            <a:r>
              <a:rPr lang="ru-RU" dirty="0" smtClean="0"/>
              <a:t> при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холодним</a:t>
            </a:r>
            <a:r>
              <a:rPr lang="ru-RU" dirty="0" smtClean="0"/>
              <a:t> </a:t>
            </a:r>
            <a:r>
              <a:rPr lang="ru-RU" dirty="0" err="1" smtClean="0"/>
              <a:t>повітрям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водою.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 </a:t>
            </a:r>
            <a:r>
              <a:rPr lang="ru-RU" dirty="0" err="1" smtClean="0"/>
              <a:t>зустрічається</a:t>
            </a:r>
            <a:r>
              <a:rPr lang="ru-RU" dirty="0" smtClean="0"/>
              <a:t> у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метеоритів</a:t>
            </a:r>
            <a:r>
              <a:rPr lang="ru-RU" dirty="0" smtClean="0"/>
              <a:t>, </a:t>
            </a:r>
            <a:r>
              <a:rPr lang="ru-RU" dirty="0" err="1" smtClean="0"/>
              <a:t>розплавлених</a:t>
            </a:r>
            <a:r>
              <a:rPr lang="ru-RU" dirty="0" smtClean="0"/>
              <a:t> при </a:t>
            </a:r>
            <a:r>
              <a:rPr lang="ru-RU" dirty="0" err="1" smtClean="0"/>
              <a:t>проходженні</a:t>
            </a:r>
            <a:r>
              <a:rPr lang="ru-RU" dirty="0" smtClean="0"/>
              <a:t> </a:t>
            </a:r>
            <a:r>
              <a:rPr lang="ru-RU" dirty="0" err="1" smtClean="0"/>
              <a:t>атмосфери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139952" y="476672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Сировиною</a:t>
            </a:r>
            <a:r>
              <a:rPr lang="ru-RU" dirty="0" smtClean="0"/>
              <a:t> для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звичайного</a:t>
            </a:r>
            <a:r>
              <a:rPr lang="ru-RU" dirty="0" smtClean="0"/>
              <a:t> </a:t>
            </a:r>
            <a:r>
              <a:rPr lang="ru-RU" dirty="0" err="1" smtClean="0"/>
              <a:t>скла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сода </a:t>
            </a:r>
            <a:r>
              <a:rPr lang="de-DE" dirty="0" smtClean="0"/>
              <a:t>Na2C03, </a:t>
            </a:r>
            <a:r>
              <a:rPr lang="ru-RU" dirty="0" err="1" smtClean="0"/>
              <a:t>вапняк</a:t>
            </a:r>
            <a:r>
              <a:rPr lang="ru-RU" dirty="0" smtClean="0"/>
              <a:t> СаС03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пісок</a:t>
            </a:r>
            <a:r>
              <a:rPr lang="ru-RU" dirty="0" smtClean="0"/>
              <a:t> </a:t>
            </a:r>
            <a:r>
              <a:rPr lang="de-DE" dirty="0" smtClean="0"/>
              <a:t>Si02.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складові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очищають</a:t>
            </a:r>
            <a:r>
              <a:rPr lang="ru-RU" dirty="0" smtClean="0"/>
              <a:t>, </a:t>
            </a:r>
            <a:r>
              <a:rPr lang="ru-RU" dirty="0" err="1" smtClean="0"/>
              <a:t>змішують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сплавляють</a:t>
            </a:r>
            <a:r>
              <a:rPr lang="ru-RU" dirty="0" smtClean="0"/>
              <a:t> за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1400 °С.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(</a:t>
            </a:r>
            <a:r>
              <a:rPr lang="ru-RU" dirty="0" err="1" smtClean="0"/>
              <a:t>спрощено</a:t>
            </a:r>
            <a:r>
              <a:rPr lang="ru-RU" dirty="0" smtClean="0"/>
              <a:t>): </a:t>
            </a:r>
          </a:p>
          <a:p>
            <a:endParaRPr lang="ru-RU" dirty="0" smtClean="0"/>
          </a:p>
          <a:p>
            <a:r>
              <a:rPr lang="de-DE" dirty="0" smtClean="0"/>
              <a:t>Na2C03 + Si02 = Na2Si03 + C02↑ </a:t>
            </a:r>
          </a:p>
          <a:p>
            <a:r>
              <a:rPr lang="ru-RU" dirty="0" smtClean="0"/>
              <a:t>СаС03 + </a:t>
            </a:r>
            <a:r>
              <a:rPr lang="de-DE" dirty="0" smtClean="0"/>
              <a:t>SiO2 = CaSi03 + </a:t>
            </a:r>
            <a:r>
              <a:rPr lang="ru-RU" dirty="0" smtClean="0"/>
              <a:t>С02↑ </a:t>
            </a:r>
          </a:p>
          <a:p>
            <a:endParaRPr lang="ru-RU" dirty="0" smtClean="0"/>
          </a:p>
          <a:p>
            <a:r>
              <a:rPr lang="ru-RU" dirty="0" err="1" smtClean="0"/>
              <a:t>Фактично</a:t>
            </a:r>
            <a:r>
              <a:rPr lang="ru-RU" dirty="0" smtClean="0"/>
              <a:t> до складу </a:t>
            </a:r>
            <a:r>
              <a:rPr lang="ru-RU" dirty="0" err="1" smtClean="0"/>
              <a:t>скла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</a:t>
            </a:r>
            <a:r>
              <a:rPr lang="ru-RU" dirty="0" err="1" smtClean="0"/>
              <a:t>силікати</a:t>
            </a:r>
            <a:r>
              <a:rPr lang="ru-RU" dirty="0" smtClean="0"/>
              <a:t> </a:t>
            </a:r>
            <a:r>
              <a:rPr lang="ru-RU" dirty="0" err="1" smtClean="0"/>
              <a:t>натрію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кальцію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надлишок</a:t>
            </a:r>
            <a:r>
              <a:rPr lang="ru-RU" dirty="0" smtClean="0"/>
              <a:t> </a:t>
            </a:r>
            <a:r>
              <a:rPr lang="de-DE" dirty="0" smtClean="0"/>
              <a:t>Si02. </a:t>
            </a:r>
            <a:r>
              <a:rPr lang="ru-RU" dirty="0" smtClean="0"/>
              <a:t>Тому склад </a:t>
            </a:r>
            <a:r>
              <a:rPr lang="ru-RU" dirty="0" err="1" smtClean="0"/>
              <a:t>звичайного</a:t>
            </a:r>
            <a:r>
              <a:rPr lang="ru-RU" dirty="0" smtClean="0"/>
              <a:t> </a:t>
            </a:r>
            <a:r>
              <a:rPr lang="ru-RU" dirty="0" err="1" smtClean="0"/>
              <a:t>віконного</a:t>
            </a:r>
            <a:r>
              <a:rPr lang="ru-RU" dirty="0" smtClean="0"/>
              <a:t> </a:t>
            </a:r>
            <a:r>
              <a:rPr lang="ru-RU" dirty="0" err="1" smtClean="0"/>
              <a:t>скла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подати такою </a:t>
            </a:r>
            <a:r>
              <a:rPr lang="ru-RU" dirty="0" err="1" smtClean="0"/>
              <a:t>спрощеною</a:t>
            </a:r>
            <a:r>
              <a:rPr lang="ru-RU" dirty="0" smtClean="0"/>
              <a:t> формулою: </a:t>
            </a:r>
            <a:r>
              <a:rPr lang="de-DE" dirty="0" smtClean="0"/>
              <a:t>Na20 • </a:t>
            </a:r>
            <a:r>
              <a:rPr lang="ru-RU" dirty="0" err="1" smtClean="0"/>
              <a:t>СаО</a:t>
            </a:r>
            <a:r>
              <a:rPr lang="ru-RU" dirty="0" smtClean="0"/>
              <a:t> • 6</a:t>
            </a:r>
            <a:r>
              <a:rPr lang="de-DE" dirty="0" smtClean="0"/>
              <a:t>Si02.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Змінюючи</a:t>
            </a:r>
            <a:r>
              <a:rPr lang="ru-RU" dirty="0" smtClean="0"/>
              <a:t> склад </a:t>
            </a:r>
            <a:r>
              <a:rPr lang="ru-RU" dirty="0" err="1" smtClean="0"/>
              <a:t>шихти</a:t>
            </a:r>
            <a:r>
              <a:rPr lang="ru-RU" dirty="0" smtClean="0"/>
              <a:t>, </a:t>
            </a:r>
            <a:r>
              <a:rPr lang="ru-RU" dirty="0" err="1" smtClean="0"/>
              <a:t>додаючи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добавки, </a:t>
            </a:r>
            <a:r>
              <a:rPr lang="ru-RU" dirty="0" err="1" smtClean="0"/>
              <a:t>одержують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наперед </a:t>
            </a:r>
            <a:r>
              <a:rPr lang="ru-RU" dirty="0" err="1" smtClean="0"/>
              <a:t>заданими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. Так,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dirty="0" err="1" smtClean="0"/>
              <a:t>соди</a:t>
            </a:r>
            <a:r>
              <a:rPr lang="ru-RU" dirty="0" smtClean="0"/>
              <a:t> </a:t>
            </a:r>
            <a:r>
              <a:rPr lang="de-DE" dirty="0" smtClean="0"/>
              <a:t>Na2C03 </a:t>
            </a:r>
            <a:r>
              <a:rPr lang="ru-RU" dirty="0" err="1" smtClean="0"/>
              <a:t>взяти</a:t>
            </a:r>
            <a:r>
              <a:rPr lang="ru-RU" dirty="0" smtClean="0"/>
              <a:t> поташ К2С03, то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добути</a:t>
            </a:r>
            <a:r>
              <a:rPr lang="ru-RU" dirty="0" smtClean="0"/>
              <a:t> </a:t>
            </a:r>
            <a:r>
              <a:rPr lang="ru-RU" dirty="0" err="1" smtClean="0"/>
              <a:t>високоякісне</a:t>
            </a:r>
            <a:r>
              <a:rPr lang="ru-RU" dirty="0" smtClean="0"/>
              <a:t> </a:t>
            </a:r>
            <a:r>
              <a:rPr lang="ru-RU" dirty="0" err="1" smtClean="0"/>
              <a:t>тугоплавке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виготовляють</a:t>
            </a:r>
            <a:r>
              <a:rPr lang="ru-RU" dirty="0" smtClean="0"/>
              <a:t> </a:t>
            </a:r>
            <a:r>
              <a:rPr lang="ru-RU" dirty="0" err="1" smtClean="0"/>
              <a:t>хімічний</a:t>
            </a:r>
            <a:r>
              <a:rPr lang="ru-RU" dirty="0" smtClean="0"/>
              <a:t> посуд. А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взяти</a:t>
            </a:r>
            <a:r>
              <a:rPr lang="ru-RU" dirty="0" smtClean="0"/>
              <a:t> поташ К2С03, кремнезем </a:t>
            </a:r>
            <a:r>
              <a:rPr lang="de-DE" dirty="0" smtClean="0"/>
              <a:t>Si02 </a:t>
            </a:r>
            <a:r>
              <a:rPr lang="ru-RU" dirty="0" err="1" smtClean="0"/>
              <a:t>і</a:t>
            </a:r>
            <a:r>
              <a:rPr lang="ru-RU" dirty="0" smtClean="0"/>
              <a:t> оксид </a:t>
            </a:r>
            <a:r>
              <a:rPr lang="ru-RU" dirty="0" err="1" smtClean="0"/>
              <a:t>плюмбуму</a:t>
            </a:r>
            <a:r>
              <a:rPr lang="ru-RU" dirty="0" smtClean="0"/>
              <a:t>(ІІ) РЬО, то </a:t>
            </a:r>
            <a:r>
              <a:rPr lang="ru-RU" dirty="0" err="1" smtClean="0"/>
              <a:t>утвориться</a:t>
            </a:r>
            <a:r>
              <a:rPr lang="ru-RU" dirty="0" smtClean="0"/>
              <a:t> </a:t>
            </a:r>
            <a:r>
              <a:rPr lang="ru-RU" dirty="0" err="1" smtClean="0"/>
              <a:t>кришталь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err="1" smtClean="0"/>
              <a:t>Особливий</a:t>
            </a:r>
            <a:r>
              <a:rPr lang="ru-RU" dirty="0" smtClean="0"/>
              <a:t> вид </a:t>
            </a:r>
            <a:r>
              <a:rPr lang="ru-RU" dirty="0" err="1" smtClean="0"/>
              <a:t>скла</a:t>
            </a:r>
            <a:r>
              <a:rPr lang="ru-RU" dirty="0" smtClean="0"/>
              <a:t> — </a:t>
            </a:r>
            <a:r>
              <a:rPr lang="ru-RU" dirty="0" err="1" smtClean="0"/>
              <a:t>кварцове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.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склоподібну</a:t>
            </a:r>
            <a:r>
              <a:rPr lang="ru-RU" dirty="0" smtClean="0"/>
              <a:t> форму чистого кремнезему </a:t>
            </a:r>
            <a:r>
              <a:rPr lang="de-DE" dirty="0" smtClean="0"/>
              <a:t>Si02.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 не </a:t>
            </a:r>
            <a:r>
              <a:rPr lang="ru-RU" dirty="0" err="1" smtClean="0"/>
              <a:t>чутливе</a:t>
            </a:r>
            <a:r>
              <a:rPr lang="ru-RU" dirty="0" smtClean="0"/>
              <a:t> до </a:t>
            </a:r>
            <a:r>
              <a:rPr lang="ru-RU" dirty="0" err="1" smtClean="0"/>
              <a:t>різких</a:t>
            </a:r>
            <a:r>
              <a:rPr lang="ru-RU" dirty="0" smtClean="0"/>
              <a:t> </a:t>
            </a:r>
            <a:r>
              <a:rPr lang="ru-RU" dirty="0" err="1" smtClean="0"/>
              <a:t>коливань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,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цінні</a:t>
            </a:r>
            <a:r>
              <a:rPr lang="ru-RU" dirty="0" smtClean="0"/>
              <a:t> </a:t>
            </a:r>
            <a:r>
              <a:rPr lang="ru-RU" dirty="0" err="1" smtClean="0"/>
              <a:t>оптичні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(</a:t>
            </a:r>
            <a:r>
              <a:rPr lang="ru-RU" dirty="0" err="1" smtClean="0"/>
              <a:t>пропускає</a:t>
            </a:r>
            <a:r>
              <a:rPr lang="ru-RU" dirty="0" smtClean="0"/>
              <a:t> </a:t>
            </a:r>
            <a:r>
              <a:rPr lang="ru-RU" dirty="0" err="1" smtClean="0"/>
              <a:t>ультрафіолетові</a:t>
            </a:r>
            <a:r>
              <a:rPr lang="ru-RU" dirty="0" smtClean="0"/>
              <a:t> </a:t>
            </a:r>
            <a:r>
              <a:rPr lang="ru-RU" dirty="0" err="1" smtClean="0"/>
              <a:t>промені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764704"/>
            <a:ext cx="3536765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36004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Скло</a:t>
            </a:r>
            <a:r>
              <a:rPr lang="ru-RU" dirty="0" smtClean="0"/>
              <a:t> широко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галузях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та в </a:t>
            </a:r>
            <a:r>
              <a:rPr lang="ru-RU" dirty="0" err="1" smtClean="0"/>
              <a:t>побуті</a:t>
            </a:r>
            <a:r>
              <a:rPr lang="ru-RU" dirty="0" smtClean="0"/>
              <a:t>. З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виготовляють</a:t>
            </a:r>
            <a:r>
              <a:rPr lang="ru-RU" dirty="0" smtClean="0"/>
              <a:t> труби, тару, </a:t>
            </a:r>
            <a:r>
              <a:rPr lang="ru-RU" dirty="0" err="1" smtClean="0"/>
              <a:t>лабораторний</a:t>
            </a:r>
            <a:r>
              <a:rPr lang="ru-RU" dirty="0" smtClean="0"/>
              <a:t> посуд, </a:t>
            </a:r>
            <a:r>
              <a:rPr lang="ru-RU" dirty="0" err="1" smtClean="0"/>
              <a:t>деталі</a:t>
            </a:r>
            <a:r>
              <a:rPr lang="ru-RU" dirty="0" smtClean="0"/>
              <a:t> </a:t>
            </a:r>
            <a:r>
              <a:rPr lang="ru-RU" dirty="0" err="1" smtClean="0"/>
              <a:t>оптичних</a:t>
            </a:r>
            <a:r>
              <a:rPr lang="ru-RU" dirty="0" smtClean="0"/>
              <a:t> </a:t>
            </a:r>
            <a:r>
              <a:rPr lang="ru-RU" dirty="0" err="1" smtClean="0"/>
              <a:t>приладів</a:t>
            </a:r>
            <a:r>
              <a:rPr lang="ru-RU" dirty="0" smtClean="0"/>
              <a:t>, </a:t>
            </a:r>
            <a:r>
              <a:rPr lang="ru-RU" dirty="0" err="1" smtClean="0"/>
              <a:t>художні</a:t>
            </a:r>
            <a:r>
              <a:rPr lang="ru-RU" dirty="0" smtClean="0"/>
              <a:t> </a:t>
            </a:r>
            <a:r>
              <a:rPr lang="ru-RU" dirty="0" err="1" smtClean="0"/>
              <a:t>вироби</a:t>
            </a:r>
            <a:r>
              <a:rPr lang="ru-RU" dirty="0" smtClean="0"/>
              <a:t>, </a:t>
            </a:r>
            <a:r>
              <a:rPr lang="ru-RU" dirty="0" err="1" smtClean="0"/>
              <a:t>побутовий</a:t>
            </a:r>
            <a:r>
              <a:rPr lang="ru-RU" dirty="0" smtClean="0"/>
              <a:t> посуд.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скла</a:t>
            </a:r>
            <a:r>
              <a:rPr lang="ru-RU" dirty="0" smtClean="0"/>
              <a:t> </a:t>
            </a:r>
            <a:r>
              <a:rPr lang="ru-RU" dirty="0" err="1" smtClean="0"/>
              <a:t>виготовляють</a:t>
            </a:r>
            <a:r>
              <a:rPr lang="ru-RU" dirty="0" smtClean="0"/>
              <a:t> </a:t>
            </a:r>
            <a:r>
              <a:rPr lang="ru-RU" dirty="0" err="1" smtClean="0"/>
              <a:t>скловолокно</a:t>
            </a:r>
            <a:r>
              <a:rPr lang="ru-RU" dirty="0" smtClean="0"/>
              <a:t>, яке </a:t>
            </a:r>
            <a:r>
              <a:rPr lang="ru-RU" dirty="0" err="1" smtClean="0"/>
              <a:t>застосовують</a:t>
            </a:r>
            <a:r>
              <a:rPr lang="ru-RU" dirty="0" smtClean="0"/>
              <a:t> для </a:t>
            </a:r>
            <a:r>
              <a:rPr lang="ru-RU" dirty="0" err="1" smtClean="0"/>
              <a:t>пошиття</a:t>
            </a:r>
            <a:r>
              <a:rPr lang="ru-RU" dirty="0" smtClean="0"/>
              <a:t> </a:t>
            </a:r>
            <a:r>
              <a:rPr lang="ru-RU" dirty="0" err="1" smtClean="0"/>
              <a:t>спецодягу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склопластики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склотекстоліт</a:t>
            </a:r>
            <a:r>
              <a:rPr lang="ru-RU" dirty="0" smtClean="0"/>
              <a:t>. Цей </a:t>
            </a:r>
            <a:r>
              <a:rPr lang="ru-RU" dirty="0" err="1" smtClean="0"/>
              <a:t>склопластик</a:t>
            </a:r>
            <a:r>
              <a:rPr lang="ru-RU" dirty="0" smtClean="0"/>
              <a:t> — </a:t>
            </a:r>
            <a:r>
              <a:rPr lang="ru-RU" dirty="0" err="1" smtClean="0"/>
              <a:t>чудовий</a:t>
            </a:r>
            <a:r>
              <a:rPr lang="ru-RU" dirty="0" smtClean="0"/>
              <a:t> </a:t>
            </a:r>
            <a:r>
              <a:rPr lang="ru-RU" dirty="0" err="1" smtClean="0"/>
              <a:t>будівельний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 (</a:t>
            </a:r>
            <a:r>
              <a:rPr lang="ru-RU" dirty="0" err="1" smtClean="0"/>
              <a:t>міцний</a:t>
            </a:r>
            <a:r>
              <a:rPr lang="ru-RU" dirty="0" smtClean="0"/>
              <a:t>, не </a:t>
            </a:r>
            <a:r>
              <a:rPr lang="ru-RU" dirty="0" err="1" smtClean="0"/>
              <a:t>гниє</a:t>
            </a:r>
            <a:r>
              <a:rPr lang="ru-RU" dirty="0" smtClean="0"/>
              <a:t>, легко </a:t>
            </a:r>
            <a:r>
              <a:rPr lang="ru-RU" dirty="0" err="1" smtClean="0"/>
              <a:t>обробляється</a:t>
            </a:r>
            <a:r>
              <a:rPr lang="ru-RU" dirty="0" smtClean="0"/>
              <a:t>). </a:t>
            </a:r>
            <a:r>
              <a:rPr lang="ru-RU" dirty="0" err="1" smtClean="0"/>
              <a:t>Склотекстоліт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як </a:t>
            </a:r>
            <a:r>
              <a:rPr lang="ru-RU" dirty="0" err="1" smtClean="0"/>
              <a:t>конструкційний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 у </a:t>
            </a:r>
            <a:r>
              <a:rPr lang="ru-RU" dirty="0" err="1" smtClean="0"/>
              <a:t>машинобудуванні</a:t>
            </a:r>
            <a:r>
              <a:rPr lang="ru-RU" dirty="0" smtClean="0"/>
              <a:t>, а в </a:t>
            </a:r>
            <a:r>
              <a:rPr lang="ru-RU" dirty="0" err="1" smtClean="0"/>
              <a:t>електроніці</a:t>
            </a:r>
            <a:r>
              <a:rPr lang="ru-RU" dirty="0" smtClean="0"/>
              <a:t> — як </a:t>
            </a:r>
            <a:r>
              <a:rPr lang="ru-RU" dirty="0" err="1" smtClean="0"/>
              <a:t>ізолятор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139952" y="404664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скла</a:t>
            </a:r>
            <a:r>
              <a:rPr lang="ru-RU" dirty="0" smtClean="0"/>
              <a:t> </a:t>
            </a:r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мікрокристалічні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 — </a:t>
            </a:r>
            <a:r>
              <a:rPr lang="ru-RU" dirty="0" err="1" smtClean="0"/>
              <a:t>ситали</a:t>
            </a:r>
            <a:r>
              <a:rPr lang="ru-RU" dirty="0" smtClean="0"/>
              <a:t>. Вони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міцні</a:t>
            </a:r>
            <a:r>
              <a:rPr lang="ru-RU" dirty="0" smtClean="0"/>
              <a:t>, </a:t>
            </a:r>
            <a:r>
              <a:rPr lang="ru-RU" dirty="0" err="1" smtClean="0"/>
              <a:t>хімічно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термічно</a:t>
            </a:r>
            <a:r>
              <a:rPr lang="ru-RU" dirty="0" smtClean="0"/>
              <a:t> </a:t>
            </a:r>
            <a:r>
              <a:rPr lang="ru-RU" dirty="0" err="1" smtClean="0"/>
              <a:t>стійкі</a:t>
            </a:r>
            <a:r>
              <a:rPr lang="ru-RU" dirty="0" smtClean="0"/>
              <a:t>, а тому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для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апаратури</a:t>
            </a:r>
            <a:r>
              <a:rPr lang="ru-RU" dirty="0" smtClean="0"/>
              <a:t> </a:t>
            </a:r>
            <a:r>
              <a:rPr lang="ru-RU" dirty="0" err="1" smtClean="0"/>
              <a:t>для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виробництв</a:t>
            </a:r>
            <a:r>
              <a:rPr lang="ru-RU" dirty="0" smtClean="0"/>
              <a:t>, деталей машин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механізмів</a:t>
            </a:r>
            <a:r>
              <a:rPr lang="ru-RU" dirty="0" smtClean="0"/>
              <a:t>, труб, </a:t>
            </a:r>
            <a:r>
              <a:rPr lang="ru-RU" dirty="0" err="1" smtClean="0"/>
              <a:t>електроізоляторів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 </a:t>
            </a:r>
            <a:r>
              <a:rPr lang="ru-RU" dirty="0" err="1" smtClean="0"/>
              <a:t>виробляє</a:t>
            </a:r>
            <a:r>
              <a:rPr lang="ru-RU" dirty="0" smtClean="0"/>
              <a:t> </a:t>
            </a:r>
            <a:r>
              <a:rPr lang="ru-RU" dirty="0" err="1" smtClean="0"/>
              <a:t>спеціальне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, </a:t>
            </a:r>
            <a:r>
              <a:rPr lang="ru-RU" dirty="0" err="1" smtClean="0"/>
              <a:t>стійке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радіоактивного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58143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скла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практичного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скляних</a:t>
            </a:r>
            <a:r>
              <a:rPr lang="ru-RU" dirty="0" smtClean="0"/>
              <a:t> </a:t>
            </a:r>
            <a:r>
              <a:rPr lang="ru-RU" dirty="0" err="1" smtClean="0"/>
              <a:t>виробів</a:t>
            </a:r>
            <a:r>
              <a:rPr lang="ru-RU" dirty="0" smtClean="0"/>
              <a:t> </a:t>
            </a:r>
            <a:r>
              <a:rPr lang="ru-RU" dirty="0" err="1" smtClean="0"/>
              <a:t>змінюється</a:t>
            </a:r>
            <a:r>
              <a:rPr lang="ru-RU" dirty="0" smtClean="0"/>
              <a:t> </a:t>
            </a:r>
            <a:r>
              <a:rPr lang="ru-RU" dirty="0" err="1" smtClean="0"/>
              <a:t>хімічний</a:t>
            </a:r>
            <a:r>
              <a:rPr lang="ru-RU" dirty="0" smtClean="0"/>
              <a:t> склад </a:t>
            </a:r>
            <a:r>
              <a:rPr lang="ru-RU" dirty="0" err="1" smtClean="0"/>
              <a:t>скла</a:t>
            </a:r>
            <a:r>
              <a:rPr lang="ru-RU" dirty="0" smtClean="0"/>
              <a:t>, форма, </a:t>
            </a:r>
            <a:r>
              <a:rPr lang="ru-RU" dirty="0" err="1" smtClean="0"/>
              <a:t>розміри</a:t>
            </a:r>
            <a:r>
              <a:rPr lang="ru-RU" dirty="0" smtClean="0"/>
              <a:t>, та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їхнього</a:t>
            </a:r>
            <a:r>
              <a:rPr lang="ru-RU" dirty="0" smtClean="0"/>
              <a:t> </a:t>
            </a:r>
            <a:r>
              <a:rPr lang="ru-RU" dirty="0" err="1" smtClean="0"/>
              <a:t>виготовлення</a:t>
            </a:r>
            <a:r>
              <a:rPr lang="ru-RU" dirty="0" smtClean="0"/>
              <a:t>. </a:t>
            </a:r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скляна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 </a:t>
            </a:r>
            <a:r>
              <a:rPr lang="ru-RU" dirty="0" err="1" smtClean="0"/>
              <a:t>виготовляє</a:t>
            </a:r>
            <a:r>
              <a:rPr lang="ru-RU" dirty="0" smtClean="0"/>
              <a:t> </a:t>
            </a:r>
            <a:r>
              <a:rPr lang="ru-RU" dirty="0" err="1" smtClean="0"/>
              <a:t>найрізноманітніші</a:t>
            </a:r>
            <a:r>
              <a:rPr lang="ru-RU" dirty="0" smtClean="0"/>
              <a:t> </a:t>
            </a:r>
            <a:r>
              <a:rPr lang="ru-RU" dirty="0" err="1" smtClean="0"/>
              <a:t>вироби</a:t>
            </a:r>
            <a:r>
              <a:rPr lang="ru-RU" dirty="0" smtClean="0"/>
              <a:t> — </a:t>
            </a:r>
            <a:r>
              <a:rPr lang="ru-RU" dirty="0" err="1" smtClean="0"/>
              <a:t>промислове</a:t>
            </a:r>
            <a:r>
              <a:rPr lang="ru-RU" dirty="0" smtClean="0"/>
              <a:t> та </a:t>
            </a:r>
            <a:r>
              <a:rPr lang="ru-RU" dirty="0" err="1" smtClean="0"/>
              <a:t>побутове</a:t>
            </a:r>
            <a:r>
              <a:rPr lang="ru-RU" dirty="0" smtClean="0"/>
              <a:t> </a:t>
            </a:r>
            <a:r>
              <a:rPr lang="ru-RU" dirty="0" err="1" smtClean="0"/>
              <a:t>листове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, </a:t>
            </a:r>
            <a:r>
              <a:rPr lang="ru-RU" dirty="0" err="1" smtClean="0"/>
              <a:t>скляні</a:t>
            </a:r>
            <a:r>
              <a:rPr lang="ru-RU" dirty="0" smtClean="0"/>
              <a:t> труби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ізолятори</a:t>
            </a:r>
            <a:r>
              <a:rPr lang="ru-RU" dirty="0" smtClean="0"/>
              <a:t>, </a:t>
            </a:r>
            <a:r>
              <a:rPr lang="ru-RU" dirty="0" err="1" smtClean="0"/>
              <a:t>медичне</a:t>
            </a:r>
            <a:r>
              <a:rPr lang="ru-RU" dirty="0" smtClean="0"/>
              <a:t> та </a:t>
            </a:r>
            <a:r>
              <a:rPr lang="ru-RU" dirty="0" err="1" smtClean="0"/>
              <a:t>парфумерне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, </a:t>
            </a:r>
            <a:r>
              <a:rPr lang="ru-RU" dirty="0" err="1" smtClean="0"/>
              <a:t>тарне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сортове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, </a:t>
            </a:r>
            <a:r>
              <a:rPr lang="ru-RU" dirty="0" err="1" smtClean="0"/>
              <a:t>піноскло</a:t>
            </a:r>
            <a:r>
              <a:rPr lang="ru-RU" dirty="0" smtClean="0"/>
              <a:t>, </a:t>
            </a:r>
            <a:r>
              <a:rPr lang="ru-RU" dirty="0" err="1" smtClean="0"/>
              <a:t>скловолокно</a:t>
            </a:r>
            <a:r>
              <a:rPr lang="ru-RU" dirty="0" smtClean="0"/>
              <a:t>, </a:t>
            </a:r>
            <a:r>
              <a:rPr lang="ru-RU" dirty="0" err="1" smtClean="0"/>
              <a:t>ситали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інше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Тарне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Тарне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частку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об‘єму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виготовляють</a:t>
            </a:r>
            <a:r>
              <a:rPr lang="ru-RU" dirty="0" smtClean="0"/>
              <a:t> </a:t>
            </a:r>
            <a:r>
              <a:rPr lang="ru-RU" dirty="0" err="1" smtClean="0"/>
              <a:t>скляні</a:t>
            </a:r>
            <a:r>
              <a:rPr lang="ru-RU" dirty="0" smtClean="0"/>
              <a:t> заводи.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тарне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фасування</a:t>
            </a:r>
            <a:r>
              <a:rPr lang="ru-RU" dirty="0" smtClean="0"/>
              <a:t>, </a:t>
            </a:r>
            <a:r>
              <a:rPr lang="ru-RU" dirty="0" err="1" smtClean="0"/>
              <a:t>зберігання</a:t>
            </a:r>
            <a:r>
              <a:rPr lang="ru-RU" dirty="0" smtClean="0"/>
              <a:t> та </a:t>
            </a:r>
            <a:r>
              <a:rPr lang="ru-RU" dirty="0" err="1" smtClean="0"/>
              <a:t>транспортування</a:t>
            </a:r>
            <a:r>
              <a:rPr lang="ru-RU" dirty="0" smtClean="0"/>
              <a:t>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рідких</a:t>
            </a:r>
            <a:r>
              <a:rPr lang="ru-RU" dirty="0" smtClean="0"/>
              <a:t> </a:t>
            </a:r>
            <a:r>
              <a:rPr lang="ru-RU" dirty="0" err="1" smtClean="0"/>
              <a:t>пастоподібних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твердих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908720"/>
            <a:ext cx="308535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11960" y="476672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Кришталь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Кришталь</a:t>
            </a:r>
            <a:r>
              <a:rPr lang="ru-RU" dirty="0" smtClean="0"/>
              <a:t> — </a:t>
            </a:r>
            <a:r>
              <a:rPr lang="ru-RU" dirty="0" err="1" smtClean="0"/>
              <a:t>художнє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так за </a:t>
            </a:r>
            <a:r>
              <a:rPr lang="ru-RU" dirty="0" err="1" smtClean="0"/>
              <a:t>схожість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гірським</a:t>
            </a:r>
            <a:r>
              <a:rPr lang="ru-RU" dirty="0" smtClean="0"/>
              <a:t> </a:t>
            </a:r>
            <a:r>
              <a:rPr lang="ru-RU" dirty="0" err="1" smtClean="0"/>
              <a:t>кришталем</a:t>
            </a:r>
            <a:r>
              <a:rPr lang="ru-RU" dirty="0" smtClean="0"/>
              <a:t> —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найдорожчих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найгарніших</a:t>
            </a:r>
            <a:r>
              <a:rPr lang="ru-RU" dirty="0" smtClean="0"/>
              <a:t> </a:t>
            </a:r>
            <a:r>
              <a:rPr lang="ru-RU" dirty="0" err="1" smtClean="0"/>
              <a:t>різновидів</a:t>
            </a:r>
            <a:r>
              <a:rPr lang="ru-RU" dirty="0" smtClean="0"/>
              <a:t>.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виготовляють</a:t>
            </a:r>
            <a:r>
              <a:rPr lang="ru-RU" dirty="0" smtClean="0"/>
              <a:t> </a:t>
            </a:r>
            <a:r>
              <a:rPr lang="ru-RU" dirty="0" err="1" smtClean="0"/>
              <a:t>різноманітний</a:t>
            </a:r>
            <a:r>
              <a:rPr lang="ru-RU" dirty="0" smtClean="0"/>
              <a:t> посуд, </a:t>
            </a:r>
            <a:r>
              <a:rPr lang="ru-RU" dirty="0" err="1" smtClean="0"/>
              <a:t>вази</a:t>
            </a:r>
            <a:r>
              <a:rPr lang="ru-RU" dirty="0" smtClean="0"/>
              <a:t>, </a:t>
            </a:r>
            <a:r>
              <a:rPr lang="ru-RU" dirty="0" err="1" smtClean="0"/>
              <a:t>люстри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посперечатися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красою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найвитонченішими</a:t>
            </a:r>
            <a:r>
              <a:rPr lang="ru-RU" dirty="0" smtClean="0"/>
              <a:t> </a:t>
            </a:r>
            <a:r>
              <a:rPr lang="ru-RU" dirty="0" err="1" smtClean="0"/>
              <a:t>витворами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Оптичне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лінз</a:t>
            </a:r>
            <a:r>
              <a:rPr lang="ru-RU" dirty="0" smtClean="0"/>
              <a:t>, призм, кювет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Хіміко-лабораторне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високу</a:t>
            </a:r>
            <a:r>
              <a:rPr lang="ru-RU" dirty="0" smtClean="0"/>
              <a:t> </a:t>
            </a:r>
            <a:r>
              <a:rPr lang="ru-RU" dirty="0" err="1" smtClean="0"/>
              <a:t>хімічну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температурну</a:t>
            </a:r>
            <a:r>
              <a:rPr lang="ru-RU" dirty="0" smtClean="0"/>
              <a:t> </a:t>
            </a:r>
            <a:r>
              <a:rPr lang="ru-RU" dirty="0" err="1" smtClean="0"/>
              <a:t>стійкість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наукових</a:t>
            </a:r>
            <a:r>
              <a:rPr lang="ru-RU" dirty="0" smtClean="0"/>
              <a:t>, часом </a:t>
            </a:r>
            <a:r>
              <a:rPr lang="ru-RU" dirty="0" err="1" smtClean="0"/>
              <a:t>небезпечних</a:t>
            </a:r>
            <a:r>
              <a:rPr lang="ru-RU" dirty="0" smtClean="0"/>
              <a:t> </a:t>
            </a:r>
            <a:r>
              <a:rPr lang="ru-RU" dirty="0" err="1" smtClean="0"/>
              <a:t>дослідів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76672"/>
            <a:ext cx="3628609" cy="2717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789040"/>
            <a:ext cx="2736304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495029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Застосування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скла</a:t>
            </a:r>
            <a:r>
              <a:rPr lang="ru-RU" dirty="0" smtClean="0"/>
              <a:t> </a:t>
            </a:r>
            <a:r>
              <a:rPr lang="ru-RU" dirty="0" err="1" smtClean="0"/>
              <a:t>виробляють</a:t>
            </a:r>
            <a:r>
              <a:rPr lang="ru-RU" dirty="0" smtClean="0"/>
              <a:t> волокно, вату, </a:t>
            </a:r>
            <a:r>
              <a:rPr lang="ru-RU" dirty="0" err="1" smtClean="0"/>
              <a:t>тканини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 </a:t>
            </a:r>
            <a:r>
              <a:rPr lang="ru-RU" dirty="0" err="1" smtClean="0"/>
              <a:t>відзначаються</a:t>
            </a:r>
            <a:r>
              <a:rPr lang="ru-RU" dirty="0" smtClean="0"/>
              <a:t>, </a:t>
            </a:r>
            <a:r>
              <a:rPr lang="ru-RU" dirty="0" err="1" smtClean="0"/>
              <a:t>значною</a:t>
            </a:r>
            <a:r>
              <a:rPr lang="ru-RU" dirty="0" smtClean="0"/>
              <a:t> </a:t>
            </a:r>
            <a:r>
              <a:rPr lang="ru-RU" dirty="0" err="1" smtClean="0"/>
              <a:t>механічною</a:t>
            </a:r>
            <a:r>
              <a:rPr lang="ru-RU" dirty="0" smtClean="0"/>
              <a:t> </a:t>
            </a:r>
            <a:r>
              <a:rPr lang="ru-RU" dirty="0" err="1" smtClean="0"/>
              <a:t>міцністю</a:t>
            </a:r>
            <a:r>
              <a:rPr lang="ru-RU" dirty="0" smtClean="0"/>
              <a:t>, </a:t>
            </a:r>
            <a:r>
              <a:rPr lang="ru-RU" dirty="0" err="1" smtClean="0"/>
              <a:t>негорючістю</a:t>
            </a:r>
            <a:r>
              <a:rPr lang="ru-RU" dirty="0" smtClean="0"/>
              <a:t>, </a:t>
            </a:r>
            <a:r>
              <a:rPr lang="ru-RU" dirty="0" err="1" smtClean="0"/>
              <a:t>кислотостійкістю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високими</a:t>
            </a:r>
            <a:r>
              <a:rPr lang="ru-RU" dirty="0" smtClean="0"/>
              <a:t> тепло-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електроізоляційними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. Вони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широке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галузях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будівельній</a:t>
            </a:r>
            <a:r>
              <a:rPr lang="ru-RU" dirty="0" smtClean="0"/>
              <a:t> </a:t>
            </a:r>
            <a:r>
              <a:rPr lang="ru-RU" dirty="0" err="1" smtClean="0"/>
              <a:t>справі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згаданими</a:t>
            </a:r>
            <a:r>
              <a:rPr lang="ru-RU" dirty="0" smtClean="0"/>
              <a:t> </a:t>
            </a:r>
            <a:r>
              <a:rPr lang="ru-RU" dirty="0" err="1" smtClean="0"/>
              <a:t>електро-фізичними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, </a:t>
            </a:r>
            <a:r>
              <a:rPr lang="ru-RU" dirty="0" err="1" smtClean="0"/>
              <a:t>скло</a:t>
            </a:r>
            <a:r>
              <a:rPr lang="ru-RU" dirty="0" smtClean="0"/>
              <a:t> </a:t>
            </a:r>
            <a:r>
              <a:rPr lang="ru-RU" dirty="0" err="1" smtClean="0"/>
              <a:t>застосовують</a:t>
            </a:r>
            <a:r>
              <a:rPr lang="ru-RU" dirty="0" smtClean="0"/>
              <a:t> для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низько</a:t>
            </a:r>
            <a:r>
              <a:rPr lang="ru-RU" dirty="0" smtClean="0"/>
              <a:t>- та </a:t>
            </a:r>
            <a:r>
              <a:rPr lang="ru-RU" dirty="0" err="1" smtClean="0"/>
              <a:t>високовольтних</a:t>
            </a:r>
            <a:r>
              <a:rPr lang="ru-RU" dirty="0" smtClean="0"/>
              <a:t> </a:t>
            </a:r>
            <a:r>
              <a:rPr lang="ru-RU" dirty="0" err="1" smtClean="0"/>
              <a:t>ізоляторів</a:t>
            </a:r>
            <a:r>
              <a:rPr lang="ru-RU" dirty="0" smtClean="0"/>
              <a:t>, </a:t>
            </a:r>
            <a:r>
              <a:rPr lang="ru-RU" dirty="0" err="1" smtClean="0"/>
              <a:t>балонів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ніжок</a:t>
            </a:r>
            <a:r>
              <a:rPr lang="ru-RU" dirty="0" smtClean="0"/>
              <a:t> </a:t>
            </a:r>
            <a:r>
              <a:rPr lang="ru-RU" dirty="0" err="1" smtClean="0"/>
              <a:t>освітлювальних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електронних</a:t>
            </a:r>
            <a:r>
              <a:rPr lang="ru-RU" dirty="0" smtClean="0"/>
              <a:t> ламп, </a:t>
            </a:r>
            <a:r>
              <a:rPr lang="ru-RU" dirty="0" err="1" smtClean="0"/>
              <a:t>газорозрядних</a:t>
            </a:r>
            <a:r>
              <a:rPr lang="ru-RU" dirty="0" smtClean="0"/>
              <a:t> </a:t>
            </a:r>
            <a:r>
              <a:rPr lang="ru-RU" dirty="0" err="1" smtClean="0"/>
              <a:t>приладів</a:t>
            </a:r>
            <a:r>
              <a:rPr lang="ru-RU" dirty="0" smtClean="0"/>
              <a:t>, тонко- та </a:t>
            </a:r>
            <a:r>
              <a:rPr lang="ru-RU" dirty="0" err="1" smtClean="0"/>
              <a:t>товстостінних</a:t>
            </a:r>
            <a:r>
              <a:rPr lang="ru-RU" dirty="0" smtClean="0"/>
              <a:t> </a:t>
            </a:r>
            <a:r>
              <a:rPr lang="ru-RU" dirty="0" err="1" smtClean="0"/>
              <a:t>газонепроникних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вакуум-щільних</a:t>
            </a:r>
            <a:r>
              <a:rPr lang="ru-RU" dirty="0" smtClean="0"/>
              <a:t> </a:t>
            </a:r>
            <a:r>
              <a:rPr lang="ru-RU" dirty="0" err="1" smtClean="0"/>
              <a:t>оболонок</a:t>
            </a:r>
            <a:r>
              <a:rPr lang="ru-RU" dirty="0" smtClean="0"/>
              <a:t>,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електровакуумних</a:t>
            </a:r>
            <a:r>
              <a:rPr lang="ru-RU" dirty="0" smtClean="0"/>
              <a:t> </a:t>
            </a:r>
            <a:r>
              <a:rPr lang="ru-RU" dirty="0" err="1" smtClean="0"/>
              <a:t>приладів</a:t>
            </a:r>
            <a:r>
              <a:rPr lang="ru-RU" dirty="0" smtClean="0"/>
              <a:t>, </a:t>
            </a:r>
            <a:r>
              <a:rPr lang="ru-RU" dirty="0" err="1" smtClean="0"/>
              <a:t>рентгенівських</a:t>
            </a:r>
            <a:r>
              <a:rPr lang="ru-RU" dirty="0" smtClean="0"/>
              <a:t> трубок, </a:t>
            </a:r>
            <a:r>
              <a:rPr lang="ru-RU" dirty="0" err="1" smtClean="0"/>
              <a:t>компонентів</a:t>
            </a:r>
            <a:r>
              <a:rPr lang="ru-RU" dirty="0" smtClean="0"/>
              <a:t> </a:t>
            </a:r>
            <a:r>
              <a:rPr lang="ru-RU" dirty="0" err="1" smtClean="0"/>
              <a:t>електричних</a:t>
            </a:r>
            <a:r>
              <a:rPr lang="ru-RU" dirty="0" smtClean="0"/>
              <a:t> </a:t>
            </a:r>
            <a:r>
              <a:rPr lang="ru-RU" dirty="0" err="1" smtClean="0"/>
              <a:t>ланцюгів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специфічні</a:t>
            </a:r>
            <a:r>
              <a:rPr lang="ru-RU" dirty="0" smtClean="0"/>
              <a:t> </a:t>
            </a:r>
            <a:r>
              <a:rPr lang="ru-RU" dirty="0" err="1" smtClean="0"/>
              <a:t>електро-фізичні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548680"/>
            <a:ext cx="344856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</TotalTime>
  <Words>733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прлнворлпав\</dc:creator>
  <cp:lastModifiedBy>прлнворлпав\</cp:lastModifiedBy>
  <cp:revision>3</cp:revision>
  <dcterms:created xsi:type="dcterms:W3CDTF">2012-12-19T19:23:21Z</dcterms:created>
  <dcterms:modified xsi:type="dcterms:W3CDTF">2012-12-19T19:44:39Z</dcterms:modified>
</cp:coreProperties>
</file>