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Default Extension="png" ContentType="image/png"/>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theme/theme1.xml" ContentType="application/vnd.openxmlformats-officedocument.theme+xml"/>
  <Default Extension="jpeg" ContentType="image/jpeg"/>
  <Override PartName="/ppt/slideLayouts/slideLayout2.xml" ContentType="application/vnd.openxmlformats-officedocument.presentationml.slideLayout+xml"/>
  <Override PartName="/ppt/slideLayouts/slideLayout3.xml" ContentType="application/vnd.openxmlformats-officedocument.presentationml.slideLayout+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5620"/>
    <p:restoredTop sz="94660"/>
  </p:normalViewPr>
  <p:slideViewPr>
    <p:cSldViewPr>
      <p:cViewPr varScale="1">
        <p:scale>
          <a:sx n="86" d="100"/>
          <a:sy n="86" d="100"/>
        </p:scale>
        <p:origin x="-534" y="-90"/>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23" name="Прямоугольник 22"/>
          <p:cNvSpPr/>
          <p:nvPr/>
        </p:nvSpPr>
        <p:spPr>
          <a:xfrm flipV="1">
            <a:off x="5410182" y="3810000"/>
            <a:ext cx="3733819" cy="9108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4" name="Прямоугольник 23"/>
          <p:cNvSpPr/>
          <p:nvPr/>
        </p:nvSpPr>
        <p:spPr>
          <a:xfrm flipV="1">
            <a:off x="5410200" y="3897010"/>
            <a:ext cx="3733801" cy="192024"/>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5" name="Прямоугольник 24"/>
          <p:cNvSpPr/>
          <p:nvPr/>
        </p:nvSpPr>
        <p:spPr>
          <a:xfrm flipV="1">
            <a:off x="5410200" y="4115167"/>
            <a:ext cx="3733801" cy="9144"/>
          </a:xfrm>
          <a:prstGeom prst="rect">
            <a:avLst/>
          </a:prstGeom>
          <a:solidFill>
            <a:schemeClr val="accent2">
              <a:alpha val="65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6" name="Прямоугольник 25"/>
          <p:cNvSpPr/>
          <p:nvPr/>
        </p:nvSpPr>
        <p:spPr>
          <a:xfrm flipV="1">
            <a:off x="5410200" y="4164403"/>
            <a:ext cx="1965960" cy="18288"/>
          </a:xfrm>
          <a:prstGeom prst="rect">
            <a:avLst/>
          </a:prstGeom>
          <a:solidFill>
            <a:schemeClr val="accent2">
              <a:alpha val="6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7" name="Прямоугольник 26"/>
          <p:cNvSpPr/>
          <p:nvPr/>
        </p:nvSpPr>
        <p:spPr>
          <a:xfrm flipV="1">
            <a:off x="5410200" y="4199572"/>
            <a:ext cx="1965960" cy="9144"/>
          </a:xfrm>
          <a:prstGeom prst="rect">
            <a:avLst/>
          </a:prstGeom>
          <a:solidFill>
            <a:schemeClr val="accent2">
              <a:alpha val="65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30" name="Скругленный прямоугольник 29"/>
          <p:cNvSpPr/>
          <p:nvPr/>
        </p:nvSpPr>
        <p:spPr bwMode="white">
          <a:xfrm>
            <a:off x="5410200" y="3962400"/>
            <a:ext cx="3063240" cy="2743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31" name="Скругленный прямоугольник 30"/>
          <p:cNvSpPr/>
          <p:nvPr/>
        </p:nvSpPr>
        <p:spPr bwMode="white">
          <a:xfrm>
            <a:off x="7376507" y="4060983"/>
            <a:ext cx="1600200" cy="36576"/>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7" name="Прямоугольник 6"/>
          <p:cNvSpPr/>
          <p:nvPr/>
        </p:nvSpPr>
        <p:spPr>
          <a:xfrm>
            <a:off x="1" y="3649662"/>
            <a:ext cx="9144000" cy="244170"/>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Прямоугольник 9"/>
          <p:cNvSpPr/>
          <p:nvPr/>
        </p:nvSpPr>
        <p:spPr>
          <a:xfrm>
            <a:off x="0" y="3675527"/>
            <a:ext cx="9144001" cy="14067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Прямоугольник 10"/>
          <p:cNvSpPr/>
          <p:nvPr/>
        </p:nvSpPr>
        <p:spPr>
          <a:xfrm flipV="1">
            <a:off x="6414051" y="3643090"/>
            <a:ext cx="2729950" cy="248432"/>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9" name="Прямоугольник 18"/>
          <p:cNvSpPr/>
          <p:nvPr/>
        </p:nvSpPr>
        <p:spPr>
          <a:xfrm>
            <a:off x="0" y="0"/>
            <a:ext cx="9144000" cy="3701700"/>
          </a:xfrm>
          <a:prstGeom prst="rect">
            <a:avLst/>
          </a:prstGeom>
          <a:solidFill>
            <a:schemeClr val="tx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Заголовок 7"/>
          <p:cNvSpPr>
            <a:spLocks noGrp="1"/>
          </p:cNvSpPr>
          <p:nvPr>
            <p:ph type="ctrTitle"/>
          </p:nvPr>
        </p:nvSpPr>
        <p:spPr>
          <a:xfrm>
            <a:off x="457200" y="2401887"/>
            <a:ext cx="8458200" cy="1470025"/>
          </a:xfrm>
        </p:spPr>
        <p:txBody>
          <a:bodyPr anchor="b"/>
          <a:lstStyle>
            <a:lvl1pPr>
              <a:defRPr sz="4400">
                <a:solidFill>
                  <a:schemeClr val="bg1"/>
                </a:solidFill>
              </a:defRPr>
            </a:lvl1pPr>
          </a:lstStyle>
          <a:p>
            <a:r>
              <a:rPr kumimoji="0" lang="ru-RU" smtClean="0"/>
              <a:t>Образец заголовка</a:t>
            </a:r>
            <a:endParaRPr kumimoji="0" lang="en-US"/>
          </a:p>
        </p:txBody>
      </p:sp>
      <p:sp>
        <p:nvSpPr>
          <p:cNvPr id="9" name="Подзаголовок 8"/>
          <p:cNvSpPr>
            <a:spLocks noGrp="1"/>
          </p:cNvSpPr>
          <p:nvPr>
            <p:ph type="subTitle" idx="1"/>
          </p:nvPr>
        </p:nvSpPr>
        <p:spPr>
          <a:xfrm>
            <a:off x="457200" y="3899938"/>
            <a:ext cx="4953000" cy="1752600"/>
          </a:xfrm>
        </p:spPr>
        <p:txBody>
          <a:bodyPr/>
          <a:lstStyle>
            <a:lvl1pPr marL="64008" indent="0" algn="l">
              <a:buNone/>
              <a:defRPr sz="240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ru-RU" smtClean="0"/>
              <a:t>Образец подзаголовка</a:t>
            </a:r>
            <a:endParaRPr kumimoji="0" lang="en-US"/>
          </a:p>
        </p:txBody>
      </p:sp>
      <p:sp>
        <p:nvSpPr>
          <p:cNvPr id="28" name="Дата 27"/>
          <p:cNvSpPr>
            <a:spLocks noGrp="1"/>
          </p:cNvSpPr>
          <p:nvPr>
            <p:ph type="dt" sz="half" idx="10"/>
          </p:nvPr>
        </p:nvSpPr>
        <p:spPr>
          <a:xfrm>
            <a:off x="6705600" y="4206240"/>
            <a:ext cx="960120" cy="457200"/>
          </a:xfrm>
        </p:spPr>
        <p:txBody>
          <a:bodyPr/>
          <a:lstStyle/>
          <a:p>
            <a:fld id="{5B106E36-FD25-4E2D-B0AA-010F637433A0}" type="datetimeFigureOut">
              <a:rPr lang="ru-RU" smtClean="0"/>
              <a:pPr/>
              <a:t>20.01.2014</a:t>
            </a:fld>
            <a:endParaRPr lang="ru-RU"/>
          </a:p>
        </p:txBody>
      </p:sp>
      <p:sp>
        <p:nvSpPr>
          <p:cNvPr id="17" name="Нижний колонтитул 16"/>
          <p:cNvSpPr>
            <a:spLocks noGrp="1"/>
          </p:cNvSpPr>
          <p:nvPr>
            <p:ph type="ftr" sz="quarter" idx="11"/>
          </p:nvPr>
        </p:nvSpPr>
        <p:spPr>
          <a:xfrm>
            <a:off x="5410200" y="4205288"/>
            <a:ext cx="1295400" cy="457200"/>
          </a:xfrm>
        </p:spPr>
        <p:txBody>
          <a:bodyPr/>
          <a:lstStyle/>
          <a:p>
            <a:endParaRPr lang="ru-RU"/>
          </a:p>
        </p:txBody>
      </p:sp>
      <p:sp>
        <p:nvSpPr>
          <p:cNvPr id="29" name="Номер слайда 28"/>
          <p:cNvSpPr>
            <a:spLocks noGrp="1"/>
          </p:cNvSpPr>
          <p:nvPr>
            <p:ph type="sldNum" sz="quarter" idx="12"/>
          </p:nvPr>
        </p:nvSpPr>
        <p:spPr>
          <a:xfrm>
            <a:off x="8320088" y="1136"/>
            <a:ext cx="747712" cy="365760"/>
          </a:xfrm>
        </p:spPr>
        <p:txBody>
          <a:bodyPr/>
          <a:lstStyle>
            <a:lvl1pPr algn="r">
              <a:defRPr sz="1800">
                <a:solidFill>
                  <a:schemeClr val="bg1"/>
                </a:solidFill>
              </a:defRPr>
            </a:lvl1pPr>
          </a:lstStyle>
          <a:p>
            <a:fld id="{725C68B6-61C2-468F-89AB-4B9F7531AA68}" type="slidenum">
              <a:rPr lang="ru-RU" smtClean="0"/>
              <a:pPr/>
              <a:t>‹#›</a:t>
            </a:fld>
            <a:endParaRPr lang="ru-RU"/>
          </a:p>
        </p:txBody>
      </p:sp>
    </p:spTree>
  </p:cSld>
  <p:clrMapOvr>
    <a:masterClrMapping/>
  </p:clrMapOvr>
  <p:transition>
    <p:wheel spokes="8"/>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5B106E36-FD25-4E2D-B0AA-010F637433A0}" type="datetimeFigureOut">
              <a:rPr lang="ru-RU" smtClean="0"/>
              <a:pPr/>
              <a:t>20.01.2014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transition>
    <p:wheel spokes="8"/>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781800" y="1143000"/>
            <a:ext cx="1905000" cy="5486400"/>
          </a:xfrm>
        </p:spPr>
        <p:txBody>
          <a:bodyPr vert="eaVert"/>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a:xfrm>
            <a:off x="457200" y="1143000"/>
            <a:ext cx="6248400" cy="5486400"/>
          </a:xfrm>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5B106E36-FD25-4E2D-B0AA-010F637433A0}" type="datetimeFigureOut">
              <a:rPr lang="ru-RU" smtClean="0"/>
              <a:pPr/>
              <a:t>20.01.2014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transition>
    <p:wheel spokes="8"/>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3" name="Содержимое 2"/>
          <p:cNvSpPr>
            <a:spLocks noGrp="1"/>
          </p:cNvSpPr>
          <p:nvPr>
            <p:ph idx="1"/>
          </p:nvPr>
        </p:nvSpPr>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5B106E36-FD25-4E2D-B0AA-010F637433A0}" type="datetimeFigureOut">
              <a:rPr lang="ru-RU" smtClean="0"/>
              <a:pPr/>
              <a:t>20.01.2014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transition>
    <p:wheel spokes="8"/>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1981200"/>
            <a:ext cx="7772400" cy="1362075"/>
          </a:xfrm>
        </p:spPr>
        <p:txBody>
          <a:bodyPr anchor="b">
            <a:noAutofit/>
          </a:bodyPr>
          <a:lstStyle>
            <a:lvl1pPr algn="l">
              <a:buNone/>
              <a:defRPr sz="4300" b="1" cap="none" baseline="0">
                <a:ln w="12700">
                  <a:solidFill>
                    <a:schemeClr val="accent2">
                      <a:shade val="90000"/>
                      <a:satMod val="150000"/>
                    </a:schemeClr>
                  </a:solidFill>
                </a:ln>
                <a:solidFill>
                  <a:srgbClr val="FFFFFF"/>
                </a:solidFill>
                <a:effectLst>
                  <a:outerShdw blurRad="38100" dist="38100" dir="5400000" algn="tl" rotWithShape="0">
                    <a:srgbClr val="000000">
                      <a:alpha val="25000"/>
                    </a:srgbClr>
                  </a:outerShdw>
                </a:effectLst>
              </a:defRPr>
            </a:lvl1pPr>
          </a:lstStyle>
          <a:p>
            <a:r>
              <a:rPr kumimoji="0" lang="ru-RU" smtClean="0"/>
              <a:t>Образец заголовка</a:t>
            </a:r>
            <a:endParaRPr kumimoji="0" lang="en-US"/>
          </a:p>
        </p:txBody>
      </p:sp>
      <p:sp>
        <p:nvSpPr>
          <p:cNvPr id="3" name="Текст 2"/>
          <p:cNvSpPr>
            <a:spLocks noGrp="1"/>
          </p:cNvSpPr>
          <p:nvPr>
            <p:ph type="body" idx="1"/>
          </p:nvPr>
        </p:nvSpPr>
        <p:spPr>
          <a:xfrm>
            <a:off x="722313" y="3367088"/>
            <a:ext cx="7772400" cy="1509712"/>
          </a:xfrm>
        </p:spPr>
        <p:txBody>
          <a:bodyPr anchor="t"/>
          <a:lstStyle>
            <a:lvl1pPr marL="45720" indent="0">
              <a:buNone/>
              <a:defRPr sz="2100" b="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ru-RU" smtClean="0"/>
              <a:t>Образец текста</a:t>
            </a:r>
          </a:p>
        </p:txBody>
      </p:sp>
      <p:sp>
        <p:nvSpPr>
          <p:cNvPr id="4" name="Дата 3"/>
          <p:cNvSpPr>
            <a:spLocks noGrp="1"/>
          </p:cNvSpPr>
          <p:nvPr>
            <p:ph type="dt" sz="half" idx="10"/>
          </p:nvPr>
        </p:nvSpPr>
        <p:spPr/>
        <p:txBody>
          <a:bodyPr/>
          <a:lstStyle/>
          <a:p>
            <a:fld id="{5B106E36-FD25-4E2D-B0AA-010F637433A0}" type="datetimeFigureOut">
              <a:rPr lang="ru-RU" smtClean="0"/>
              <a:pPr/>
              <a:t>20.01.2014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transition>
    <p:wheel spokes="8"/>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3" name="Содержимое 2"/>
          <p:cNvSpPr>
            <a:spLocks noGrp="1"/>
          </p:cNvSpPr>
          <p:nvPr>
            <p:ph sz="half" idx="1"/>
          </p:nvPr>
        </p:nvSpPr>
        <p:spPr>
          <a:xfrm>
            <a:off x="457200" y="2249424"/>
            <a:ext cx="4038600" cy="4525963"/>
          </a:xfrm>
        </p:spPr>
        <p:txBody>
          <a:bodyPr/>
          <a:lstStyle>
            <a:lvl1pPr>
              <a:defRPr sz="2000"/>
            </a:lvl1pPr>
            <a:lvl2pPr>
              <a:defRPr sz="1900"/>
            </a:lvl2pPr>
            <a:lvl3pPr>
              <a:defRPr sz="1800"/>
            </a:lvl3pPr>
            <a:lvl4pPr>
              <a:defRPr sz="18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Содержимое 3"/>
          <p:cNvSpPr>
            <a:spLocks noGrp="1"/>
          </p:cNvSpPr>
          <p:nvPr>
            <p:ph sz="half" idx="2"/>
          </p:nvPr>
        </p:nvSpPr>
        <p:spPr>
          <a:xfrm>
            <a:off x="4648200" y="2249424"/>
            <a:ext cx="4038600" cy="4525963"/>
          </a:xfrm>
        </p:spPr>
        <p:txBody>
          <a:bodyPr/>
          <a:lstStyle>
            <a:lvl1pPr>
              <a:defRPr sz="2000"/>
            </a:lvl1pPr>
            <a:lvl2pPr>
              <a:defRPr sz="1900"/>
            </a:lvl2pPr>
            <a:lvl3pPr>
              <a:defRPr sz="1800"/>
            </a:lvl3pPr>
            <a:lvl4pPr>
              <a:defRPr sz="18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5" name="Дата 4"/>
          <p:cNvSpPr>
            <a:spLocks noGrp="1"/>
          </p:cNvSpPr>
          <p:nvPr>
            <p:ph type="dt" sz="half" idx="10"/>
          </p:nvPr>
        </p:nvSpPr>
        <p:spPr/>
        <p:txBody>
          <a:bodyPr/>
          <a:lstStyle/>
          <a:p>
            <a:fld id="{5B106E36-FD25-4E2D-B0AA-010F637433A0}" type="datetimeFigureOut">
              <a:rPr lang="ru-RU" smtClean="0"/>
              <a:pPr/>
              <a:t>20.01.2014</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transition>
    <p:wheel spokes="8"/>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81000" y="1143000"/>
            <a:ext cx="8382000" cy="1069848"/>
          </a:xfrm>
        </p:spPr>
        <p:txBody>
          <a:bodyPr anchor="ctr"/>
          <a:lstStyle>
            <a:lvl1pPr>
              <a:defRPr sz="4000" b="0" i="0" cap="none" baseline="0"/>
            </a:lvl1pPr>
          </a:lstStyle>
          <a:p>
            <a:r>
              <a:rPr kumimoji="0" lang="ru-RU" smtClean="0"/>
              <a:t>Образец заголовка</a:t>
            </a:r>
            <a:endParaRPr kumimoji="0" lang="en-US"/>
          </a:p>
        </p:txBody>
      </p:sp>
      <p:sp>
        <p:nvSpPr>
          <p:cNvPr id="3" name="Текст 2"/>
          <p:cNvSpPr>
            <a:spLocks noGrp="1"/>
          </p:cNvSpPr>
          <p:nvPr>
            <p:ph type="body" idx="1"/>
          </p:nvPr>
        </p:nvSpPr>
        <p:spPr>
          <a:xfrm>
            <a:off x="381000" y="2244970"/>
            <a:ext cx="4041648" cy="457200"/>
          </a:xfrm>
          <a:solidFill>
            <a:schemeClr val="accent2">
              <a:satMod val="150000"/>
              <a:alpha val="25000"/>
            </a:schemeClr>
          </a:solidFill>
          <a:ln w="12700">
            <a:solidFill>
              <a:schemeClr val="accent2"/>
            </a:solidFill>
          </a:ln>
        </p:spPr>
        <p:txBody>
          <a:bodyPr anchor="ctr">
            <a:noAutofit/>
          </a:bodyPr>
          <a:lstStyle>
            <a:lvl1pPr marL="45720" indent="0">
              <a:buNone/>
              <a:defRPr sz="1900" b="1">
                <a:solidFill>
                  <a:schemeClr val="tx1">
                    <a:tint val="95000"/>
                  </a:schemeClr>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sp>
        <p:nvSpPr>
          <p:cNvPr id="4" name="Текст 3"/>
          <p:cNvSpPr>
            <a:spLocks noGrp="1"/>
          </p:cNvSpPr>
          <p:nvPr>
            <p:ph type="body" sz="half" idx="3"/>
          </p:nvPr>
        </p:nvSpPr>
        <p:spPr>
          <a:xfrm>
            <a:off x="4721225" y="2244970"/>
            <a:ext cx="4041775" cy="457200"/>
          </a:xfrm>
          <a:solidFill>
            <a:schemeClr val="accent2">
              <a:satMod val="150000"/>
              <a:alpha val="25000"/>
            </a:schemeClr>
          </a:solidFill>
          <a:ln w="12700">
            <a:solidFill>
              <a:schemeClr val="accent2"/>
            </a:solidFill>
          </a:ln>
        </p:spPr>
        <p:txBody>
          <a:bodyPr anchor="ctr">
            <a:noAutofit/>
          </a:bodyPr>
          <a:lstStyle>
            <a:lvl1pPr marL="45720" indent="0">
              <a:buNone/>
              <a:defRPr sz="1900" b="1">
                <a:solidFill>
                  <a:schemeClr val="tx1">
                    <a:tint val="95000"/>
                  </a:schemeClr>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sp>
        <p:nvSpPr>
          <p:cNvPr id="5" name="Содержимое 4"/>
          <p:cNvSpPr>
            <a:spLocks noGrp="1"/>
          </p:cNvSpPr>
          <p:nvPr>
            <p:ph sz="quarter" idx="2"/>
          </p:nvPr>
        </p:nvSpPr>
        <p:spPr>
          <a:xfrm>
            <a:off x="381000" y="2708519"/>
            <a:ext cx="4041648" cy="3886200"/>
          </a:xfrm>
        </p:spPr>
        <p:txBody>
          <a:bodyPr/>
          <a:lstStyle>
            <a:lvl1pPr>
              <a:defRPr sz="2000"/>
            </a:lvl1pPr>
            <a:lvl2pPr>
              <a:defRPr sz="2000"/>
            </a:lvl2pPr>
            <a:lvl3pPr>
              <a:defRPr sz="1800"/>
            </a:lvl3pPr>
            <a:lvl4pPr>
              <a:defRPr sz="1600"/>
            </a:lvl4pPr>
            <a:lvl5pPr>
              <a:defRPr sz="16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6" name="Содержимое 5"/>
          <p:cNvSpPr>
            <a:spLocks noGrp="1"/>
          </p:cNvSpPr>
          <p:nvPr>
            <p:ph sz="quarter" idx="4"/>
          </p:nvPr>
        </p:nvSpPr>
        <p:spPr>
          <a:xfrm>
            <a:off x="4718304" y="2708519"/>
            <a:ext cx="4041775" cy="3886200"/>
          </a:xfrm>
        </p:spPr>
        <p:txBody>
          <a:bodyPr/>
          <a:lstStyle>
            <a:lvl1pPr>
              <a:defRPr sz="2000"/>
            </a:lvl1pPr>
            <a:lvl2pPr>
              <a:defRPr sz="2000"/>
            </a:lvl2pPr>
            <a:lvl3pPr>
              <a:defRPr sz="1800"/>
            </a:lvl3pPr>
            <a:lvl4pPr>
              <a:defRPr sz="1600"/>
            </a:lvl4pPr>
            <a:lvl5pPr>
              <a:defRPr sz="16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26" name="Дата 25"/>
          <p:cNvSpPr>
            <a:spLocks noGrp="1"/>
          </p:cNvSpPr>
          <p:nvPr>
            <p:ph type="dt" sz="half" idx="10"/>
          </p:nvPr>
        </p:nvSpPr>
        <p:spPr/>
        <p:txBody>
          <a:bodyPr rtlCol="0"/>
          <a:lstStyle/>
          <a:p>
            <a:fld id="{5B106E36-FD25-4E2D-B0AA-010F637433A0}" type="datetimeFigureOut">
              <a:rPr lang="ru-RU" smtClean="0"/>
              <a:pPr/>
              <a:t>20.01.2014</a:t>
            </a:fld>
            <a:endParaRPr lang="ru-RU"/>
          </a:p>
        </p:txBody>
      </p:sp>
      <p:sp>
        <p:nvSpPr>
          <p:cNvPr id="27" name="Номер слайда 26"/>
          <p:cNvSpPr>
            <a:spLocks noGrp="1"/>
          </p:cNvSpPr>
          <p:nvPr>
            <p:ph type="sldNum" sz="quarter" idx="11"/>
          </p:nvPr>
        </p:nvSpPr>
        <p:spPr/>
        <p:txBody>
          <a:bodyPr rtlCol="0"/>
          <a:lstStyle/>
          <a:p>
            <a:fld id="{725C68B6-61C2-468F-89AB-4B9F7531AA68}" type="slidenum">
              <a:rPr lang="ru-RU" smtClean="0"/>
              <a:pPr/>
              <a:t>‹#›</a:t>
            </a:fld>
            <a:endParaRPr lang="ru-RU"/>
          </a:p>
        </p:txBody>
      </p:sp>
      <p:sp>
        <p:nvSpPr>
          <p:cNvPr id="28" name="Нижний колонтитул 27"/>
          <p:cNvSpPr>
            <a:spLocks noGrp="1"/>
          </p:cNvSpPr>
          <p:nvPr>
            <p:ph type="ftr" sz="quarter" idx="12"/>
          </p:nvPr>
        </p:nvSpPr>
        <p:spPr/>
        <p:txBody>
          <a:bodyPr rtlCol="0"/>
          <a:lstStyle/>
          <a:p>
            <a:endParaRPr lang="ru-RU"/>
          </a:p>
        </p:txBody>
      </p:sp>
    </p:spTree>
  </p:cSld>
  <p:clrMapOvr>
    <a:masterClrMapping/>
  </p:clrMapOvr>
  <p:transition>
    <p:wheel spokes="8"/>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1143000"/>
            <a:ext cx="8229600" cy="1069848"/>
          </a:xfrm>
        </p:spPr>
        <p:txBody>
          <a:bodyPr anchor="ctr"/>
          <a:lstStyle>
            <a:lvl1pPr>
              <a:defRPr sz="4000">
                <a:solidFill>
                  <a:schemeClr val="tx2"/>
                </a:solidFill>
              </a:defRPr>
            </a:lvl1pPr>
          </a:lstStyle>
          <a:p>
            <a:r>
              <a:rPr kumimoji="0" lang="ru-RU" smtClean="0"/>
              <a:t>Образец заголовка</a:t>
            </a:r>
            <a:endParaRPr kumimoji="0" lang="en-US"/>
          </a:p>
        </p:txBody>
      </p:sp>
      <p:sp>
        <p:nvSpPr>
          <p:cNvPr id="3" name="Дата 2"/>
          <p:cNvSpPr>
            <a:spLocks noGrp="1"/>
          </p:cNvSpPr>
          <p:nvPr>
            <p:ph type="dt" sz="half" idx="10"/>
          </p:nvPr>
        </p:nvSpPr>
        <p:spPr>
          <a:xfrm>
            <a:off x="6583680" y="612648"/>
            <a:ext cx="957264" cy="457200"/>
          </a:xfrm>
        </p:spPr>
        <p:txBody>
          <a:bodyPr/>
          <a:lstStyle/>
          <a:p>
            <a:fld id="{5B106E36-FD25-4E2D-B0AA-010F637433A0}" type="datetimeFigureOut">
              <a:rPr lang="ru-RU" smtClean="0"/>
              <a:pPr/>
              <a:t>20.01.2014</a:t>
            </a:fld>
            <a:endParaRPr lang="ru-RU"/>
          </a:p>
        </p:txBody>
      </p:sp>
      <p:sp>
        <p:nvSpPr>
          <p:cNvPr id="4" name="Нижний колонтитул 3"/>
          <p:cNvSpPr>
            <a:spLocks noGrp="1"/>
          </p:cNvSpPr>
          <p:nvPr>
            <p:ph type="ftr" sz="quarter" idx="11"/>
          </p:nvPr>
        </p:nvSpPr>
        <p:spPr>
          <a:xfrm>
            <a:off x="5257800" y="612648"/>
            <a:ext cx="1325880" cy="457200"/>
          </a:xfrm>
        </p:spPr>
        <p:txBody>
          <a:bodyPr/>
          <a:lstStyle/>
          <a:p>
            <a:endParaRPr lang="ru-RU"/>
          </a:p>
        </p:txBody>
      </p:sp>
      <p:sp>
        <p:nvSpPr>
          <p:cNvPr id="5" name="Номер слайда 4"/>
          <p:cNvSpPr>
            <a:spLocks noGrp="1"/>
          </p:cNvSpPr>
          <p:nvPr>
            <p:ph type="sldNum" sz="quarter" idx="12"/>
          </p:nvPr>
        </p:nvSpPr>
        <p:spPr>
          <a:xfrm>
            <a:off x="8174736" y="2272"/>
            <a:ext cx="762000" cy="365760"/>
          </a:xfrm>
        </p:spPr>
        <p:txBody>
          <a:bodyPr/>
          <a:lstStyle/>
          <a:p>
            <a:fld id="{725C68B6-61C2-468F-89AB-4B9F7531AA68}" type="slidenum">
              <a:rPr lang="ru-RU" smtClean="0"/>
              <a:pPr/>
              <a:t>‹#›</a:t>
            </a:fld>
            <a:endParaRPr lang="ru-RU"/>
          </a:p>
        </p:txBody>
      </p:sp>
    </p:spTree>
  </p:cSld>
  <p:clrMapOvr>
    <a:masterClrMapping/>
  </p:clrMapOvr>
  <p:transition>
    <p:wheel spokes="8"/>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5B106E36-FD25-4E2D-B0AA-010F637433A0}" type="datetimeFigureOut">
              <a:rPr lang="ru-RU" smtClean="0"/>
              <a:pPr/>
              <a:t>20.01.2014</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transition>
    <p:wheel spokes="8"/>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353496" y="1101970"/>
            <a:ext cx="3383280" cy="877824"/>
          </a:xfrm>
        </p:spPr>
        <p:txBody>
          <a:bodyPr anchor="b"/>
          <a:lstStyle>
            <a:lvl1pPr algn="l">
              <a:buNone/>
              <a:defRPr sz="1800" b="1"/>
            </a:lvl1pPr>
          </a:lstStyle>
          <a:p>
            <a:r>
              <a:rPr kumimoji="0" lang="ru-RU" smtClean="0"/>
              <a:t>Образец заголовка</a:t>
            </a:r>
            <a:endParaRPr kumimoji="0" lang="en-US"/>
          </a:p>
        </p:txBody>
      </p:sp>
      <p:sp>
        <p:nvSpPr>
          <p:cNvPr id="3" name="Текст 2"/>
          <p:cNvSpPr>
            <a:spLocks noGrp="1"/>
          </p:cNvSpPr>
          <p:nvPr>
            <p:ph type="body" idx="2"/>
          </p:nvPr>
        </p:nvSpPr>
        <p:spPr>
          <a:xfrm>
            <a:off x="5353496" y="2010727"/>
            <a:ext cx="3383280" cy="4617720"/>
          </a:xfrm>
        </p:spPr>
        <p:txBody>
          <a:bodyPr/>
          <a:lstStyle>
            <a:lvl1pPr marL="9144"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ru-RU" smtClean="0"/>
              <a:t>Образец текста</a:t>
            </a:r>
          </a:p>
        </p:txBody>
      </p:sp>
      <p:sp>
        <p:nvSpPr>
          <p:cNvPr id="4" name="Содержимое 3"/>
          <p:cNvSpPr>
            <a:spLocks noGrp="1"/>
          </p:cNvSpPr>
          <p:nvPr>
            <p:ph sz="half" idx="1"/>
          </p:nvPr>
        </p:nvSpPr>
        <p:spPr>
          <a:xfrm>
            <a:off x="152400" y="776287"/>
            <a:ext cx="5102352" cy="5852160"/>
          </a:xfrm>
        </p:spPr>
        <p:txBody>
          <a:bodyPr/>
          <a:lstStyle>
            <a:lvl1pPr>
              <a:defRPr sz="3200"/>
            </a:lvl1pPr>
            <a:lvl2pPr>
              <a:defRPr sz="2800"/>
            </a:lvl2pPr>
            <a:lvl3pPr>
              <a:defRPr sz="2400"/>
            </a:lvl3pPr>
            <a:lvl4pPr>
              <a:defRPr sz="2000"/>
            </a:lvl4pPr>
            <a:lvl5pPr>
              <a:defRPr sz="20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5" name="Дата 4"/>
          <p:cNvSpPr>
            <a:spLocks noGrp="1"/>
          </p:cNvSpPr>
          <p:nvPr>
            <p:ph type="dt" sz="half" idx="10"/>
          </p:nvPr>
        </p:nvSpPr>
        <p:spPr/>
        <p:txBody>
          <a:bodyPr/>
          <a:lstStyle/>
          <a:p>
            <a:fld id="{5B106E36-FD25-4E2D-B0AA-010F637433A0}" type="datetimeFigureOut">
              <a:rPr lang="ru-RU" smtClean="0"/>
              <a:pPr/>
              <a:t>20.01.2014</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transition>
    <p:wheel spokes="8"/>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440434" y="1109160"/>
            <a:ext cx="586803" cy="4681637"/>
          </a:xfrm>
        </p:spPr>
        <p:txBody>
          <a:bodyPr vert="vert270" lIns="45720" tIns="0" rIns="45720" anchor="t"/>
          <a:lstStyle>
            <a:lvl1pPr algn="ctr">
              <a:buNone/>
              <a:defRPr sz="2000" b="1"/>
            </a:lvl1pPr>
          </a:lstStyle>
          <a:p>
            <a:r>
              <a:rPr kumimoji="0" lang="ru-RU" smtClean="0"/>
              <a:t>Образец заголовка</a:t>
            </a:r>
            <a:endParaRPr kumimoji="0" lang="en-US"/>
          </a:p>
        </p:txBody>
      </p:sp>
      <p:sp>
        <p:nvSpPr>
          <p:cNvPr id="3" name="Рисунок 2"/>
          <p:cNvSpPr>
            <a:spLocks noGrp="1"/>
          </p:cNvSpPr>
          <p:nvPr>
            <p:ph type="pic" idx="1"/>
          </p:nvPr>
        </p:nvSpPr>
        <p:spPr>
          <a:xfrm>
            <a:off x="403671" y="1143000"/>
            <a:ext cx="4572000" cy="4572000"/>
          </a:xfrm>
          <a:solidFill>
            <a:srgbClr val="EAEAEA"/>
          </a:solidFill>
          <a:ln w="50800">
            <a:solidFill>
              <a:srgbClr val="FFFFFF"/>
            </a:solidFill>
            <a:miter lim="800000"/>
          </a:ln>
          <a:effectLst>
            <a:outerShdw blurRad="57150" dist="31750" dir="4800000" algn="tl" rotWithShape="0">
              <a:srgbClr val="000000">
                <a:alpha val="25000"/>
              </a:srgbClr>
            </a:outerShdw>
          </a:effectLst>
          <a:scene3d>
            <a:camera prst="orthographicFront"/>
            <a:lightRig rig="twoPt" dir="t">
              <a:rot lat="0" lon="0" rev="7200000"/>
            </a:lightRig>
          </a:scene3d>
          <a:sp3d contourW="2540">
            <a:bevelT w="25400" h="19050"/>
            <a:contourClr>
              <a:srgbClr val="AEAEAE"/>
            </a:contourClr>
          </a:sp3d>
        </p:spPr>
        <p:txBody>
          <a:bodyPr/>
          <a:lstStyle>
            <a:lvl1pPr marL="0" indent="0">
              <a:buNone/>
              <a:defRPr sz="3200"/>
            </a:lvl1pPr>
          </a:lstStyle>
          <a:p>
            <a:r>
              <a:rPr kumimoji="0" lang="ru-RU" smtClean="0"/>
              <a:t>Вставка рисунка</a:t>
            </a:r>
            <a:endParaRPr kumimoji="0" lang="en-US" dirty="0"/>
          </a:p>
        </p:txBody>
      </p:sp>
      <p:sp>
        <p:nvSpPr>
          <p:cNvPr id="4" name="Текст 3"/>
          <p:cNvSpPr>
            <a:spLocks noGrp="1"/>
          </p:cNvSpPr>
          <p:nvPr>
            <p:ph type="body" sz="half" idx="2"/>
          </p:nvPr>
        </p:nvSpPr>
        <p:spPr>
          <a:xfrm>
            <a:off x="6088443" y="3274308"/>
            <a:ext cx="2590800" cy="2516489"/>
          </a:xfrm>
        </p:spPr>
        <p:txBody>
          <a:bodyPr lIns="0" tIns="0" rIns="45720" anchor="t"/>
          <a:lstStyle>
            <a:lvl1pPr marL="0" indent="0">
              <a:lnSpc>
                <a:spcPct val="100000"/>
              </a:lnSpc>
              <a:spcBef>
                <a:spcPts val="0"/>
              </a:spcBef>
              <a:buFontTx/>
              <a:buNone/>
              <a:defRPr sz="13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ru-RU" smtClean="0"/>
              <a:t>Образец текста</a:t>
            </a:r>
          </a:p>
        </p:txBody>
      </p:sp>
      <p:sp>
        <p:nvSpPr>
          <p:cNvPr id="5" name="Дата 4"/>
          <p:cNvSpPr>
            <a:spLocks noGrp="1"/>
          </p:cNvSpPr>
          <p:nvPr>
            <p:ph type="dt" sz="half" idx="10"/>
          </p:nvPr>
        </p:nvSpPr>
        <p:spPr/>
        <p:txBody>
          <a:bodyPr/>
          <a:lstStyle/>
          <a:p>
            <a:fld id="{5B106E36-FD25-4E2D-B0AA-010F637433A0}" type="datetimeFigureOut">
              <a:rPr lang="ru-RU" smtClean="0"/>
              <a:pPr/>
              <a:t>20.01.2014</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transition>
    <p:wheel spokes="8"/>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8" name="Прямоугольник 27"/>
          <p:cNvSpPr/>
          <p:nvPr/>
        </p:nvSpPr>
        <p:spPr>
          <a:xfrm>
            <a:off x="1" y="366818"/>
            <a:ext cx="9144000" cy="84407"/>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9" name="Прямоугольник 28"/>
          <p:cNvSpPr/>
          <p:nvPr/>
        </p:nvSpPr>
        <p:spPr>
          <a:xfrm>
            <a:off x="0" y="-1"/>
            <a:ext cx="9144000" cy="310663"/>
          </a:xfrm>
          <a:prstGeom prst="rect">
            <a:avLst/>
          </a:prstGeom>
          <a:solidFill>
            <a:schemeClr val="tx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0" name="Прямоугольник 29"/>
          <p:cNvSpPr/>
          <p:nvPr/>
        </p:nvSpPr>
        <p:spPr>
          <a:xfrm>
            <a:off x="0" y="308276"/>
            <a:ext cx="9144001" cy="91441"/>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1" name="Прямоугольник 30"/>
          <p:cNvSpPr/>
          <p:nvPr/>
        </p:nvSpPr>
        <p:spPr>
          <a:xfrm flipV="1">
            <a:off x="5410182" y="360246"/>
            <a:ext cx="3733819" cy="9108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2" name="Прямоугольник 31"/>
          <p:cNvSpPr/>
          <p:nvPr/>
        </p:nvSpPr>
        <p:spPr>
          <a:xfrm flipV="1">
            <a:off x="5410200" y="440112"/>
            <a:ext cx="3733801" cy="180035"/>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33" name="Скругленный прямоугольник 32"/>
          <p:cNvSpPr/>
          <p:nvPr/>
        </p:nvSpPr>
        <p:spPr bwMode="white">
          <a:xfrm>
            <a:off x="5407339" y="497504"/>
            <a:ext cx="3063240" cy="2743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34" name="Скругленный прямоугольник 33"/>
          <p:cNvSpPr/>
          <p:nvPr/>
        </p:nvSpPr>
        <p:spPr bwMode="white">
          <a:xfrm>
            <a:off x="7373646" y="588943"/>
            <a:ext cx="1600200" cy="36576"/>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5" name="Прямоугольник 34"/>
          <p:cNvSpPr/>
          <p:nvPr/>
        </p:nvSpPr>
        <p:spPr bwMode="invGray">
          <a:xfrm>
            <a:off x="9084966" y="-2001"/>
            <a:ext cx="57626" cy="621792"/>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36" name="Прямоугольник 35"/>
          <p:cNvSpPr/>
          <p:nvPr/>
        </p:nvSpPr>
        <p:spPr bwMode="invGray">
          <a:xfrm>
            <a:off x="9044481" y="-2001"/>
            <a:ext cx="27432" cy="621792"/>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37" name="Прямоугольник 36"/>
          <p:cNvSpPr/>
          <p:nvPr/>
        </p:nvSpPr>
        <p:spPr bwMode="invGray">
          <a:xfrm>
            <a:off x="9025428" y="-2001"/>
            <a:ext cx="9144" cy="621792"/>
          </a:xfrm>
          <a:prstGeom prst="rect">
            <a:avLst/>
          </a:prstGeom>
          <a:solidFill>
            <a:srgbClr val="FFFFFF">
              <a:alpha val="6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8" name="Прямоугольник 37"/>
          <p:cNvSpPr/>
          <p:nvPr/>
        </p:nvSpPr>
        <p:spPr bwMode="invGray">
          <a:xfrm>
            <a:off x="8975423" y="-2001"/>
            <a:ext cx="27432" cy="621792"/>
          </a:xfrm>
          <a:prstGeom prst="rect">
            <a:avLst/>
          </a:prstGeom>
          <a:solidFill>
            <a:srgbClr val="FFFFFF">
              <a:alpha val="4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9" name="Прямоугольник 38"/>
          <p:cNvSpPr/>
          <p:nvPr/>
        </p:nvSpPr>
        <p:spPr bwMode="invGray">
          <a:xfrm>
            <a:off x="8915677" y="380"/>
            <a:ext cx="54864" cy="585216"/>
          </a:xfrm>
          <a:prstGeom prst="rect">
            <a:avLst/>
          </a:prstGeom>
          <a:solidFill>
            <a:srgbClr val="FFFFFF">
              <a:alpha val="2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40" name="Прямоугольник 39"/>
          <p:cNvSpPr/>
          <p:nvPr/>
        </p:nvSpPr>
        <p:spPr bwMode="invGray">
          <a:xfrm>
            <a:off x="8873475" y="380"/>
            <a:ext cx="9144" cy="585216"/>
          </a:xfrm>
          <a:prstGeom prst="rect">
            <a:avLst/>
          </a:prstGeom>
          <a:solidFill>
            <a:srgbClr val="FFFFFF">
              <a:alpha val="30196"/>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2" name="Заголовок 21"/>
          <p:cNvSpPr>
            <a:spLocks noGrp="1"/>
          </p:cNvSpPr>
          <p:nvPr>
            <p:ph type="title"/>
          </p:nvPr>
        </p:nvSpPr>
        <p:spPr>
          <a:xfrm>
            <a:off x="457200" y="1143000"/>
            <a:ext cx="8229600" cy="1066800"/>
          </a:xfrm>
          <a:prstGeom prst="rect">
            <a:avLst/>
          </a:prstGeom>
        </p:spPr>
        <p:txBody>
          <a:bodyPr vert="horz" anchor="ctr">
            <a:normAutofit/>
          </a:bodyPr>
          <a:lstStyle/>
          <a:p>
            <a:r>
              <a:rPr kumimoji="0" lang="ru-RU" smtClean="0"/>
              <a:t>Образец заголовка</a:t>
            </a:r>
            <a:endParaRPr kumimoji="0" lang="en-US"/>
          </a:p>
        </p:txBody>
      </p:sp>
      <p:sp>
        <p:nvSpPr>
          <p:cNvPr id="13" name="Текст 12"/>
          <p:cNvSpPr>
            <a:spLocks noGrp="1"/>
          </p:cNvSpPr>
          <p:nvPr>
            <p:ph type="body" idx="1"/>
          </p:nvPr>
        </p:nvSpPr>
        <p:spPr>
          <a:xfrm>
            <a:off x="457200" y="2249424"/>
            <a:ext cx="8229600" cy="4325112"/>
          </a:xfrm>
          <a:prstGeom prst="rect">
            <a:avLst/>
          </a:prstGeom>
        </p:spPr>
        <p:txBody>
          <a:bodyPr vert="horz">
            <a:normAutofit/>
          </a:bodyPr>
          <a:lstStyle/>
          <a:p>
            <a:pPr lvl="0" eaLnBrk="1" latinLnBrk="0" hangingPunct="1"/>
            <a:r>
              <a:rPr kumimoji="0" lang="ru-RU" smtClean="0"/>
              <a:t>Образец текста</a:t>
            </a:r>
          </a:p>
          <a:p>
            <a:pPr lvl="1" eaLnBrk="1" latinLnBrk="0" hangingPunct="1"/>
            <a:r>
              <a:rPr kumimoji="0" lang="ru-RU" smtClean="0"/>
              <a:t>Второй уровень</a:t>
            </a:r>
          </a:p>
          <a:p>
            <a:pPr lvl="2" eaLnBrk="1" latinLnBrk="0" hangingPunct="1"/>
            <a:r>
              <a:rPr kumimoji="0" lang="ru-RU" smtClean="0"/>
              <a:t>Третий уровень</a:t>
            </a:r>
          </a:p>
          <a:p>
            <a:pPr lvl="3" eaLnBrk="1" latinLnBrk="0" hangingPunct="1"/>
            <a:r>
              <a:rPr kumimoji="0" lang="ru-RU" smtClean="0"/>
              <a:t>Четвертый уровень</a:t>
            </a:r>
          </a:p>
          <a:p>
            <a:pPr lvl="4" eaLnBrk="1" latinLnBrk="0" hangingPunct="1"/>
            <a:r>
              <a:rPr kumimoji="0" lang="ru-RU" smtClean="0"/>
              <a:t>Пятый уровень</a:t>
            </a:r>
            <a:endParaRPr kumimoji="0" lang="en-US"/>
          </a:p>
        </p:txBody>
      </p:sp>
      <p:sp>
        <p:nvSpPr>
          <p:cNvPr id="14" name="Дата 13"/>
          <p:cNvSpPr>
            <a:spLocks noGrp="1"/>
          </p:cNvSpPr>
          <p:nvPr>
            <p:ph type="dt" sz="half" idx="2"/>
          </p:nvPr>
        </p:nvSpPr>
        <p:spPr>
          <a:xfrm>
            <a:off x="6586536" y="612648"/>
            <a:ext cx="957264" cy="457200"/>
          </a:xfrm>
          <a:prstGeom prst="rect">
            <a:avLst/>
          </a:prstGeom>
        </p:spPr>
        <p:txBody>
          <a:bodyPr vert="horz"/>
          <a:lstStyle>
            <a:lvl1pPr algn="l" eaLnBrk="1" latinLnBrk="0" hangingPunct="1">
              <a:defRPr kumimoji="0" sz="800">
                <a:solidFill>
                  <a:schemeClr val="accent2"/>
                </a:solidFill>
              </a:defRPr>
            </a:lvl1pPr>
          </a:lstStyle>
          <a:p>
            <a:fld id="{5B106E36-FD25-4E2D-B0AA-010F637433A0}" type="datetimeFigureOut">
              <a:rPr lang="ru-RU" smtClean="0"/>
              <a:pPr/>
              <a:t>20.01.2014</a:t>
            </a:fld>
            <a:endParaRPr lang="ru-RU"/>
          </a:p>
        </p:txBody>
      </p:sp>
      <p:sp>
        <p:nvSpPr>
          <p:cNvPr id="3" name="Нижний колонтитул 2"/>
          <p:cNvSpPr>
            <a:spLocks noGrp="1"/>
          </p:cNvSpPr>
          <p:nvPr>
            <p:ph type="ftr" sz="quarter" idx="3"/>
          </p:nvPr>
        </p:nvSpPr>
        <p:spPr>
          <a:xfrm>
            <a:off x="5257800" y="612648"/>
            <a:ext cx="1325880" cy="457200"/>
          </a:xfrm>
          <a:prstGeom prst="rect">
            <a:avLst/>
          </a:prstGeom>
        </p:spPr>
        <p:txBody>
          <a:bodyPr vert="horz"/>
          <a:lstStyle>
            <a:lvl1pPr algn="r" eaLnBrk="1" latinLnBrk="0" hangingPunct="1">
              <a:defRPr kumimoji="0" sz="800">
                <a:solidFill>
                  <a:schemeClr val="accent2"/>
                </a:solidFill>
              </a:defRPr>
            </a:lvl1pPr>
          </a:lstStyle>
          <a:p>
            <a:endParaRPr lang="ru-RU"/>
          </a:p>
        </p:txBody>
      </p:sp>
      <p:sp>
        <p:nvSpPr>
          <p:cNvPr id="23" name="Номер слайда 22"/>
          <p:cNvSpPr>
            <a:spLocks noGrp="1"/>
          </p:cNvSpPr>
          <p:nvPr>
            <p:ph type="sldNum" sz="quarter" idx="4"/>
          </p:nvPr>
        </p:nvSpPr>
        <p:spPr>
          <a:xfrm>
            <a:off x="8174736" y="2272"/>
            <a:ext cx="762000" cy="365760"/>
          </a:xfrm>
          <a:prstGeom prst="rect">
            <a:avLst/>
          </a:prstGeom>
        </p:spPr>
        <p:txBody>
          <a:bodyPr vert="horz" anchor="b"/>
          <a:lstStyle>
            <a:lvl1pPr algn="r" eaLnBrk="1" latinLnBrk="0" hangingPunct="1">
              <a:defRPr kumimoji="0" sz="1800">
                <a:solidFill>
                  <a:srgbClr val="FFFFFF"/>
                </a:solidFill>
              </a:defRPr>
            </a:lvl1pPr>
          </a:lstStyle>
          <a:p>
            <a:fld id="{725C68B6-61C2-468F-89AB-4B9F7531AA68}" type="slidenum">
              <a:rPr lang="ru-RU" smtClean="0"/>
              <a:pPr/>
              <a:t>‹#›</a:t>
            </a:fld>
            <a:endParaRPr lang="ru-RU"/>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ransition>
    <p:wheel spokes="8"/>
  </p:transition>
  <p:txStyles>
    <p:titleStyle>
      <a:lvl1pPr algn="l" rtl="0" eaLnBrk="1" latinLnBrk="0" hangingPunct="1">
        <a:spcBef>
          <a:spcPct val="0"/>
        </a:spcBef>
        <a:buNone/>
        <a:defRPr kumimoji="0" sz="4000" kern="1200">
          <a:solidFill>
            <a:schemeClr val="tx2"/>
          </a:solidFill>
          <a:latin typeface="+mj-lt"/>
          <a:ea typeface="+mj-ea"/>
          <a:cs typeface="+mj-cs"/>
        </a:defRPr>
      </a:lvl1pPr>
    </p:titleStyle>
    <p:bodyStyle>
      <a:lvl1pPr marL="365760" indent="-256032" algn="l" rtl="0" eaLnBrk="1" latinLnBrk="0" hangingPunct="1">
        <a:spcBef>
          <a:spcPts val="300"/>
        </a:spcBef>
        <a:buClr>
          <a:schemeClr val="accent3"/>
        </a:buClr>
        <a:buFont typeface="Georgia"/>
        <a:buChar char="•"/>
        <a:defRPr kumimoji="0" sz="2800" kern="1200">
          <a:solidFill>
            <a:schemeClr val="tx1"/>
          </a:solidFill>
          <a:latin typeface="+mn-lt"/>
          <a:ea typeface="+mn-ea"/>
          <a:cs typeface="+mn-cs"/>
        </a:defRPr>
      </a:lvl1pPr>
      <a:lvl2pPr marL="658368" indent="-246888" algn="l" rtl="0" eaLnBrk="1" latinLnBrk="0" hangingPunct="1">
        <a:spcBef>
          <a:spcPts val="300"/>
        </a:spcBef>
        <a:buClr>
          <a:schemeClr val="accent2"/>
        </a:buClr>
        <a:buFont typeface="Georgia"/>
        <a:buChar char="▫"/>
        <a:defRPr kumimoji="0" sz="2600" kern="1200">
          <a:solidFill>
            <a:schemeClr val="accent2"/>
          </a:solidFill>
          <a:latin typeface="+mn-lt"/>
          <a:ea typeface="+mn-ea"/>
          <a:cs typeface="+mn-cs"/>
        </a:defRPr>
      </a:lvl2pPr>
      <a:lvl3pPr marL="923544" indent="-219456" algn="l" rtl="0" eaLnBrk="1" latinLnBrk="0" hangingPunct="1">
        <a:spcBef>
          <a:spcPts val="300"/>
        </a:spcBef>
        <a:buClr>
          <a:schemeClr val="accent1"/>
        </a:buClr>
        <a:buFont typeface="Wingdings 2"/>
        <a:buChar char=""/>
        <a:defRPr kumimoji="0" sz="2400" kern="1200">
          <a:solidFill>
            <a:schemeClr val="accent1"/>
          </a:solidFill>
          <a:latin typeface="+mn-lt"/>
          <a:ea typeface="+mn-ea"/>
          <a:cs typeface="+mn-cs"/>
        </a:defRPr>
      </a:lvl3pPr>
      <a:lvl4pPr marL="1179576" indent="-201168" algn="l" rtl="0" eaLnBrk="1" latinLnBrk="0" hangingPunct="1">
        <a:spcBef>
          <a:spcPts val="300"/>
        </a:spcBef>
        <a:buClr>
          <a:schemeClr val="accent1"/>
        </a:buClr>
        <a:buFont typeface="Wingdings 2"/>
        <a:buChar char=""/>
        <a:defRPr kumimoji="0" sz="2200" kern="1200">
          <a:solidFill>
            <a:schemeClr val="accent1"/>
          </a:solidFill>
          <a:latin typeface="+mn-lt"/>
          <a:ea typeface="+mn-ea"/>
          <a:cs typeface="+mn-cs"/>
        </a:defRPr>
      </a:lvl4pPr>
      <a:lvl5pPr marL="1389888" indent="-182880" algn="l" rtl="0" eaLnBrk="1" latinLnBrk="0" hangingPunct="1">
        <a:spcBef>
          <a:spcPts val="300"/>
        </a:spcBef>
        <a:buClr>
          <a:schemeClr val="accent3"/>
        </a:buClr>
        <a:buFont typeface="Georgia"/>
        <a:buChar char="▫"/>
        <a:defRPr kumimoji="0" sz="2000" kern="1200">
          <a:solidFill>
            <a:schemeClr val="accent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5.jpeg"/><Relationship Id="rId4" Type="http://schemas.openxmlformats.org/officeDocument/2006/relationships/image" Target="../media/image4.jpeg"/></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jpeg"/></Relationships>
</file>

<file path=ppt/slides/_rels/slide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357158" y="2285992"/>
            <a:ext cx="8458200" cy="1470025"/>
          </a:xfrm>
        </p:spPr>
        <p:txBody>
          <a:bodyPr>
            <a:normAutofit/>
          </a:bodyPr>
          <a:lstStyle/>
          <a:p>
            <a:r>
              <a:rPr lang="uk-UA" dirty="0" smtClean="0"/>
              <a:t>Будівельні матеріали: скло, цемент, бетон, їх використання</a:t>
            </a:r>
            <a:endParaRPr lang="ru-RU" dirty="0"/>
          </a:p>
        </p:txBody>
      </p:sp>
      <p:sp>
        <p:nvSpPr>
          <p:cNvPr id="3" name="Подзаголовок 2"/>
          <p:cNvSpPr>
            <a:spLocks noGrp="1"/>
          </p:cNvSpPr>
          <p:nvPr>
            <p:ph type="subTitle" idx="1"/>
          </p:nvPr>
        </p:nvSpPr>
        <p:spPr>
          <a:xfrm>
            <a:off x="5072066" y="4929198"/>
            <a:ext cx="4071934" cy="1928802"/>
          </a:xfrm>
        </p:spPr>
        <p:txBody>
          <a:bodyPr>
            <a:normAutofit/>
          </a:bodyPr>
          <a:lstStyle/>
          <a:p>
            <a:pPr algn="r"/>
            <a:r>
              <a:rPr lang="uk-UA" dirty="0" smtClean="0"/>
              <a:t>Виконала</a:t>
            </a:r>
          </a:p>
          <a:p>
            <a:pPr algn="r"/>
            <a:r>
              <a:rPr lang="uk-UA" dirty="0" smtClean="0"/>
              <a:t>Учениця 10-А класу</a:t>
            </a:r>
          </a:p>
          <a:p>
            <a:pPr algn="r"/>
            <a:r>
              <a:rPr lang="uk-UA" dirty="0" smtClean="0"/>
              <a:t>ЗОШ 1-3 ст. №1 </a:t>
            </a:r>
          </a:p>
          <a:p>
            <a:pPr algn="r"/>
            <a:r>
              <a:rPr lang="uk-UA" dirty="0" err="1" smtClean="0"/>
              <a:t>Кулібаба</a:t>
            </a:r>
            <a:r>
              <a:rPr lang="uk-UA" dirty="0" smtClean="0"/>
              <a:t> Яна</a:t>
            </a:r>
            <a:endParaRPr lang="ru-RU" dirty="0"/>
          </a:p>
        </p:txBody>
      </p:sp>
    </p:spTree>
  </p:cSld>
  <p:clrMapOvr>
    <a:masterClrMapping/>
  </p:clrMapOvr>
  <p:transition>
    <p:wheel spokes="8"/>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additive="base">
                                        <p:cTn id="19"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 calcmode="lin" valueType="num">
                                      <p:cBhvr additive="base">
                                        <p:cTn id="2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 calcmode="lin" valueType="num">
                                      <p:cBhvr additive="base">
                                        <p:cTn id="3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6" name="Picture 4"/>
          <p:cNvPicPr>
            <a:picLocks noChangeAspect="1" noChangeArrowheads="1"/>
          </p:cNvPicPr>
          <p:nvPr/>
        </p:nvPicPr>
        <p:blipFill>
          <a:blip r:embed="rId2"/>
          <a:srcRect/>
          <a:stretch>
            <a:fillRect/>
          </a:stretch>
        </p:blipFill>
        <p:spPr bwMode="auto">
          <a:xfrm rot="20520480">
            <a:off x="2007476" y="655529"/>
            <a:ext cx="3238500" cy="2409825"/>
          </a:xfrm>
          <a:prstGeom prst="rect">
            <a:avLst/>
          </a:prstGeom>
          <a:noFill/>
          <a:ln w="9525">
            <a:noFill/>
            <a:miter lim="800000"/>
            <a:headEnd/>
            <a:tailEnd/>
          </a:ln>
          <a:effectLst/>
        </p:spPr>
      </p:pic>
      <p:pic>
        <p:nvPicPr>
          <p:cNvPr id="8195" name="Picture 3"/>
          <p:cNvPicPr>
            <a:picLocks noChangeAspect="1" noChangeArrowheads="1"/>
          </p:cNvPicPr>
          <p:nvPr/>
        </p:nvPicPr>
        <p:blipFill>
          <a:blip r:embed="rId3"/>
          <a:srcRect/>
          <a:stretch>
            <a:fillRect/>
          </a:stretch>
        </p:blipFill>
        <p:spPr bwMode="auto">
          <a:xfrm rot="19775400">
            <a:off x="175171" y="2582115"/>
            <a:ext cx="3156027" cy="2114538"/>
          </a:xfrm>
          <a:prstGeom prst="rect">
            <a:avLst/>
          </a:prstGeom>
          <a:noFill/>
          <a:ln w="9525">
            <a:noFill/>
            <a:miter lim="800000"/>
            <a:headEnd/>
            <a:tailEnd/>
          </a:ln>
          <a:effectLst/>
        </p:spPr>
      </p:pic>
      <p:sp>
        <p:nvSpPr>
          <p:cNvPr id="3" name="Содержимое 2"/>
          <p:cNvSpPr>
            <a:spLocks noGrp="1"/>
          </p:cNvSpPr>
          <p:nvPr>
            <p:ph idx="1"/>
          </p:nvPr>
        </p:nvSpPr>
        <p:spPr>
          <a:xfrm>
            <a:off x="4000496" y="3318706"/>
            <a:ext cx="4543428" cy="3539294"/>
          </a:xfrm>
        </p:spPr>
        <p:txBody>
          <a:bodyPr>
            <a:normAutofit fontScale="70000" lnSpcReduction="20000"/>
          </a:bodyPr>
          <a:lstStyle/>
          <a:p>
            <a:r>
              <a:rPr lang="vi-VN" dirty="0" smtClean="0"/>
              <a:t>Цеме́нт (нім. </a:t>
            </a:r>
            <a:r>
              <a:rPr lang="en-US" dirty="0" err="1" smtClean="0"/>
              <a:t>Zement</a:t>
            </a:r>
            <a:r>
              <a:rPr lang="en-US" dirty="0" smtClean="0"/>
              <a:t>, </a:t>
            </a:r>
            <a:r>
              <a:rPr lang="vi-VN" dirty="0" smtClean="0"/>
              <a:t>від лат. </a:t>
            </a:r>
            <a:r>
              <a:rPr lang="en-US" dirty="0" err="1" smtClean="0"/>
              <a:t>caementum</a:t>
            </a:r>
            <a:r>
              <a:rPr lang="en-US" dirty="0" smtClean="0"/>
              <a:t> — </a:t>
            </a:r>
            <a:r>
              <a:rPr lang="vi-VN" dirty="0" smtClean="0"/>
              <a:t>щебінь, битий камінь) — загальна назва мінеральних в'яжучих порошкоподібних матеріалів, які після затворення їх водою, з рідкого або тістоподібного стану переходять у твердий каменеподібний стан при звичайній температурі і використовується для зв'язування з іншими матеріалами.</a:t>
            </a:r>
            <a:endParaRPr lang="ru-RU" dirty="0"/>
          </a:p>
        </p:txBody>
      </p:sp>
      <p:pic>
        <p:nvPicPr>
          <p:cNvPr id="8194" name="Picture 2"/>
          <p:cNvPicPr>
            <a:picLocks noChangeAspect="1" noChangeArrowheads="1"/>
          </p:cNvPicPr>
          <p:nvPr/>
        </p:nvPicPr>
        <p:blipFill>
          <a:blip r:embed="rId4"/>
          <a:srcRect/>
          <a:stretch>
            <a:fillRect/>
          </a:stretch>
        </p:blipFill>
        <p:spPr bwMode="auto">
          <a:xfrm rot="524416">
            <a:off x="4846110" y="817132"/>
            <a:ext cx="3384997" cy="1985956"/>
          </a:xfrm>
          <a:prstGeom prst="rect">
            <a:avLst/>
          </a:prstGeom>
          <a:noFill/>
          <a:ln w="9525">
            <a:noFill/>
            <a:miter lim="800000"/>
            <a:headEnd/>
            <a:tailEnd/>
          </a:ln>
          <a:effectLst/>
        </p:spPr>
      </p:pic>
    </p:spTree>
  </p:cSld>
  <p:clrMapOvr>
    <a:masterClrMapping/>
  </p:clrMapOvr>
  <p:transition>
    <p:wheel spokes="8"/>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194"/>
                                        </p:tgtEl>
                                        <p:attrNameLst>
                                          <p:attrName>style.visibility</p:attrName>
                                        </p:attrNameLst>
                                      </p:cBhvr>
                                      <p:to>
                                        <p:strVal val="visible"/>
                                      </p:to>
                                    </p:set>
                                    <p:anim calcmode="lin" valueType="num">
                                      <p:cBhvr additive="base">
                                        <p:cTn id="7" dur="500" fill="hold"/>
                                        <p:tgtEl>
                                          <p:spTgt spid="8194"/>
                                        </p:tgtEl>
                                        <p:attrNameLst>
                                          <p:attrName>ppt_x</p:attrName>
                                        </p:attrNameLst>
                                      </p:cBhvr>
                                      <p:tavLst>
                                        <p:tav tm="0">
                                          <p:val>
                                            <p:strVal val="#ppt_x"/>
                                          </p:val>
                                        </p:tav>
                                        <p:tav tm="100000">
                                          <p:val>
                                            <p:strVal val="#ppt_x"/>
                                          </p:val>
                                        </p:tav>
                                      </p:tavLst>
                                    </p:anim>
                                    <p:anim calcmode="lin" valueType="num">
                                      <p:cBhvr additive="base">
                                        <p:cTn id="8" dur="500" fill="hold"/>
                                        <p:tgtEl>
                                          <p:spTgt spid="819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196"/>
                                        </p:tgtEl>
                                        <p:attrNameLst>
                                          <p:attrName>style.visibility</p:attrName>
                                        </p:attrNameLst>
                                      </p:cBhvr>
                                      <p:to>
                                        <p:strVal val="visible"/>
                                      </p:to>
                                    </p:set>
                                    <p:anim calcmode="lin" valueType="num">
                                      <p:cBhvr additive="base">
                                        <p:cTn id="13" dur="500" fill="hold"/>
                                        <p:tgtEl>
                                          <p:spTgt spid="8196"/>
                                        </p:tgtEl>
                                        <p:attrNameLst>
                                          <p:attrName>ppt_x</p:attrName>
                                        </p:attrNameLst>
                                      </p:cBhvr>
                                      <p:tavLst>
                                        <p:tav tm="0">
                                          <p:val>
                                            <p:strVal val="#ppt_x"/>
                                          </p:val>
                                        </p:tav>
                                        <p:tav tm="100000">
                                          <p:val>
                                            <p:strVal val="#ppt_x"/>
                                          </p:val>
                                        </p:tav>
                                      </p:tavLst>
                                    </p:anim>
                                    <p:anim calcmode="lin" valueType="num">
                                      <p:cBhvr additive="base">
                                        <p:cTn id="14" dur="500" fill="hold"/>
                                        <p:tgtEl>
                                          <p:spTgt spid="819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8195"/>
                                        </p:tgtEl>
                                        <p:attrNameLst>
                                          <p:attrName>style.visibility</p:attrName>
                                        </p:attrNameLst>
                                      </p:cBhvr>
                                      <p:to>
                                        <p:strVal val="visible"/>
                                      </p:to>
                                    </p:set>
                                    <p:anim calcmode="lin" valueType="num">
                                      <p:cBhvr additive="base">
                                        <p:cTn id="19" dur="500" fill="hold"/>
                                        <p:tgtEl>
                                          <p:spTgt spid="8195"/>
                                        </p:tgtEl>
                                        <p:attrNameLst>
                                          <p:attrName>ppt_x</p:attrName>
                                        </p:attrNameLst>
                                      </p:cBhvr>
                                      <p:tavLst>
                                        <p:tav tm="0">
                                          <p:val>
                                            <p:strVal val="#ppt_x"/>
                                          </p:val>
                                        </p:tav>
                                        <p:tav tm="100000">
                                          <p:val>
                                            <p:strVal val="#ppt_x"/>
                                          </p:val>
                                        </p:tav>
                                      </p:tavLst>
                                    </p:anim>
                                    <p:anim calcmode="lin" valueType="num">
                                      <p:cBhvr additive="base">
                                        <p:cTn id="20" dur="500" fill="hold"/>
                                        <p:tgtEl>
                                          <p:spTgt spid="819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0" end="0"/>
                                            </p:txEl>
                                          </p:spTgt>
                                        </p:tgtEl>
                                        <p:attrNameLst>
                                          <p:attrName>style.visibility</p:attrName>
                                        </p:attrNameLst>
                                      </p:cBhvr>
                                      <p:to>
                                        <p:strVal val="visible"/>
                                      </p:to>
                                    </p:set>
                                    <p:anim calcmode="lin" valueType="num">
                                      <p:cBhvr additive="base">
                                        <p:cTn id="25"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1" name="Picture 5"/>
          <p:cNvPicPr>
            <a:picLocks noChangeAspect="1" noChangeArrowheads="1"/>
          </p:cNvPicPr>
          <p:nvPr/>
        </p:nvPicPr>
        <p:blipFill>
          <a:blip r:embed="rId2"/>
          <a:srcRect/>
          <a:stretch>
            <a:fillRect/>
          </a:stretch>
        </p:blipFill>
        <p:spPr bwMode="auto">
          <a:xfrm>
            <a:off x="4786314" y="5197066"/>
            <a:ext cx="2214578" cy="1660934"/>
          </a:xfrm>
          <a:prstGeom prst="rect">
            <a:avLst/>
          </a:prstGeom>
          <a:noFill/>
          <a:ln w="9525">
            <a:noFill/>
            <a:miter lim="800000"/>
            <a:headEnd/>
            <a:tailEnd/>
          </a:ln>
          <a:effectLst/>
        </p:spPr>
      </p:pic>
      <p:pic>
        <p:nvPicPr>
          <p:cNvPr id="9220" name="Picture 4"/>
          <p:cNvPicPr>
            <a:picLocks noChangeAspect="1" noChangeArrowheads="1"/>
          </p:cNvPicPr>
          <p:nvPr/>
        </p:nvPicPr>
        <p:blipFill>
          <a:blip r:embed="rId3"/>
          <a:srcRect/>
          <a:stretch>
            <a:fillRect/>
          </a:stretch>
        </p:blipFill>
        <p:spPr bwMode="auto">
          <a:xfrm rot="20832843">
            <a:off x="357158" y="4500570"/>
            <a:ext cx="2533650" cy="1933575"/>
          </a:xfrm>
          <a:prstGeom prst="rect">
            <a:avLst/>
          </a:prstGeom>
          <a:noFill/>
          <a:ln w="9525">
            <a:noFill/>
            <a:miter lim="800000"/>
            <a:headEnd/>
            <a:tailEnd/>
          </a:ln>
          <a:effectLst/>
        </p:spPr>
      </p:pic>
      <p:pic>
        <p:nvPicPr>
          <p:cNvPr id="9218" name="Picture 2"/>
          <p:cNvPicPr>
            <a:picLocks noChangeAspect="1" noChangeArrowheads="1"/>
          </p:cNvPicPr>
          <p:nvPr/>
        </p:nvPicPr>
        <p:blipFill>
          <a:blip r:embed="rId4"/>
          <a:srcRect/>
          <a:stretch>
            <a:fillRect/>
          </a:stretch>
        </p:blipFill>
        <p:spPr bwMode="auto">
          <a:xfrm rot="573102">
            <a:off x="6572264" y="1142984"/>
            <a:ext cx="2381250" cy="2686050"/>
          </a:xfrm>
          <a:prstGeom prst="rect">
            <a:avLst/>
          </a:prstGeom>
          <a:noFill/>
          <a:ln w="9525">
            <a:noFill/>
            <a:miter lim="800000"/>
            <a:headEnd/>
            <a:tailEnd/>
          </a:ln>
          <a:effectLst/>
        </p:spPr>
      </p:pic>
      <p:pic>
        <p:nvPicPr>
          <p:cNvPr id="9219" name="Picture 3"/>
          <p:cNvPicPr>
            <a:picLocks noChangeAspect="1" noChangeArrowheads="1"/>
          </p:cNvPicPr>
          <p:nvPr/>
        </p:nvPicPr>
        <p:blipFill>
          <a:blip r:embed="rId5"/>
          <a:srcRect/>
          <a:stretch>
            <a:fillRect/>
          </a:stretch>
        </p:blipFill>
        <p:spPr bwMode="auto">
          <a:xfrm rot="2410157">
            <a:off x="6843256" y="3601016"/>
            <a:ext cx="1903089" cy="1928806"/>
          </a:xfrm>
          <a:prstGeom prst="rect">
            <a:avLst/>
          </a:prstGeom>
          <a:noFill/>
          <a:ln w="9525">
            <a:noFill/>
            <a:miter lim="800000"/>
            <a:headEnd/>
            <a:tailEnd/>
          </a:ln>
          <a:effectLst/>
        </p:spPr>
      </p:pic>
      <p:sp>
        <p:nvSpPr>
          <p:cNvPr id="2" name="Заголовок 1"/>
          <p:cNvSpPr>
            <a:spLocks noGrp="1"/>
          </p:cNvSpPr>
          <p:nvPr>
            <p:ph type="title"/>
          </p:nvPr>
        </p:nvSpPr>
        <p:spPr>
          <a:xfrm>
            <a:off x="428596" y="642918"/>
            <a:ext cx="8229600" cy="1066800"/>
          </a:xfrm>
        </p:spPr>
        <p:txBody>
          <a:bodyPr/>
          <a:lstStyle/>
          <a:p>
            <a:pPr algn="ctr"/>
            <a:r>
              <a:rPr lang="uk-UA" dirty="0" smtClean="0"/>
              <a:t>Застосування цементу</a:t>
            </a:r>
            <a:endParaRPr lang="ru-RU" dirty="0"/>
          </a:p>
        </p:txBody>
      </p:sp>
      <p:sp>
        <p:nvSpPr>
          <p:cNvPr id="3" name="Содержимое 2"/>
          <p:cNvSpPr>
            <a:spLocks noGrp="1"/>
          </p:cNvSpPr>
          <p:nvPr>
            <p:ph idx="1"/>
          </p:nvPr>
        </p:nvSpPr>
        <p:spPr>
          <a:xfrm>
            <a:off x="142844" y="1500174"/>
            <a:ext cx="7858180" cy="4714908"/>
          </a:xfrm>
        </p:spPr>
        <p:txBody>
          <a:bodyPr>
            <a:normAutofit fontScale="55000" lnSpcReduction="20000"/>
          </a:bodyPr>
          <a:lstStyle/>
          <a:p>
            <a:r>
              <a:rPr lang="ru-RU" dirty="0" smtClean="0"/>
              <a:t>Цемент </a:t>
            </a:r>
            <a:r>
              <a:rPr lang="ru-RU" dirty="0" err="1" smtClean="0"/>
              <a:t>звичайно</a:t>
            </a:r>
            <a:r>
              <a:rPr lang="ru-RU" dirty="0" smtClean="0"/>
              <a:t> </a:t>
            </a:r>
            <a:r>
              <a:rPr lang="ru-RU" dirty="0" err="1" smtClean="0"/>
              <a:t>використовують</a:t>
            </a:r>
            <a:r>
              <a:rPr lang="ru-RU" dirty="0" smtClean="0"/>
              <a:t> у </a:t>
            </a:r>
            <a:r>
              <a:rPr lang="ru-RU" dirty="0" err="1" smtClean="0"/>
              <a:t>суміші</a:t>
            </a:r>
            <a:r>
              <a:rPr lang="ru-RU" dirty="0" smtClean="0"/>
              <a:t> </a:t>
            </a:r>
            <a:r>
              <a:rPr lang="ru-RU" dirty="0" err="1" smtClean="0"/>
              <a:t>з</a:t>
            </a:r>
            <a:r>
              <a:rPr lang="ru-RU" dirty="0" smtClean="0"/>
              <a:t> </a:t>
            </a:r>
            <a:r>
              <a:rPr lang="ru-RU" dirty="0" err="1" smtClean="0"/>
              <a:t>піском</a:t>
            </a:r>
            <a:r>
              <a:rPr lang="ru-RU" dirty="0" smtClean="0"/>
              <a:t>. На одну </a:t>
            </a:r>
            <a:r>
              <a:rPr lang="ru-RU" dirty="0" err="1" smtClean="0"/>
              <a:t>частину</a:t>
            </a:r>
            <a:r>
              <a:rPr lang="ru-RU" dirty="0" smtClean="0"/>
              <a:t> </a:t>
            </a:r>
            <a:r>
              <a:rPr lang="ru-RU" dirty="0" err="1" smtClean="0"/>
              <a:t>маси</a:t>
            </a:r>
            <a:r>
              <a:rPr lang="ru-RU" dirty="0" smtClean="0"/>
              <a:t> цементу </a:t>
            </a:r>
            <a:r>
              <a:rPr lang="ru-RU" dirty="0" err="1" smtClean="0"/>
              <a:t>беруть</a:t>
            </a:r>
            <a:r>
              <a:rPr lang="ru-RU" dirty="0" smtClean="0"/>
              <a:t> 3—5 </a:t>
            </a:r>
            <a:r>
              <a:rPr lang="ru-RU" dirty="0" err="1" smtClean="0"/>
              <a:t>частин</a:t>
            </a:r>
            <a:r>
              <a:rPr lang="ru-RU" dirty="0" smtClean="0"/>
              <a:t> </a:t>
            </a:r>
            <a:r>
              <a:rPr lang="ru-RU" dirty="0" err="1" smtClean="0"/>
              <a:t>піску</a:t>
            </a:r>
            <a:r>
              <a:rPr lang="ru-RU" dirty="0" smtClean="0"/>
              <a:t>. З </a:t>
            </a:r>
            <a:r>
              <a:rPr lang="ru-RU" dirty="0" err="1" smtClean="0"/>
              <a:t>такої</a:t>
            </a:r>
            <a:r>
              <a:rPr lang="ru-RU" dirty="0" smtClean="0"/>
              <a:t> </a:t>
            </a:r>
            <a:r>
              <a:rPr lang="ru-RU" dirty="0" err="1" smtClean="0"/>
              <a:t>суміші</a:t>
            </a:r>
            <a:r>
              <a:rPr lang="ru-RU" dirty="0" smtClean="0"/>
              <a:t> разом </a:t>
            </a:r>
            <a:r>
              <a:rPr lang="ru-RU" dirty="0" err="1" smtClean="0"/>
              <a:t>з</a:t>
            </a:r>
            <a:r>
              <a:rPr lang="ru-RU" dirty="0" smtClean="0"/>
              <a:t> водою </a:t>
            </a:r>
            <a:r>
              <a:rPr lang="ru-RU" dirty="0" err="1" smtClean="0"/>
              <a:t>виготовляють</a:t>
            </a:r>
            <a:r>
              <a:rPr lang="ru-RU" dirty="0" smtClean="0"/>
              <a:t> </a:t>
            </a:r>
            <a:r>
              <a:rPr lang="ru-RU" dirty="0" err="1" smtClean="0"/>
              <a:t>напіврідку</a:t>
            </a:r>
            <a:r>
              <a:rPr lang="ru-RU" dirty="0" smtClean="0"/>
              <a:t> </a:t>
            </a:r>
            <a:r>
              <a:rPr lang="ru-RU" dirty="0" err="1" smtClean="0"/>
              <a:t>тістоподібну</a:t>
            </a:r>
            <a:r>
              <a:rPr lang="ru-RU" dirty="0" smtClean="0"/>
              <a:t> </a:t>
            </a:r>
            <a:r>
              <a:rPr lang="ru-RU" dirty="0" err="1" smtClean="0"/>
              <a:t>масу</a:t>
            </a:r>
            <a:r>
              <a:rPr lang="ru-RU" dirty="0" smtClean="0"/>
              <a:t>, яку </a:t>
            </a:r>
            <a:r>
              <a:rPr lang="ru-RU" dirty="0" err="1" smtClean="0"/>
              <a:t>називають</a:t>
            </a:r>
            <a:r>
              <a:rPr lang="ru-RU" dirty="0" smtClean="0"/>
              <a:t> </a:t>
            </a:r>
            <a:r>
              <a:rPr lang="ru-RU" dirty="0" err="1" smtClean="0"/>
              <a:t>цементним</a:t>
            </a:r>
            <a:r>
              <a:rPr lang="ru-RU" dirty="0" smtClean="0"/>
              <a:t> </a:t>
            </a:r>
            <a:r>
              <a:rPr lang="ru-RU" dirty="0" err="1" smtClean="0"/>
              <a:t>розчином</a:t>
            </a:r>
            <a:r>
              <a:rPr lang="ru-RU" dirty="0" smtClean="0"/>
              <a:t>. </a:t>
            </a:r>
            <a:r>
              <a:rPr lang="ru-RU" dirty="0" err="1" smtClean="0"/>
              <a:t>Цементний</a:t>
            </a:r>
            <a:r>
              <a:rPr lang="ru-RU" dirty="0" smtClean="0"/>
              <a:t> </a:t>
            </a:r>
            <a:r>
              <a:rPr lang="ru-RU" dirty="0" err="1" smtClean="0"/>
              <a:t>розчин</a:t>
            </a:r>
            <a:r>
              <a:rPr lang="ru-RU" dirty="0" smtClean="0"/>
              <a:t> через </a:t>
            </a:r>
            <a:r>
              <a:rPr lang="ru-RU" dirty="0" err="1" smtClean="0"/>
              <a:t>деякий</a:t>
            </a:r>
            <a:r>
              <a:rPr lang="ru-RU" dirty="0" smtClean="0"/>
              <a:t> час </a:t>
            </a:r>
            <a:r>
              <a:rPr lang="ru-RU" dirty="0" err="1" smtClean="0"/>
              <a:t>тужавіє</a:t>
            </a:r>
            <a:r>
              <a:rPr lang="ru-RU" dirty="0" smtClean="0"/>
              <a:t>, а </a:t>
            </a:r>
            <a:r>
              <a:rPr lang="ru-RU" dirty="0" err="1" smtClean="0"/>
              <a:t>потім</a:t>
            </a:r>
            <a:r>
              <a:rPr lang="ru-RU" dirty="0" smtClean="0"/>
              <a:t> </a:t>
            </a:r>
            <a:r>
              <a:rPr lang="ru-RU" dirty="0" err="1" smtClean="0"/>
              <a:t>твердне</a:t>
            </a:r>
            <a:r>
              <a:rPr lang="ru-RU" dirty="0" smtClean="0"/>
              <a:t> в </a:t>
            </a:r>
            <a:r>
              <a:rPr lang="ru-RU" dirty="0" err="1" smtClean="0"/>
              <a:t>каменеподібну</a:t>
            </a:r>
            <a:r>
              <a:rPr lang="ru-RU" dirty="0" smtClean="0"/>
              <a:t> </a:t>
            </a:r>
            <a:r>
              <a:rPr lang="ru-RU" dirty="0" err="1" smtClean="0"/>
              <a:t>речовину</a:t>
            </a:r>
            <a:r>
              <a:rPr lang="ru-RU" dirty="0" smtClean="0"/>
              <a:t>. </a:t>
            </a:r>
            <a:r>
              <a:rPr lang="ru-RU" dirty="0" err="1" smtClean="0"/>
              <a:t>Твердіння</a:t>
            </a:r>
            <a:r>
              <a:rPr lang="ru-RU" dirty="0" smtClean="0"/>
              <a:t> цементного </a:t>
            </a:r>
            <a:r>
              <a:rPr lang="ru-RU" dirty="0" err="1" smtClean="0"/>
              <a:t>розчину</a:t>
            </a:r>
            <a:r>
              <a:rPr lang="ru-RU" dirty="0" smtClean="0"/>
              <a:t> при </a:t>
            </a:r>
            <a:r>
              <a:rPr lang="ru-RU" dirty="0" err="1" smtClean="0"/>
              <a:t>звичайній</a:t>
            </a:r>
            <a:r>
              <a:rPr lang="ru-RU" dirty="0" smtClean="0"/>
              <a:t> </a:t>
            </a:r>
            <a:r>
              <a:rPr lang="ru-RU" dirty="0" err="1" smtClean="0"/>
              <a:t>температурі</a:t>
            </a:r>
            <a:r>
              <a:rPr lang="ru-RU" dirty="0" smtClean="0"/>
              <a:t> </a:t>
            </a:r>
            <a:r>
              <a:rPr lang="ru-RU" dirty="0" err="1" smtClean="0"/>
              <a:t>продовжується</a:t>
            </a:r>
            <a:r>
              <a:rPr lang="ru-RU" dirty="0" smtClean="0"/>
              <a:t> </a:t>
            </a:r>
            <a:r>
              <a:rPr lang="ru-RU" dirty="0" err="1" smtClean="0"/>
              <a:t>майже</a:t>
            </a:r>
            <a:r>
              <a:rPr lang="ru-RU" dirty="0" smtClean="0"/>
              <a:t> </a:t>
            </a:r>
            <a:r>
              <a:rPr lang="ru-RU" dirty="0" err="1" smtClean="0"/>
              <a:t>місяць</a:t>
            </a:r>
            <a:r>
              <a:rPr lang="ru-RU" dirty="0" smtClean="0"/>
              <a:t>. </a:t>
            </a:r>
            <a:r>
              <a:rPr lang="ru-RU" dirty="0" err="1" smtClean="0"/>
              <a:t>Обумовлюється</a:t>
            </a:r>
            <a:r>
              <a:rPr lang="ru-RU" dirty="0" smtClean="0"/>
              <a:t> </a:t>
            </a:r>
            <a:r>
              <a:rPr lang="ru-RU" dirty="0" err="1" smtClean="0"/>
              <a:t>це</a:t>
            </a:r>
            <a:r>
              <a:rPr lang="ru-RU" dirty="0" smtClean="0"/>
              <a:t> </a:t>
            </a:r>
            <a:r>
              <a:rPr lang="ru-RU" dirty="0" err="1" smtClean="0"/>
              <a:t>явище</a:t>
            </a:r>
            <a:r>
              <a:rPr lang="ru-RU" dirty="0" smtClean="0"/>
              <a:t> </a:t>
            </a:r>
            <a:r>
              <a:rPr lang="ru-RU" dirty="0" err="1" smtClean="0"/>
              <a:t>складними</a:t>
            </a:r>
            <a:r>
              <a:rPr lang="ru-RU" dirty="0" smtClean="0"/>
              <a:t> </a:t>
            </a:r>
            <a:r>
              <a:rPr lang="ru-RU" dirty="0" err="1" smtClean="0"/>
              <a:t>хімічними</a:t>
            </a:r>
            <a:r>
              <a:rPr lang="ru-RU" dirty="0" smtClean="0"/>
              <a:t> </a:t>
            </a:r>
            <a:r>
              <a:rPr lang="ru-RU" dirty="0" err="1" smtClean="0"/>
              <a:t>реакціями</a:t>
            </a:r>
            <a:r>
              <a:rPr lang="ru-RU" dirty="0" smtClean="0"/>
              <a:t>, </a:t>
            </a:r>
            <a:r>
              <a:rPr lang="ru-RU" dirty="0" err="1" smtClean="0"/>
              <a:t>головніші</a:t>
            </a:r>
            <a:r>
              <a:rPr lang="ru-RU" dirty="0" smtClean="0"/>
              <a:t> </a:t>
            </a:r>
            <a:r>
              <a:rPr lang="ru-RU" dirty="0" err="1" smtClean="0"/>
              <a:t>з</a:t>
            </a:r>
            <a:r>
              <a:rPr lang="ru-RU" dirty="0" smtClean="0"/>
              <a:t> </a:t>
            </a:r>
            <a:r>
              <a:rPr lang="ru-RU" dirty="0" err="1" smtClean="0"/>
              <a:t>яких</a:t>
            </a:r>
            <a:r>
              <a:rPr lang="ru-RU" dirty="0" smtClean="0"/>
              <a:t> </a:t>
            </a:r>
            <a:r>
              <a:rPr lang="ru-RU" dirty="0" err="1" smtClean="0"/>
              <a:t>можна</a:t>
            </a:r>
            <a:r>
              <a:rPr lang="ru-RU" dirty="0" smtClean="0"/>
              <a:t> </a:t>
            </a:r>
            <a:r>
              <a:rPr lang="ru-RU" dirty="0" err="1" smtClean="0"/>
              <a:t>зобразити</a:t>
            </a:r>
            <a:r>
              <a:rPr lang="ru-RU" dirty="0" smtClean="0"/>
              <a:t> такими </a:t>
            </a:r>
            <a:r>
              <a:rPr lang="ru-RU" dirty="0" err="1" smtClean="0"/>
              <a:t>рівняннями</a:t>
            </a:r>
            <a:r>
              <a:rPr lang="ru-RU" dirty="0" smtClean="0"/>
              <a:t>:</a:t>
            </a:r>
          </a:p>
          <a:p>
            <a:r>
              <a:rPr lang="en-US" dirty="0" smtClean="0"/>
              <a:t>Ca3SiO5 + 5H2O = Ca2SiO4 • 4H2O + Ca(OH)2</a:t>
            </a:r>
          </a:p>
          <a:p>
            <a:r>
              <a:rPr lang="en-US" dirty="0" smtClean="0"/>
              <a:t>Ca2SiO4 + 4H2O = Ca2SiO4 • 4</a:t>
            </a:r>
            <a:r>
              <a:rPr lang="ru-RU" dirty="0" smtClean="0"/>
              <a:t>Н2О</a:t>
            </a:r>
          </a:p>
          <a:p>
            <a:r>
              <a:rPr lang="en-US" dirty="0" smtClean="0"/>
              <a:t>Ca3(AlO3)2 + 6H2O = Ca3(AlO3)2 • 6</a:t>
            </a:r>
            <a:r>
              <a:rPr lang="ru-RU" dirty="0" smtClean="0"/>
              <a:t>Н2О</a:t>
            </a:r>
          </a:p>
          <a:p>
            <a:endParaRPr lang="ru-RU" dirty="0" smtClean="0"/>
          </a:p>
          <a:p>
            <a:r>
              <a:rPr lang="ru-RU" dirty="0" smtClean="0"/>
              <a:t>Таким чином проходить процесс так званого </a:t>
            </a:r>
            <a:r>
              <a:rPr lang="ru-RU" dirty="0" err="1" smtClean="0"/>
              <a:t>затворення</a:t>
            </a:r>
            <a:r>
              <a:rPr lang="ru-RU" dirty="0" smtClean="0"/>
              <a:t> цементу водою </a:t>
            </a:r>
            <a:r>
              <a:rPr lang="ru-RU" dirty="0" err="1" smtClean="0"/>
              <a:t>з</a:t>
            </a:r>
            <a:r>
              <a:rPr lang="ru-RU" dirty="0" smtClean="0"/>
              <a:t> </a:t>
            </a:r>
            <a:r>
              <a:rPr lang="ru-RU" dirty="0" err="1" smtClean="0"/>
              <a:t>утворенням</a:t>
            </a:r>
            <a:r>
              <a:rPr lang="ru-RU" dirty="0" smtClean="0"/>
              <a:t> штучного </a:t>
            </a:r>
            <a:r>
              <a:rPr lang="ru-RU" dirty="0" err="1" smtClean="0"/>
              <a:t>каменеподібного</a:t>
            </a:r>
            <a:r>
              <a:rPr lang="ru-RU" dirty="0" smtClean="0"/>
              <a:t> </a:t>
            </a:r>
            <a:r>
              <a:rPr lang="ru-RU" dirty="0" err="1" smtClean="0"/>
              <a:t>матеріалу</a:t>
            </a:r>
            <a:r>
              <a:rPr lang="ru-RU" dirty="0" smtClean="0"/>
              <a:t> — цементного </a:t>
            </a:r>
            <a:r>
              <a:rPr lang="ru-RU" dirty="0" err="1" smtClean="0"/>
              <a:t>каменю</a:t>
            </a:r>
            <a:r>
              <a:rPr lang="ru-RU" dirty="0" smtClean="0"/>
              <a:t>.</a:t>
            </a:r>
          </a:p>
          <a:p>
            <a:endParaRPr lang="ru-RU" dirty="0" smtClean="0"/>
          </a:p>
          <a:p>
            <a:r>
              <a:rPr lang="ru-RU" dirty="0" err="1" smtClean="0"/>
              <a:t>Змішування</a:t>
            </a:r>
            <a:r>
              <a:rPr lang="ru-RU" dirty="0" smtClean="0"/>
              <a:t> цементного </a:t>
            </a:r>
            <a:r>
              <a:rPr lang="ru-RU" dirty="0" err="1" smtClean="0"/>
              <a:t>розчину</a:t>
            </a:r>
            <a:r>
              <a:rPr lang="ru-RU" dirty="0" smtClean="0"/>
              <a:t> </a:t>
            </a:r>
            <a:r>
              <a:rPr lang="ru-RU" dirty="0" err="1" smtClean="0"/>
              <a:t>з</a:t>
            </a:r>
            <a:r>
              <a:rPr lang="ru-RU" dirty="0" smtClean="0"/>
              <a:t> </a:t>
            </a:r>
            <a:r>
              <a:rPr lang="ru-RU" dirty="0" err="1" smtClean="0"/>
              <a:t>гравієм</a:t>
            </a:r>
            <a:r>
              <a:rPr lang="ru-RU" dirty="0" smtClean="0"/>
              <a:t> </a:t>
            </a:r>
            <a:r>
              <a:rPr lang="ru-RU" dirty="0" err="1" smtClean="0"/>
              <a:t>і</a:t>
            </a:r>
            <a:r>
              <a:rPr lang="ru-RU" dirty="0" smtClean="0"/>
              <a:t> </a:t>
            </a:r>
            <a:r>
              <a:rPr lang="ru-RU" dirty="0" err="1" smtClean="0"/>
              <a:t>щебенем</a:t>
            </a:r>
            <a:r>
              <a:rPr lang="ru-RU" dirty="0" smtClean="0"/>
              <a:t> </a:t>
            </a:r>
            <a:r>
              <a:rPr lang="ru-RU" dirty="0" err="1" smtClean="0"/>
              <a:t>дає</a:t>
            </a:r>
            <a:r>
              <a:rPr lang="ru-RU" dirty="0" smtClean="0"/>
              <a:t> бетон. </a:t>
            </a:r>
            <a:r>
              <a:rPr lang="ru-RU" dirty="0" err="1" smtClean="0"/>
              <a:t>Якщо</a:t>
            </a:r>
            <a:r>
              <a:rPr lang="ru-RU" dirty="0" smtClean="0"/>
              <a:t> бетоном </a:t>
            </a:r>
            <a:r>
              <a:rPr lang="ru-RU" dirty="0" err="1" smtClean="0"/>
              <a:t>наповнити</a:t>
            </a:r>
            <a:r>
              <a:rPr lang="ru-RU" dirty="0" smtClean="0"/>
              <a:t> </a:t>
            </a:r>
            <a:r>
              <a:rPr lang="ru-RU" dirty="0" err="1" smtClean="0"/>
              <a:t>залізний</a:t>
            </a:r>
            <a:r>
              <a:rPr lang="ru-RU" dirty="0" smtClean="0"/>
              <a:t> каркас (</a:t>
            </a:r>
            <a:r>
              <a:rPr lang="ru-RU" dirty="0" err="1" smtClean="0"/>
              <a:t>залізні</a:t>
            </a:r>
            <a:r>
              <a:rPr lang="ru-RU" dirty="0" smtClean="0"/>
              <a:t> </a:t>
            </a:r>
            <a:r>
              <a:rPr lang="ru-RU" dirty="0" err="1" smtClean="0"/>
              <a:t>стержні</a:t>
            </a:r>
            <a:r>
              <a:rPr lang="ru-RU" dirty="0" smtClean="0"/>
              <a:t>, </a:t>
            </a:r>
            <a:r>
              <a:rPr lang="ru-RU" dirty="0" err="1" smtClean="0"/>
              <a:t>дріт</a:t>
            </a:r>
            <a:r>
              <a:rPr lang="ru-RU" dirty="0" smtClean="0"/>
              <a:t> </a:t>
            </a:r>
            <a:r>
              <a:rPr lang="ru-RU" dirty="0" err="1" smtClean="0"/>
              <a:t>тощо</a:t>
            </a:r>
            <a:r>
              <a:rPr lang="ru-RU" dirty="0" smtClean="0"/>
              <a:t>), то </a:t>
            </a:r>
            <a:r>
              <a:rPr lang="ru-RU" dirty="0" err="1" smtClean="0"/>
              <a:t>тоді</a:t>
            </a:r>
            <a:r>
              <a:rPr lang="ru-RU" dirty="0" smtClean="0"/>
              <a:t> </a:t>
            </a:r>
            <a:r>
              <a:rPr lang="ru-RU" dirty="0" err="1" smtClean="0"/>
              <a:t>його</a:t>
            </a:r>
            <a:r>
              <a:rPr lang="ru-RU" dirty="0" smtClean="0"/>
              <a:t> </a:t>
            </a:r>
            <a:r>
              <a:rPr lang="ru-RU" dirty="0" err="1" smtClean="0"/>
              <a:t>називають</a:t>
            </a:r>
            <a:r>
              <a:rPr lang="ru-RU" dirty="0" smtClean="0"/>
              <a:t> </a:t>
            </a:r>
            <a:r>
              <a:rPr lang="ru-RU" dirty="0" err="1" smtClean="0"/>
              <a:t>залізобетоном</a:t>
            </a:r>
            <a:r>
              <a:rPr lang="ru-RU" dirty="0" smtClean="0"/>
              <a:t>. Цемент (бетон) </a:t>
            </a:r>
            <a:r>
              <a:rPr lang="ru-RU" dirty="0" err="1" smtClean="0"/>
              <a:t>дуже</a:t>
            </a:r>
            <a:r>
              <a:rPr lang="ru-RU" dirty="0" smtClean="0"/>
              <a:t> </a:t>
            </a:r>
            <a:r>
              <a:rPr lang="ru-RU" dirty="0" err="1" smtClean="0"/>
              <a:t>міцно</a:t>
            </a:r>
            <a:r>
              <a:rPr lang="ru-RU" dirty="0" smtClean="0"/>
              <a:t> </a:t>
            </a:r>
            <a:r>
              <a:rPr lang="ru-RU" dirty="0" err="1" smtClean="0"/>
              <a:t>зв'язується</a:t>
            </a:r>
            <a:r>
              <a:rPr lang="ru-RU" dirty="0" smtClean="0"/>
              <a:t> </a:t>
            </a:r>
            <a:r>
              <a:rPr lang="ru-RU" dirty="0" err="1" smtClean="0"/>
              <a:t>з</a:t>
            </a:r>
            <a:r>
              <a:rPr lang="ru-RU" dirty="0" smtClean="0"/>
              <a:t> </a:t>
            </a:r>
            <a:r>
              <a:rPr lang="ru-RU" dirty="0" err="1" smtClean="0"/>
              <a:t>залізом</a:t>
            </a:r>
            <a:r>
              <a:rPr lang="ru-RU" dirty="0" smtClean="0"/>
              <a:t> </a:t>
            </a:r>
            <a:r>
              <a:rPr lang="ru-RU" dirty="0" err="1" smtClean="0"/>
              <a:t>і</a:t>
            </a:r>
            <a:r>
              <a:rPr lang="ru-RU" dirty="0" smtClean="0"/>
              <a:t> </a:t>
            </a:r>
            <a:r>
              <a:rPr lang="ru-RU" dirty="0" err="1" smtClean="0"/>
              <a:t>має</a:t>
            </a:r>
            <a:r>
              <a:rPr lang="ru-RU" dirty="0" smtClean="0"/>
              <a:t> </a:t>
            </a:r>
            <a:r>
              <a:rPr lang="ru-RU" dirty="0" err="1" smtClean="0"/>
              <a:t>однаковий</a:t>
            </a:r>
            <a:r>
              <a:rPr lang="ru-RU" dirty="0" smtClean="0"/>
              <a:t> </a:t>
            </a:r>
            <a:r>
              <a:rPr lang="ru-RU" dirty="0" err="1" smtClean="0"/>
              <a:t>з</a:t>
            </a:r>
            <a:r>
              <a:rPr lang="ru-RU" dirty="0" smtClean="0"/>
              <a:t> ним </a:t>
            </a:r>
            <a:r>
              <a:rPr lang="ru-RU" dirty="0" err="1" smtClean="0"/>
              <a:t>коефіцієнт</a:t>
            </a:r>
            <a:r>
              <a:rPr lang="ru-RU" dirty="0" smtClean="0"/>
              <a:t> теплового </a:t>
            </a:r>
            <a:r>
              <a:rPr lang="ru-RU" dirty="0" err="1" smtClean="0"/>
              <a:t>розширення</a:t>
            </a:r>
            <a:r>
              <a:rPr lang="ru-RU" dirty="0" smtClean="0"/>
              <a:t>, при </a:t>
            </a:r>
            <a:r>
              <a:rPr lang="ru-RU" dirty="0" err="1" smtClean="0"/>
              <a:t>цьому</a:t>
            </a:r>
            <a:r>
              <a:rPr lang="ru-RU" dirty="0" smtClean="0"/>
              <a:t> бетон </a:t>
            </a:r>
            <a:r>
              <a:rPr lang="ru-RU" dirty="0" err="1" smtClean="0"/>
              <a:t>має</a:t>
            </a:r>
            <a:r>
              <a:rPr lang="ru-RU" dirty="0" smtClean="0"/>
              <a:t> </a:t>
            </a:r>
            <a:r>
              <a:rPr lang="ru-RU" dirty="0" err="1" smtClean="0"/>
              <a:t>високий</a:t>
            </a:r>
            <a:r>
              <a:rPr lang="ru-RU" dirty="0" smtClean="0"/>
              <a:t> </a:t>
            </a:r>
            <a:r>
              <a:rPr lang="ru-RU" dirty="0" err="1" smtClean="0"/>
              <a:t>опір</a:t>
            </a:r>
            <a:r>
              <a:rPr lang="ru-RU" dirty="0" smtClean="0"/>
              <a:t> до </a:t>
            </a:r>
            <a:r>
              <a:rPr lang="ru-RU" dirty="0" err="1" smtClean="0"/>
              <a:t>стиснення</a:t>
            </a:r>
            <a:r>
              <a:rPr lang="ru-RU" dirty="0" smtClean="0"/>
              <a:t>, а </a:t>
            </a:r>
            <a:r>
              <a:rPr lang="ru-RU" dirty="0" err="1" smtClean="0"/>
              <a:t>металоконструкція</a:t>
            </a:r>
            <a:r>
              <a:rPr lang="ru-RU" dirty="0" smtClean="0"/>
              <a:t> — до </a:t>
            </a:r>
            <a:r>
              <a:rPr lang="ru-RU" dirty="0" err="1" smtClean="0"/>
              <a:t>розтягу</a:t>
            </a:r>
            <a:r>
              <a:rPr lang="ru-RU" dirty="0" smtClean="0"/>
              <a:t>. Бетон </a:t>
            </a:r>
            <a:r>
              <a:rPr lang="ru-RU" dirty="0" err="1" smtClean="0"/>
              <a:t>і</a:t>
            </a:r>
            <a:r>
              <a:rPr lang="ru-RU" dirty="0" smtClean="0"/>
              <a:t> </a:t>
            </a:r>
            <a:r>
              <a:rPr lang="ru-RU" dirty="0" err="1" smtClean="0"/>
              <a:t>залізобетон</a:t>
            </a:r>
            <a:r>
              <a:rPr lang="ru-RU" dirty="0" smtClean="0"/>
              <a:t> </a:t>
            </a:r>
            <a:r>
              <a:rPr lang="ru-RU" dirty="0" err="1" smtClean="0"/>
              <a:t>мають</a:t>
            </a:r>
            <a:r>
              <a:rPr lang="ru-RU" dirty="0" smtClean="0"/>
              <a:t> </a:t>
            </a:r>
            <a:r>
              <a:rPr lang="ru-RU" dirty="0" err="1" smtClean="0"/>
              <a:t>дуже</a:t>
            </a:r>
            <a:r>
              <a:rPr lang="ru-RU" dirty="0" smtClean="0"/>
              <a:t> </a:t>
            </a:r>
            <a:r>
              <a:rPr lang="ru-RU" dirty="0" err="1" smtClean="0"/>
              <a:t>високу</a:t>
            </a:r>
            <a:r>
              <a:rPr lang="ru-RU" dirty="0" smtClean="0"/>
              <a:t> </a:t>
            </a:r>
            <a:r>
              <a:rPr lang="ru-RU" dirty="0" err="1" smtClean="0"/>
              <a:t>твердість</a:t>
            </a:r>
            <a:r>
              <a:rPr lang="ru-RU" dirty="0" smtClean="0"/>
              <a:t> </a:t>
            </a:r>
            <a:r>
              <a:rPr lang="ru-RU" dirty="0" err="1" smtClean="0"/>
              <a:t>і</a:t>
            </a:r>
            <a:r>
              <a:rPr lang="ru-RU" dirty="0" smtClean="0"/>
              <a:t> </a:t>
            </a:r>
            <a:r>
              <a:rPr lang="ru-RU" dirty="0" err="1" smtClean="0"/>
              <a:t>механічну</a:t>
            </a:r>
            <a:r>
              <a:rPr lang="ru-RU" dirty="0" smtClean="0"/>
              <a:t> </a:t>
            </a:r>
            <a:r>
              <a:rPr lang="ru-RU" dirty="0" err="1" smtClean="0"/>
              <a:t>міцність</a:t>
            </a:r>
            <a:r>
              <a:rPr lang="ru-RU" dirty="0" smtClean="0"/>
              <a:t>. </a:t>
            </a:r>
            <a:r>
              <a:rPr lang="ru-RU" dirty="0" err="1" smtClean="0"/>
              <a:t>їх</a:t>
            </a:r>
            <a:r>
              <a:rPr lang="ru-RU" dirty="0" smtClean="0"/>
              <a:t> широко </a:t>
            </a:r>
            <a:r>
              <a:rPr lang="ru-RU" dirty="0" err="1" smtClean="0"/>
              <a:t>використовують</a:t>
            </a:r>
            <a:r>
              <a:rPr lang="ru-RU" dirty="0" smtClean="0"/>
              <a:t> при </a:t>
            </a:r>
            <a:r>
              <a:rPr lang="ru-RU" dirty="0" err="1" smtClean="0"/>
              <a:t>будівництві</a:t>
            </a:r>
            <a:r>
              <a:rPr lang="ru-RU" dirty="0" smtClean="0"/>
              <a:t> </a:t>
            </a:r>
            <a:r>
              <a:rPr lang="ru-RU" dirty="0" err="1" smtClean="0"/>
              <a:t>гідроелектростанцій</a:t>
            </a:r>
            <a:r>
              <a:rPr lang="ru-RU" dirty="0" smtClean="0"/>
              <a:t>, </a:t>
            </a:r>
            <a:r>
              <a:rPr lang="ru-RU" dirty="0" err="1" smtClean="0"/>
              <a:t>мостів</a:t>
            </a:r>
            <a:r>
              <a:rPr lang="ru-RU" dirty="0" smtClean="0"/>
              <a:t>, </a:t>
            </a:r>
            <a:r>
              <a:rPr lang="ru-RU" dirty="0" err="1" smtClean="0"/>
              <a:t>каналів</a:t>
            </a:r>
            <a:r>
              <a:rPr lang="ru-RU" dirty="0" smtClean="0"/>
              <a:t>, </a:t>
            </a:r>
            <a:r>
              <a:rPr lang="ru-RU" dirty="0" err="1" smtClean="0"/>
              <a:t>заводських</a:t>
            </a:r>
            <a:r>
              <a:rPr lang="ru-RU" dirty="0" smtClean="0"/>
              <a:t> </a:t>
            </a:r>
            <a:r>
              <a:rPr lang="ru-RU" dirty="0" err="1" smtClean="0"/>
              <a:t>корпусів</a:t>
            </a:r>
            <a:r>
              <a:rPr lang="ru-RU" dirty="0" smtClean="0"/>
              <a:t> </a:t>
            </a:r>
            <a:r>
              <a:rPr lang="ru-RU" dirty="0" err="1" smtClean="0"/>
              <a:t>і</a:t>
            </a:r>
            <a:r>
              <a:rPr lang="ru-RU" dirty="0" smtClean="0"/>
              <a:t> в </a:t>
            </a:r>
            <a:r>
              <a:rPr lang="ru-RU" dirty="0" err="1" smtClean="0"/>
              <a:t>житловому</a:t>
            </a:r>
            <a:r>
              <a:rPr lang="ru-RU" dirty="0" smtClean="0"/>
              <a:t> </a:t>
            </a:r>
            <a:r>
              <a:rPr lang="ru-RU" dirty="0" err="1" smtClean="0"/>
              <a:t>будівництві</a:t>
            </a:r>
            <a:r>
              <a:rPr lang="ru-RU" dirty="0" smtClean="0"/>
              <a:t>.</a:t>
            </a:r>
            <a:endParaRPr lang="ru-RU" dirty="0"/>
          </a:p>
        </p:txBody>
      </p:sp>
    </p:spTree>
  </p:cSld>
  <p:clrMapOvr>
    <a:masterClrMapping/>
  </p:clrMapOvr>
  <p:transition>
    <p:wheel spokes="8"/>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218"/>
                                        </p:tgtEl>
                                        <p:attrNameLst>
                                          <p:attrName>style.visibility</p:attrName>
                                        </p:attrNameLst>
                                      </p:cBhvr>
                                      <p:to>
                                        <p:strVal val="visible"/>
                                      </p:to>
                                    </p:set>
                                    <p:anim calcmode="lin" valueType="num">
                                      <p:cBhvr additive="base">
                                        <p:cTn id="13" dur="500" fill="hold"/>
                                        <p:tgtEl>
                                          <p:spTgt spid="9218"/>
                                        </p:tgtEl>
                                        <p:attrNameLst>
                                          <p:attrName>ppt_x</p:attrName>
                                        </p:attrNameLst>
                                      </p:cBhvr>
                                      <p:tavLst>
                                        <p:tav tm="0">
                                          <p:val>
                                            <p:strVal val="#ppt_x"/>
                                          </p:val>
                                        </p:tav>
                                        <p:tav tm="100000">
                                          <p:val>
                                            <p:strVal val="#ppt_x"/>
                                          </p:val>
                                        </p:tav>
                                      </p:tavLst>
                                    </p:anim>
                                    <p:anim calcmode="lin" valueType="num">
                                      <p:cBhvr additive="base">
                                        <p:cTn id="14" dur="500" fill="hold"/>
                                        <p:tgtEl>
                                          <p:spTgt spid="921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9219"/>
                                        </p:tgtEl>
                                        <p:attrNameLst>
                                          <p:attrName>style.visibility</p:attrName>
                                        </p:attrNameLst>
                                      </p:cBhvr>
                                      <p:to>
                                        <p:strVal val="visible"/>
                                      </p:to>
                                    </p:set>
                                    <p:anim calcmode="lin" valueType="num">
                                      <p:cBhvr additive="base">
                                        <p:cTn id="19" dur="500" fill="hold"/>
                                        <p:tgtEl>
                                          <p:spTgt spid="9219"/>
                                        </p:tgtEl>
                                        <p:attrNameLst>
                                          <p:attrName>ppt_x</p:attrName>
                                        </p:attrNameLst>
                                      </p:cBhvr>
                                      <p:tavLst>
                                        <p:tav tm="0">
                                          <p:val>
                                            <p:strVal val="#ppt_x"/>
                                          </p:val>
                                        </p:tav>
                                        <p:tav tm="100000">
                                          <p:val>
                                            <p:strVal val="#ppt_x"/>
                                          </p:val>
                                        </p:tav>
                                      </p:tavLst>
                                    </p:anim>
                                    <p:anim calcmode="lin" valueType="num">
                                      <p:cBhvr additive="base">
                                        <p:cTn id="20" dur="500" fill="hold"/>
                                        <p:tgtEl>
                                          <p:spTgt spid="921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9221"/>
                                        </p:tgtEl>
                                        <p:attrNameLst>
                                          <p:attrName>style.visibility</p:attrName>
                                        </p:attrNameLst>
                                      </p:cBhvr>
                                      <p:to>
                                        <p:strVal val="visible"/>
                                      </p:to>
                                    </p:set>
                                    <p:anim calcmode="lin" valueType="num">
                                      <p:cBhvr additive="base">
                                        <p:cTn id="25" dur="500" fill="hold"/>
                                        <p:tgtEl>
                                          <p:spTgt spid="9221"/>
                                        </p:tgtEl>
                                        <p:attrNameLst>
                                          <p:attrName>ppt_x</p:attrName>
                                        </p:attrNameLst>
                                      </p:cBhvr>
                                      <p:tavLst>
                                        <p:tav tm="0">
                                          <p:val>
                                            <p:strVal val="#ppt_x"/>
                                          </p:val>
                                        </p:tav>
                                        <p:tav tm="100000">
                                          <p:val>
                                            <p:strVal val="#ppt_x"/>
                                          </p:val>
                                        </p:tav>
                                      </p:tavLst>
                                    </p:anim>
                                    <p:anim calcmode="lin" valueType="num">
                                      <p:cBhvr additive="base">
                                        <p:cTn id="26" dur="500" fill="hold"/>
                                        <p:tgtEl>
                                          <p:spTgt spid="9221"/>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9220"/>
                                        </p:tgtEl>
                                        <p:attrNameLst>
                                          <p:attrName>style.visibility</p:attrName>
                                        </p:attrNameLst>
                                      </p:cBhvr>
                                      <p:to>
                                        <p:strVal val="visible"/>
                                      </p:to>
                                    </p:set>
                                    <p:anim calcmode="lin" valueType="num">
                                      <p:cBhvr additive="base">
                                        <p:cTn id="31" dur="500" fill="hold"/>
                                        <p:tgtEl>
                                          <p:spTgt spid="9220"/>
                                        </p:tgtEl>
                                        <p:attrNameLst>
                                          <p:attrName>ppt_x</p:attrName>
                                        </p:attrNameLst>
                                      </p:cBhvr>
                                      <p:tavLst>
                                        <p:tav tm="0">
                                          <p:val>
                                            <p:strVal val="#ppt_x"/>
                                          </p:val>
                                        </p:tav>
                                        <p:tav tm="100000">
                                          <p:val>
                                            <p:strVal val="#ppt_x"/>
                                          </p:val>
                                        </p:tav>
                                      </p:tavLst>
                                    </p:anim>
                                    <p:anim calcmode="lin" valueType="num">
                                      <p:cBhvr additive="base">
                                        <p:cTn id="32" dur="500" fill="hold"/>
                                        <p:tgtEl>
                                          <p:spTgt spid="9220"/>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0" end="0"/>
                                            </p:txEl>
                                          </p:spTgt>
                                        </p:tgtEl>
                                        <p:attrNameLst>
                                          <p:attrName>style.visibility</p:attrName>
                                        </p:attrNameLst>
                                      </p:cBhvr>
                                      <p:to>
                                        <p:strVal val="visible"/>
                                      </p:to>
                                    </p:set>
                                    <p:anim calcmode="lin" valueType="num">
                                      <p:cBhvr additive="base">
                                        <p:cTn id="3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
                                            <p:txEl>
                                              <p:pRg st="1" end="1"/>
                                            </p:txEl>
                                          </p:spTgt>
                                        </p:tgtEl>
                                        <p:attrNameLst>
                                          <p:attrName>style.visibility</p:attrName>
                                        </p:attrNameLst>
                                      </p:cBhvr>
                                      <p:to>
                                        <p:strVal val="visible"/>
                                      </p:to>
                                    </p:set>
                                    <p:anim calcmode="lin" valueType="num">
                                      <p:cBhvr additive="base">
                                        <p:cTn id="4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3">
                                            <p:txEl>
                                              <p:pRg st="2" end="2"/>
                                            </p:txEl>
                                          </p:spTgt>
                                        </p:tgtEl>
                                        <p:attrNameLst>
                                          <p:attrName>style.visibility</p:attrName>
                                        </p:attrNameLst>
                                      </p:cBhvr>
                                      <p:to>
                                        <p:strVal val="visible"/>
                                      </p:to>
                                    </p:set>
                                    <p:anim calcmode="lin" valueType="num">
                                      <p:cBhvr additive="base">
                                        <p:cTn id="4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3">
                                            <p:txEl>
                                              <p:pRg st="3" end="3"/>
                                            </p:txEl>
                                          </p:spTgt>
                                        </p:tgtEl>
                                        <p:attrNameLst>
                                          <p:attrName>style.visibility</p:attrName>
                                        </p:attrNameLst>
                                      </p:cBhvr>
                                      <p:to>
                                        <p:strVal val="visible"/>
                                      </p:to>
                                    </p:set>
                                    <p:anim calcmode="lin" valueType="num">
                                      <p:cBhvr additive="base">
                                        <p:cTn id="5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3">
                                            <p:txEl>
                                              <p:pRg st="5" end="5"/>
                                            </p:txEl>
                                          </p:spTgt>
                                        </p:tgtEl>
                                        <p:attrNameLst>
                                          <p:attrName>style.visibility</p:attrName>
                                        </p:attrNameLst>
                                      </p:cBhvr>
                                      <p:to>
                                        <p:strVal val="visible"/>
                                      </p:to>
                                    </p:set>
                                    <p:anim calcmode="lin" valueType="num">
                                      <p:cBhvr additive="base">
                                        <p:cTn id="6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3">
                                            <p:txEl>
                                              <p:pRg st="7" end="7"/>
                                            </p:txEl>
                                          </p:spTgt>
                                        </p:tgtEl>
                                        <p:attrNameLst>
                                          <p:attrName>style.visibility</p:attrName>
                                        </p:attrNameLst>
                                      </p:cBhvr>
                                      <p:to>
                                        <p:strVal val="visible"/>
                                      </p:to>
                                    </p:set>
                                    <p:anim calcmode="lin" valueType="num">
                                      <p:cBhvr additive="base">
                                        <p:cTn id="67"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3" name="Picture 3"/>
          <p:cNvPicPr>
            <a:picLocks noChangeAspect="1" noChangeArrowheads="1"/>
          </p:cNvPicPr>
          <p:nvPr/>
        </p:nvPicPr>
        <p:blipFill>
          <a:blip r:embed="rId2"/>
          <a:srcRect/>
          <a:stretch>
            <a:fillRect/>
          </a:stretch>
        </p:blipFill>
        <p:spPr bwMode="auto">
          <a:xfrm rot="19642236">
            <a:off x="434499" y="3241868"/>
            <a:ext cx="3524241" cy="2643181"/>
          </a:xfrm>
          <a:prstGeom prst="rect">
            <a:avLst/>
          </a:prstGeom>
          <a:noFill/>
          <a:ln w="9525">
            <a:noFill/>
            <a:miter lim="800000"/>
            <a:headEnd/>
            <a:tailEnd/>
          </a:ln>
          <a:effectLst/>
        </p:spPr>
      </p:pic>
      <p:sp>
        <p:nvSpPr>
          <p:cNvPr id="2" name="Заголовок 1"/>
          <p:cNvSpPr>
            <a:spLocks noGrp="1"/>
          </p:cNvSpPr>
          <p:nvPr>
            <p:ph type="title"/>
          </p:nvPr>
        </p:nvSpPr>
        <p:spPr>
          <a:xfrm>
            <a:off x="428596" y="428604"/>
            <a:ext cx="8229600" cy="1066800"/>
          </a:xfrm>
        </p:spPr>
        <p:txBody>
          <a:bodyPr/>
          <a:lstStyle/>
          <a:p>
            <a:pPr algn="ctr"/>
            <a:r>
              <a:rPr lang="uk-UA" dirty="0" smtClean="0"/>
              <a:t>Історія бетону</a:t>
            </a:r>
            <a:endParaRPr lang="ru-RU" dirty="0"/>
          </a:p>
        </p:txBody>
      </p:sp>
      <p:sp>
        <p:nvSpPr>
          <p:cNvPr id="3" name="Содержимое 2"/>
          <p:cNvSpPr>
            <a:spLocks noGrp="1"/>
          </p:cNvSpPr>
          <p:nvPr>
            <p:ph idx="1"/>
          </p:nvPr>
        </p:nvSpPr>
        <p:spPr>
          <a:xfrm>
            <a:off x="3500430" y="1500174"/>
            <a:ext cx="5443518" cy="4325112"/>
          </a:xfrm>
        </p:spPr>
        <p:txBody>
          <a:bodyPr>
            <a:normAutofit fontScale="70000" lnSpcReduction="20000"/>
          </a:bodyPr>
          <a:lstStyle/>
          <a:p>
            <a:r>
              <a:rPr lang="ru-RU" dirty="0" err="1" smtClean="0"/>
              <a:t>Хоч</a:t>
            </a:r>
            <a:r>
              <a:rPr lang="ru-RU" dirty="0" smtClean="0"/>
              <a:t> часто бетон </a:t>
            </a:r>
            <a:r>
              <a:rPr lang="ru-RU" dirty="0" err="1" smtClean="0"/>
              <a:t>сприймається</a:t>
            </a:r>
            <a:r>
              <a:rPr lang="ru-RU" dirty="0" smtClean="0"/>
              <a:t> як </a:t>
            </a:r>
            <a:r>
              <a:rPr lang="ru-RU" dirty="0" err="1" smtClean="0"/>
              <a:t>новітній</a:t>
            </a:r>
            <a:r>
              <a:rPr lang="ru-RU" dirty="0" smtClean="0"/>
              <a:t> </a:t>
            </a:r>
            <a:r>
              <a:rPr lang="ru-RU" dirty="0" err="1" smtClean="0"/>
              <a:t>матеріал</a:t>
            </a:r>
            <a:r>
              <a:rPr lang="ru-RU" dirty="0" smtClean="0"/>
              <a:t>, </a:t>
            </a:r>
            <a:r>
              <a:rPr lang="ru-RU" dirty="0" err="1" smtClean="0"/>
              <a:t>але</a:t>
            </a:r>
            <a:r>
              <a:rPr lang="ru-RU" dirty="0" smtClean="0"/>
              <a:t> </a:t>
            </a:r>
            <a:r>
              <a:rPr lang="ru-RU" dirty="0" err="1" smtClean="0"/>
              <a:t>насправді</a:t>
            </a:r>
            <a:r>
              <a:rPr lang="ru-RU" dirty="0" smtClean="0"/>
              <a:t> </a:t>
            </a:r>
            <a:r>
              <a:rPr lang="ru-RU" dirty="0" err="1" smtClean="0"/>
              <a:t>його</a:t>
            </a:r>
            <a:r>
              <a:rPr lang="ru-RU" dirty="0" smtClean="0"/>
              <a:t> </a:t>
            </a:r>
            <a:r>
              <a:rPr lang="ru-RU" dirty="0" err="1" smtClean="0"/>
              <a:t>використовують</a:t>
            </a:r>
            <a:r>
              <a:rPr lang="ru-RU" dirty="0" smtClean="0"/>
              <a:t> </a:t>
            </a:r>
            <a:r>
              <a:rPr lang="ru-RU" dirty="0" err="1" smtClean="0"/>
              <a:t>вже</a:t>
            </a:r>
            <a:r>
              <a:rPr lang="ru-RU" dirty="0" smtClean="0"/>
              <a:t> </a:t>
            </a:r>
            <a:r>
              <a:rPr lang="ru-RU" dirty="0" err="1" smtClean="0"/>
              <a:t>тисячі</a:t>
            </a:r>
            <a:r>
              <a:rPr lang="ru-RU" dirty="0" smtClean="0"/>
              <a:t> </a:t>
            </a:r>
            <a:r>
              <a:rPr lang="ru-RU" dirty="0" err="1" smtClean="0"/>
              <a:t>років</a:t>
            </a:r>
            <a:r>
              <a:rPr lang="ru-RU" dirty="0" smtClean="0"/>
              <a:t>, </a:t>
            </a:r>
            <a:r>
              <a:rPr lang="ru-RU" dirty="0" err="1" smtClean="0"/>
              <a:t>відомий</a:t>
            </a:r>
            <a:r>
              <a:rPr lang="ru-RU" dirty="0" smtClean="0"/>
              <a:t> </a:t>
            </a:r>
            <a:r>
              <a:rPr lang="ru-RU" dirty="0" err="1" smtClean="0"/>
              <a:t>ще</a:t>
            </a:r>
            <a:r>
              <a:rPr lang="ru-RU" dirty="0" smtClean="0"/>
              <a:t> в </a:t>
            </a:r>
            <a:r>
              <a:rPr lang="en-US" dirty="0" smtClean="0"/>
              <a:t>IV </a:t>
            </a:r>
            <a:r>
              <a:rPr lang="ru-RU" dirty="0" err="1" smtClean="0"/>
              <a:t>тисячолітті</a:t>
            </a:r>
            <a:r>
              <a:rPr lang="ru-RU" dirty="0" smtClean="0"/>
              <a:t> до н. е — Шумер. </a:t>
            </a:r>
            <a:r>
              <a:rPr lang="ru-RU" dirty="0" err="1" smtClean="0"/>
              <a:t>Давньоримська</a:t>
            </a:r>
            <a:r>
              <a:rPr lang="ru-RU" dirty="0" smtClean="0"/>
              <a:t> монументальна </a:t>
            </a:r>
            <a:r>
              <a:rPr lang="ru-RU" dirty="0" err="1" smtClean="0"/>
              <a:t>архітектура</a:t>
            </a:r>
            <a:r>
              <a:rPr lang="ru-RU" dirty="0" smtClean="0"/>
              <a:t> в </a:t>
            </a:r>
            <a:r>
              <a:rPr lang="ru-RU" dirty="0" err="1" smtClean="0"/>
              <a:t>часи</a:t>
            </a:r>
            <a:r>
              <a:rPr lang="ru-RU" dirty="0" smtClean="0"/>
              <a:t> </a:t>
            </a:r>
            <a:r>
              <a:rPr lang="ru-RU" dirty="0" err="1" smtClean="0"/>
              <a:t>свого</a:t>
            </a:r>
            <a:r>
              <a:rPr lang="ru-RU" dirty="0" smtClean="0"/>
              <a:t> </a:t>
            </a:r>
            <a:r>
              <a:rPr lang="ru-RU" dirty="0" err="1" smtClean="0"/>
              <a:t>розквіту</a:t>
            </a:r>
            <a:r>
              <a:rPr lang="ru-RU" dirty="0" smtClean="0"/>
              <a:t> </a:t>
            </a:r>
            <a:r>
              <a:rPr lang="ru-RU" dirty="0" err="1" smtClean="0"/>
              <a:t>була</a:t>
            </a:r>
            <a:r>
              <a:rPr lang="ru-RU" dirty="0" smtClean="0"/>
              <a:t> </a:t>
            </a:r>
            <a:r>
              <a:rPr lang="ru-RU" dirty="0" err="1" smtClean="0"/>
              <a:t>саме</a:t>
            </a:r>
            <a:r>
              <a:rPr lang="ru-RU" dirty="0" smtClean="0"/>
              <a:t> бетонною. </a:t>
            </a:r>
            <a:r>
              <a:rPr lang="ru-RU" dirty="0" err="1" smtClean="0"/>
              <a:t>Такі</a:t>
            </a:r>
            <a:r>
              <a:rPr lang="ru-RU" dirty="0" smtClean="0"/>
              <a:t> </a:t>
            </a:r>
            <a:r>
              <a:rPr lang="ru-RU" dirty="0" err="1" smtClean="0"/>
              <a:t>відомі</a:t>
            </a:r>
            <a:r>
              <a:rPr lang="ru-RU" dirty="0" smtClean="0"/>
              <a:t> </a:t>
            </a:r>
            <a:r>
              <a:rPr lang="ru-RU" dirty="0" err="1" smtClean="0"/>
              <a:t>споруди</a:t>
            </a:r>
            <a:r>
              <a:rPr lang="ru-RU" dirty="0" smtClean="0"/>
              <a:t> як </a:t>
            </a:r>
            <a:r>
              <a:rPr lang="ru-RU" dirty="0" err="1" smtClean="0"/>
              <a:t>Колізей</a:t>
            </a:r>
            <a:r>
              <a:rPr lang="ru-RU" dirty="0" smtClean="0"/>
              <a:t>, Пантеон </a:t>
            </a:r>
            <a:r>
              <a:rPr lang="ru-RU" dirty="0" err="1" smtClean="0"/>
              <a:t>чи</a:t>
            </a:r>
            <a:r>
              <a:rPr lang="ru-RU" dirty="0" smtClean="0"/>
              <a:t> </a:t>
            </a:r>
            <a:r>
              <a:rPr lang="ru-RU" dirty="0" err="1" smtClean="0"/>
              <a:t>знамениті</a:t>
            </a:r>
            <a:r>
              <a:rPr lang="ru-RU" dirty="0" smtClean="0"/>
              <a:t> </a:t>
            </a:r>
            <a:r>
              <a:rPr lang="ru-RU" dirty="0" err="1" smtClean="0"/>
              <a:t>римські</a:t>
            </a:r>
            <a:r>
              <a:rPr lang="ru-RU" dirty="0" smtClean="0"/>
              <a:t> дороги </a:t>
            </a:r>
            <a:r>
              <a:rPr lang="ru-RU" dirty="0" err="1" smtClean="0"/>
              <a:t>збудовані</a:t>
            </a:r>
            <a:r>
              <a:rPr lang="ru-RU" dirty="0" smtClean="0"/>
              <a:t> </a:t>
            </a:r>
            <a:r>
              <a:rPr lang="ru-RU" dirty="0" err="1" smtClean="0"/>
              <a:t>саме</a:t>
            </a:r>
            <a:r>
              <a:rPr lang="ru-RU" dirty="0" smtClean="0"/>
              <a:t> </a:t>
            </a:r>
            <a:r>
              <a:rPr lang="ru-RU" dirty="0" err="1" smtClean="0"/>
              <a:t>з</a:t>
            </a:r>
            <a:r>
              <a:rPr lang="ru-RU" dirty="0" smtClean="0"/>
              <a:t> бетону. </a:t>
            </a:r>
            <a:r>
              <a:rPr lang="ru-RU" dirty="0" err="1" smtClean="0"/>
              <a:t>Саме</a:t>
            </a:r>
            <a:r>
              <a:rPr lang="ru-RU" dirty="0" smtClean="0"/>
              <a:t> </a:t>
            </a:r>
            <a:r>
              <a:rPr lang="ru-RU" dirty="0" err="1" smtClean="0"/>
              <a:t>майже</a:t>
            </a:r>
            <a:r>
              <a:rPr lang="ru-RU" dirty="0" smtClean="0"/>
              <a:t> </a:t>
            </a:r>
            <a:r>
              <a:rPr lang="ru-RU" dirty="0" err="1" smtClean="0"/>
              <a:t>двохтисячолітнє</a:t>
            </a:r>
            <a:r>
              <a:rPr lang="ru-RU" dirty="0" smtClean="0"/>
              <a:t> </a:t>
            </a:r>
            <a:r>
              <a:rPr lang="ru-RU" dirty="0" err="1" smtClean="0"/>
              <a:t>існування</a:t>
            </a:r>
            <a:r>
              <a:rPr lang="ru-RU" dirty="0" smtClean="0"/>
              <a:t> </a:t>
            </a:r>
            <a:r>
              <a:rPr lang="ru-RU" dirty="0" err="1" smtClean="0"/>
              <a:t>цих</a:t>
            </a:r>
            <a:r>
              <a:rPr lang="ru-RU" dirty="0" smtClean="0"/>
              <a:t> </a:t>
            </a:r>
            <a:r>
              <a:rPr lang="ru-RU" dirty="0" err="1" smtClean="0"/>
              <a:t>споруд</a:t>
            </a:r>
            <a:r>
              <a:rPr lang="ru-RU" dirty="0" smtClean="0"/>
              <a:t> (</a:t>
            </a:r>
            <a:r>
              <a:rPr lang="ru-RU" dirty="0" err="1" smtClean="0"/>
              <a:t>наприклад</a:t>
            </a:r>
            <a:r>
              <a:rPr lang="ru-RU" dirty="0" smtClean="0"/>
              <a:t> 43 м </a:t>
            </a:r>
            <a:r>
              <a:rPr lang="ru-RU" dirty="0" err="1" smtClean="0"/>
              <a:t>бетонний</a:t>
            </a:r>
            <a:r>
              <a:rPr lang="ru-RU" dirty="0" smtClean="0"/>
              <a:t> купол Пантеону </a:t>
            </a:r>
            <a:r>
              <a:rPr lang="ru-RU" dirty="0" err="1" smtClean="0"/>
              <a:t>досі</a:t>
            </a:r>
            <a:r>
              <a:rPr lang="ru-RU" dirty="0" smtClean="0"/>
              <a:t> </a:t>
            </a:r>
            <a:r>
              <a:rPr lang="ru-RU" dirty="0" err="1" smtClean="0"/>
              <a:t>цілий</a:t>
            </a:r>
            <a:r>
              <a:rPr lang="ru-RU" dirty="0" smtClean="0"/>
              <a:t>) </a:t>
            </a:r>
            <a:r>
              <a:rPr lang="ru-RU" dirty="0" err="1" smtClean="0"/>
              <a:t>свідчить</a:t>
            </a:r>
            <a:r>
              <a:rPr lang="ru-RU" dirty="0" smtClean="0"/>
              <a:t> про </a:t>
            </a:r>
            <a:r>
              <a:rPr lang="ru-RU" dirty="0" err="1" smtClean="0"/>
              <a:t>можливості</a:t>
            </a:r>
            <a:r>
              <a:rPr lang="ru-RU" dirty="0" smtClean="0"/>
              <a:t> </a:t>
            </a:r>
            <a:r>
              <a:rPr lang="ru-RU" dirty="0" err="1" smtClean="0"/>
              <a:t>цього</a:t>
            </a:r>
            <a:r>
              <a:rPr lang="ru-RU" dirty="0" smtClean="0"/>
              <a:t> </a:t>
            </a:r>
            <a:r>
              <a:rPr lang="ru-RU" dirty="0" err="1" smtClean="0"/>
              <a:t>давнього</a:t>
            </a:r>
            <a:r>
              <a:rPr lang="ru-RU" dirty="0" smtClean="0"/>
              <a:t> </a:t>
            </a:r>
            <a:r>
              <a:rPr lang="ru-RU" dirty="0" err="1" smtClean="0"/>
              <a:t>але</a:t>
            </a:r>
            <a:r>
              <a:rPr lang="ru-RU" dirty="0" smtClean="0"/>
              <a:t> </a:t>
            </a:r>
            <a:r>
              <a:rPr lang="ru-RU" dirty="0" err="1" smtClean="0"/>
              <a:t>досі</a:t>
            </a:r>
            <a:r>
              <a:rPr lang="ru-RU" dirty="0" smtClean="0"/>
              <a:t> актуального </a:t>
            </a:r>
            <a:r>
              <a:rPr lang="ru-RU" dirty="0" err="1" smtClean="0"/>
              <a:t>будівельного</a:t>
            </a:r>
            <a:r>
              <a:rPr lang="ru-RU" dirty="0" smtClean="0"/>
              <a:t> </a:t>
            </a:r>
            <a:r>
              <a:rPr lang="ru-RU" dirty="0" err="1" smtClean="0"/>
              <a:t>матеріалу</a:t>
            </a:r>
            <a:r>
              <a:rPr lang="ru-RU" dirty="0" smtClean="0"/>
              <a:t>.</a:t>
            </a:r>
            <a:endParaRPr lang="ru-RU" dirty="0"/>
          </a:p>
        </p:txBody>
      </p:sp>
      <p:pic>
        <p:nvPicPr>
          <p:cNvPr id="10242" name="Picture 2"/>
          <p:cNvPicPr>
            <a:picLocks noChangeAspect="1" noChangeArrowheads="1"/>
          </p:cNvPicPr>
          <p:nvPr/>
        </p:nvPicPr>
        <p:blipFill>
          <a:blip r:embed="rId3"/>
          <a:srcRect/>
          <a:stretch>
            <a:fillRect/>
          </a:stretch>
        </p:blipFill>
        <p:spPr bwMode="auto">
          <a:xfrm rot="20694150">
            <a:off x="357158" y="1071546"/>
            <a:ext cx="2857500" cy="2143125"/>
          </a:xfrm>
          <a:prstGeom prst="rect">
            <a:avLst/>
          </a:prstGeom>
          <a:noFill/>
          <a:ln w="9525">
            <a:noFill/>
            <a:miter lim="800000"/>
            <a:headEnd/>
            <a:tailEnd/>
          </a:ln>
          <a:effectLst/>
        </p:spPr>
      </p:pic>
    </p:spTree>
  </p:cSld>
  <p:clrMapOvr>
    <a:masterClrMapping/>
  </p:clrMapOvr>
  <p:transition>
    <p:wheel spokes="8"/>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242"/>
                                        </p:tgtEl>
                                        <p:attrNameLst>
                                          <p:attrName>style.visibility</p:attrName>
                                        </p:attrNameLst>
                                      </p:cBhvr>
                                      <p:to>
                                        <p:strVal val="visible"/>
                                      </p:to>
                                    </p:set>
                                    <p:anim calcmode="lin" valueType="num">
                                      <p:cBhvr additive="base">
                                        <p:cTn id="13" dur="500" fill="hold"/>
                                        <p:tgtEl>
                                          <p:spTgt spid="10242"/>
                                        </p:tgtEl>
                                        <p:attrNameLst>
                                          <p:attrName>ppt_x</p:attrName>
                                        </p:attrNameLst>
                                      </p:cBhvr>
                                      <p:tavLst>
                                        <p:tav tm="0">
                                          <p:val>
                                            <p:strVal val="#ppt_x"/>
                                          </p:val>
                                        </p:tav>
                                        <p:tav tm="100000">
                                          <p:val>
                                            <p:strVal val="#ppt_x"/>
                                          </p:val>
                                        </p:tav>
                                      </p:tavLst>
                                    </p:anim>
                                    <p:anim calcmode="lin" valueType="num">
                                      <p:cBhvr additive="base">
                                        <p:cTn id="14" dur="500" fill="hold"/>
                                        <p:tgtEl>
                                          <p:spTgt spid="1024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0243"/>
                                        </p:tgtEl>
                                        <p:attrNameLst>
                                          <p:attrName>style.visibility</p:attrName>
                                        </p:attrNameLst>
                                      </p:cBhvr>
                                      <p:to>
                                        <p:strVal val="visible"/>
                                      </p:to>
                                    </p:set>
                                    <p:anim calcmode="lin" valueType="num">
                                      <p:cBhvr additive="base">
                                        <p:cTn id="19" dur="500" fill="hold"/>
                                        <p:tgtEl>
                                          <p:spTgt spid="10243"/>
                                        </p:tgtEl>
                                        <p:attrNameLst>
                                          <p:attrName>ppt_x</p:attrName>
                                        </p:attrNameLst>
                                      </p:cBhvr>
                                      <p:tavLst>
                                        <p:tav tm="0">
                                          <p:val>
                                            <p:strVal val="#ppt_x"/>
                                          </p:val>
                                        </p:tav>
                                        <p:tav tm="100000">
                                          <p:val>
                                            <p:strVal val="#ppt_x"/>
                                          </p:val>
                                        </p:tav>
                                      </p:tavLst>
                                    </p:anim>
                                    <p:anim calcmode="lin" valueType="num">
                                      <p:cBhvr additive="base">
                                        <p:cTn id="20" dur="500" fill="hold"/>
                                        <p:tgtEl>
                                          <p:spTgt spid="1024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0" end="0"/>
                                            </p:txEl>
                                          </p:spTgt>
                                        </p:tgtEl>
                                        <p:attrNameLst>
                                          <p:attrName>style.visibility</p:attrName>
                                        </p:attrNameLst>
                                      </p:cBhvr>
                                      <p:to>
                                        <p:strVal val="visible"/>
                                      </p:to>
                                    </p:set>
                                    <p:anim calcmode="lin" valueType="num">
                                      <p:cBhvr additive="base">
                                        <p:cTn id="25"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28596" y="500042"/>
            <a:ext cx="8229600" cy="1066800"/>
          </a:xfrm>
        </p:spPr>
        <p:txBody>
          <a:bodyPr/>
          <a:lstStyle/>
          <a:p>
            <a:pPr algn="ctr"/>
            <a:r>
              <a:rPr lang="uk-UA" dirty="0" smtClean="0"/>
              <a:t>Бетон</a:t>
            </a:r>
            <a:endParaRPr lang="ru-RU" dirty="0"/>
          </a:p>
        </p:txBody>
      </p:sp>
      <p:sp>
        <p:nvSpPr>
          <p:cNvPr id="3" name="Содержимое 2"/>
          <p:cNvSpPr>
            <a:spLocks noGrp="1"/>
          </p:cNvSpPr>
          <p:nvPr>
            <p:ph idx="1"/>
          </p:nvPr>
        </p:nvSpPr>
        <p:spPr>
          <a:xfrm>
            <a:off x="457200" y="3214686"/>
            <a:ext cx="4400552" cy="3359850"/>
          </a:xfrm>
        </p:spPr>
        <p:txBody>
          <a:bodyPr>
            <a:normAutofit fontScale="62500" lnSpcReduction="20000"/>
          </a:bodyPr>
          <a:lstStyle/>
          <a:p>
            <a:r>
              <a:rPr lang="vi-VN" dirty="0" smtClean="0"/>
              <a:t>Бето́н (фр. </a:t>
            </a:r>
            <a:r>
              <a:rPr lang="en-US" dirty="0" err="1" smtClean="0"/>
              <a:t>béton</a:t>
            </a:r>
            <a:r>
              <a:rPr lang="en-US" dirty="0" smtClean="0"/>
              <a:t>, </a:t>
            </a:r>
            <a:r>
              <a:rPr lang="vi-VN" dirty="0" smtClean="0"/>
              <a:t>від лат. </a:t>
            </a:r>
            <a:r>
              <a:rPr lang="en-US" dirty="0" smtClean="0"/>
              <a:t>bitumen — «</a:t>
            </a:r>
            <a:r>
              <a:rPr lang="vi-VN" dirty="0" smtClean="0"/>
              <a:t>гірська смола») — штучний каменеподібний матеріал, результат раціонально підібраної суміші в'яжучого, заповнювачів, води і, при потребі, спеціальних добавок. До затвердіння цю суміш називають бетонною. Один з основних будівельних матеріалів, що застосовується для виготовлення збірних залізобетонних та бетонних конструкцій і бетонних виробів, а також для будівництва монолітних бетонних і залізобетонних споруд.</a:t>
            </a:r>
            <a:endParaRPr lang="ru-RU" dirty="0"/>
          </a:p>
        </p:txBody>
      </p:sp>
      <p:pic>
        <p:nvPicPr>
          <p:cNvPr id="11266" name="Picture 2"/>
          <p:cNvPicPr>
            <a:picLocks noChangeAspect="1" noChangeArrowheads="1"/>
          </p:cNvPicPr>
          <p:nvPr/>
        </p:nvPicPr>
        <p:blipFill>
          <a:blip r:embed="rId2"/>
          <a:srcRect/>
          <a:stretch>
            <a:fillRect/>
          </a:stretch>
        </p:blipFill>
        <p:spPr bwMode="auto">
          <a:xfrm rot="1402245">
            <a:off x="4997214" y="1296613"/>
            <a:ext cx="3810000" cy="2486025"/>
          </a:xfrm>
          <a:prstGeom prst="rect">
            <a:avLst/>
          </a:prstGeom>
          <a:noFill/>
          <a:ln w="9525">
            <a:noFill/>
            <a:miter lim="800000"/>
            <a:headEnd/>
            <a:tailEnd/>
          </a:ln>
          <a:effectLst/>
        </p:spPr>
      </p:pic>
      <p:pic>
        <p:nvPicPr>
          <p:cNvPr id="11267" name="Picture 3"/>
          <p:cNvPicPr>
            <a:picLocks noChangeAspect="1" noChangeArrowheads="1"/>
          </p:cNvPicPr>
          <p:nvPr/>
        </p:nvPicPr>
        <p:blipFill>
          <a:blip r:embed="rId3"/>
          <a:srcRect/>
          <a:stretch>
            <a:fillRect/>
          </a:stretch>
        </p:blipFill>
        <p:spPr bwMode="auto">
          <a:xfrm rot="21026571">
            <a:off x="1357290" y="714356"/>
            <a:ext cx="2309802" cy="2309802"/>
          </a:xfrm>
          <a:prstGeom prst="rect">
            <a:avLst/>
          </a:prstGeom>
          <a:noFill/>
          <a:ln w="9525">
            <a:noFill/>
            <a:miter lim="800000"/>
            <a:headEnd/>
            <a:tailEnd/>
          </a:ln>
          <a:effectLst/>
        </p:spPr>
      </p:pic>
      <p:pic>
        <p:nvPicPr>
          <p:cNvPr id="11268" name="Picture 4"/>
          <p:cNvPicPr>
            <a:picLocks noChangeAspect="1" noChangeArrowheads="1"/>
          </p:cNvPicPr>
          <p:nvPr/>
        </p:nvPicPr>
        <p:blipFill>
          <a:blip r:embed="rId4"/>
          <a:srcRect/>
          <a:stretch>
            <a:fillRect/>
          </a:stretch>
        </p:blipFill>
        <p:spPr bwMode="auto">
          <a:xfrm rot="371282">
            <a:off x="4975167" y="4090609"/>
            <a:ext cx="3124203" cy="2347405"/>
          </a:xfrm>
          <a:prstGeom prst="rect">
            <a:avLst/>
          </a:prstGeom>
          <a:noFill/>
          <a:ln w="9525">
            <a:noFill/>
            <a:miter lim="800000"/>
            <a:headEnd/>
            <a:tailEnd/>
          </a:ln>
          <a:effectLst/>
        </p:spPr>
      </p:pic>
    </p:spTree>
  </p:cSld>
  <p:clrMapOvr>
    <a:masterClrMapping/>
  </p:clrMapOvr>
  <p:transition>
    <p:wheel spokes="8"/>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1267"/>
                                        </p:tgtEl>
                                        <p:attrNameLst>
                                          <p:attrName>style.visibility</p:attrName>
                                        </p:attrNameLst>
                                      </p:cBhvr>
                                      <p:to>
                                        <p:strVal val="visible"/>
                                      </p:to>
                                    </p:set>
                                    <p:anim calcmode="lin" valueType="num">
                                      <p:cBhvr additive="base">
                                        <p:cTn id="13" dur="500" fill="hold"/>
                                        <p:tgtEl>
                                          <p:spTgt spid="11267"/>
                                        </p:tgtEl>
                                        <p:attrNameLst>
                                          <p:attrName>ppt_x</p:attrName>
                                        </p:attrNameLst>
                                      </p:cBhvr>
                                      <p:tavLst>
                                        <p:tav tm="0">
                                          <p:val>
                                            <p:strVal val="#ppt_x"/>
                                          </p:val>
                                        </p:tav>
                                        <p:tav tm="100000">
                                          <p:val>
                                            <p:strVal val="#ppt_x"/>
                                          </p:val>
                                        </p:tav>
                                      </p:tavLst>
                                    </p:anim>
                                    <p:anim calcmode="lin" valueType="num">
                                      <p:cBhvr additive="base">
                                        <p:cTn id="14" dur="500" fill="hold"/>
                                        <p:tgtEl>
                                          <p:spTgt spid="1126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1266"/>
                                        </p:tgtEl>
                                        <p:attrNameLst>
                                          <p:attrName>style.visibility</p:attrName>
                                        </p:attrNameLst>
                                      </p:cBhvr>
                                      <p:to>
                                        <p:strVal val="visible"/>
                                      </p:to>
                                    </p:set>
                                    <p:anim calcmode="lin" valueType="num">
                                      <p:cBhvr additive="base">
                                        <p:cTn id="19" dur="500" fill="hold"/>
                                        <p:tgtEl>
                                          <p:spTgt spid="11266"/>
                                        </p:tgtEl>
                                        <p:attrNameLst>
                                          <p:attrName>ppt_x</p:attrName>
                                        </p:attrNameLst>
                                      </p:cBhvr>
                                      <p:tavLst>
                                        <p:tav tm="0">
                                          <p:val>
                                            <p:strVal val="#ppt_x"/>
                                          </p:val>
                                        </p:tav>
                                        <p:tav tm="100000">
                                          <p:val>
                                            <p:strVal val="#ppt_x"/>
                                          </p:val>
                                        </p:tav>
                                      </p:tavLst>
                                    </p:anim>
                                    <p:anim calcmode="lin" valueType="num">
                                      <p:cBhvr additive="base">
                                        <p:cTn id="20" dur="500" fill="hold"/>
                                        <p:tgtEl>
                                          <p:spTgt spid="1126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1268"/>
                                        </p:tgtEl>
                                        <p:attrNameLst>
                                          <p:attrName>style.visibility</p:attrName>
                                        </p:attrNameLst>
                                      </p:cBhvr>
                                      <p:to>
                                        <p:strVal val="visible"/>
                                      </p:to>
                                    </p:set>
                                    <p:anim calcmode="lin" valueType="num">
                                      <p:cBhvr additive="base">
                                        <p:cTn id="25" dur="500" fill="hold"/>
                                        <p:tgtEl>
                                          <p:spTgt spid="11268"/>
                                        </p:tgtEl>
                                        <p:attrNameLst>
                                          <p:attrName>ppt_x</p:attrName>
                                        </p:attrNameLst>
                                      </p:cBhvr>
                                      <p:tavLst>
                                        <p:tav tm="0">
                                          <p:val>
                                            <p:strVal val="#ppt_x"/>
                                          </p:val>
                                        </p:tav>
                                        <p:tav tm="100000">
                                          <p:val>
                                            <p:strVal val="#ppt_x"/>
                                          </p:val>
                                        </p:tav>
                                      </p:tavLst>
                                    </p:anim>
                                    <p:anim calcmode="lin" valueType="num">
                                      <p:cBhvr additive="base">
                                        <p:cTn id="26" dur="500" fill="hold"/>
                                        <p:tgtEl>
                                          <p:spTgt spid="11268"/>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0" end="0"/>
                                            </p:txEl>
                                          </p:spTgt>
                                        </p:tgtEl>
                                        <p:attrNameLst>
                                          <p:attrName>style.visibility</p:attrName>
                                        </p:attrNameLst>
                                      </p:cBhvr>
                                      <p:to>
                                        <p:strVal val="visible"/>
                                      </p:to>
                                    </p:set>
                                    <p:anim calcmode="lin" valueType="num">
                                      <p:cBhvr additive="base">
                                        <p:cTn id="31"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1" name="Picture 3"/>
          <p:cNvPicPr>
            <a:picLocks noChangeAspect="1" noChangeArrowheads="1"/>
          </p:cNvPicPr>
          <p:nvPr/>
        </p:nvPicPr>
        <p:blipFill>
          <a:blip r:embed="rId2" cstate="print"/>
          <a:srcRect/>
          <a:stretch>
            <a:fillRect/>
          </a:stretch>
        </p:blipFill>
        <p:spPr bwMode="auto">
          <a:xfrm rot="20840667">
            <a:off x="200055" y="1429970"/>
            <a:ext cx="2857466" cy="2143100"/>
          </a:xfrm>
          <a:prstGeom prst="rect">
            <a:avLst/>
          </a:prstGeom>
          <a:noFill/>
          <a:ln w="9525">
            <a:noFill/>
            <a:miter lim="800000"/>
            <a:headEnd/>
            <a:tailEnd/>
          </a:ln>
          <a:effectLst/>
        </p:spPr>
      </p:pic>
      <p:pic>
        <p:nvPicPr>
          <p:cNvPr id="12292" name="Picture 4"/>
          <p:cNvPicPr>
            <a:picLocks noChangeAspect="1" noChangeArrowheads="1"/>
          </p:cNvPicPr>
          <p:nvPr/>
        </p:nvPicPr>
        <p:blipFill>
          <a:blip r:embed="rId3" cstate="print"/>
          <a:srcRect/>
          <a:stretch>
            <a:fillRect/>
          </a:stretch>
        </p:blipFill>
        <p:spPr bwMode="auto">
          <a:xfrm rot="1171127">
            <a:off x="4723447" y="3433689"/>
            <a:ext cx="3884280" cy="2857520"/>
          </a:xfrm>
          <a:prstGeom prst="rect">
            <a:avLst/>
          </a:prstGeom>
          <a:noFill/>
          <a:ln w="9525">
            <a:noFill/>
            <a:miter lim="800000"/>
            <a:headEnd/>
            <a:tailEnd/>
          </a:ln>
          <a:effectLst/>
        </p:spPr>
      </p:pic>
      <p:sp>
        <p:nvSpPr>
          <p:cNvPr id="2" name="Заголовок 1"/>
          <p:cNvSpPr>
            <a:spLocks noGrp="1"/>
          </p:cNvSpPr>
          <p:nvPr>
            <p:ph type="title"/>
          </p:nvPr>
        </p:nvSpPr>
        <p:spPr>
          <a:xfrm>
            <a:off x="428596" y="642918"/>
            <a:ext cx="8229600" cy="1066800"/>
          </a:xfrm>
        </p:spPr>
        <p:txBody>
          <a:bodyPr/>
          <a:lstStyle/>
          <a:p>
            <a:pPr algn="ctr"/>
            <a:r>
              <a:rPr lang="uk-UA" dirty="0" smtClean="0"/>
              <a:t>Застосування бетону</a:t>
            </a:r>
            <a:endParaRPr lang="ru-RU" dirty="0"/>
          </a:p>
        </p:txBody>
      </p:sp>
      <p:sp>
        <p:nvSpPr>
          <p:cNvPr id="3" name="Содержимое 2"/>
          <p:cNvSpPr>
            <a:spLocks noGrp="1"/>
          </p:cNvSpPr>
          <p:nvPr>
            <p:ph idx="1"/>
          </p:nvPr>
        </p:nvSpPr>
        <p:spPr>
          <a:xfrm>
            <a:off x="3071802" y="1571612"/>
            <a:ext cx="5857916" cy="3929090"/>
          </a:xfrm>
        </p:spPr>
        <p:txBody>
          <a:bodyPr>
            <a:normAutofit fontScale="62500" lnSpcReduction="20000"/>
          </a:bodyPr>
          <a:lstStyle/>
          <a:p>
            <a:r>
              <a:rPr lang="ru-RU" dirty="0" smtClean="0"/>
              <a:t>У </a:t>
            </a:r>
            <a:r>
              <a:rPr lang="ru-RU" dirty="0" err="1" smtClean="0"/>
              <a:t>випадку</a:t>
            </a:r>
            <a:r>
              <a:rPr lang="ru-RU" dirty="0" smtClean="0"/>
              <a:t> </a:t>
            </a:r>
            <a:r>
              <a:rPr lang="ru-RU" dirty="0" err="1" smtClean="0"/>
              <a:t>зведення</a:t>
            </a:r>
            <a:r>
              <a:rPr lang="ru-RU" dirty="0" smtClean="0"/>
              <a:t> </a:t>
            </a:r>
            <a:r>
              <a:rPr lang="ru-RU" dirty="0" err="1" smtClean="0"/>
              <a:t>будови</a:t>
            </a:r>
            <a:r>
              <a:rPr lang="ru-RU" dirty="0" smtClean="0"/>
              <a:t> </a:t>
            </a:r>
            <a:r>
              <a:rPr lang="ru-RU" dirty="0" err="1" smtClean="0"/>
              <a:t>з</a:t>
            </a:r>
            <a:r>
              <a:rPr lang="ru-RU" dirty="0" smtClean="0"/>
              <a:t> бетону </a:t>
            </a:r>
            <a:r>
              <a:rPr lang="ru-RU" dirty="0" err="1" smtClean="0"/>
              <a:t>його</a:t>
            </a:r>
            <a:r>
              <a:rPr lang="ru-RU" dirty="0" smtClean="0"/>
              <a:t> </a:t>
            </a:r>
            <a:r>
              <a:rPr lang="ru-RU" dirty="0" err="1" smtClean="0"/>
              <a:t>види</a:t>
            </a:r>
            <a:r>
              <a:rPr lang="ru-RU" dirty="0" smtClean="0"/>
              <a:t> </a:t>
            </a:r>
            <a:r>
              <a:rPr lang="ru-RU" dirty="0" err="1" smtClean="0"/>
              <a:t>і</a:t>
            </a:r>
            <a:r>
              <a:rPr lang="ru-RU" dirty="0" smtClean="0"/>
              <a:t> марки </a:t>
            </a:r>
            <a:r>
              <a:rPr lang="ru-RU" dirty="0" err="1" smtClean="0"/>
              <a:t>визначаються</a:t>
            </a:r>
            <a:r>
              <a:rPr lang="ru-RU" dirty="0" smtClean="0"/>
              <a:t> на </a:t>
            </a:r>
            <a:r>
              <a:rPr lang="ru-RU" dirty="0" err="1" smtClean="0"/>
              <a:t>стадії</a:t>
            </a:r>
            <a:r>
              <a:rPr lang="ru-RU" dirty="0" smtClean="0"/>
              <a:t> </a:t>
            </a:r>
            <a:r>
              <a:rPr lang="ru-RU" dirty="0" err="1" smtClean="0"/>
              <a:t>створення</a:t>
            </a:r>
            <a:r>
              <a:rPr lang="ru-RU" dirty="0" smtClean="0"/>
              <a:t> проекту. Для </a:t>
            </a:r>
            <a:r>
              <a:rPr lang="ru-RU" dirty="0" err="1" smtClean="0"/>
              <a:t>різних</a:t>
            </a:r>
            <a:r>
              <a:rPr lang="ru-RU" dirty="0" smtClean="0"/>
              <a:t> </a:t>
            </a:r>
            <a:r>
              <a:rPr lang="ru-RU" dirty="0" err="1" smtClean="0"/>
              <a:t>елементів</a:t>
            </a:r>
            <a:r>
              <a:rPr lang="ru-RU" dirty="0" smtClean="0"/>
              <a:t> </a:t>
            </a:r>
            <a:r>
              <a:rPr lang="ru-RU" dirty="0" err="1" smtClean="0"/>
              <a:t>будівельної</a:t>
            </a:r>
            <a:r>
              <a:rPr lang="ru-RU" dirty="0" smtClean="0"/>
              <a:t> </a:t>
            </a:r>
            <a:r>
              <a:rPr lang="ru-RU" dirty="0" err="1" smtClean="0"/>
              <a:t>конструкції</a:t>
            </a:r>
            <a:r>
              <a:rPr lang="ru-RU" dirty="0" smtClean="0"/>
              <a:t> (</a:t>
            </a:r>
            <a:r>
              <a:rPr lang="ru-RU" dirty="0" err="1" smtClean="0"/>
              <a:t>фундаменти</a:t>
            </a:r>
            <a:r>
              <a:rPr lang="ru-RU" dirty="0" smtClean="0"/>
              <a:t>, </a:t>
            </a:r>
            <a:r>
              <a:rPr lang="ru-RU" dirty="0" err="1" smtClean="0"/>
              <a:t>що</a:t>
            </a:r>
            <a:r>
              <a:rPr lang="ru-RU" dirty="0" smtClean="0"/>
              <a:t> </a:t>
            </a:r>
            <a:r>
              <a:rPr lang="ru-RU" dirty="0" err="1" smtClean="0"/>
              <a:t>тримають</a:t>
            </a:r>
            <a:r>
              <a:rPr lang="ru-RU" dirty="0" smtClean="0"/>
              <a:t> </a:t>
            </a:r>
            <a:r>
              <a:rPr lang="ru-RU" dirty="0" err="1" smtClean="0"/>
              <a:t>стіни</a:t>
            </a:r>
            <a:r>
              <a:rPr lang="ru-RU" dirty="0" smtClean="0"/>
              <a:t>, </a:t>
            </a:r>
            <a:r>
              <a:rPr lang="ru-RU" dirty="0" err="1" smtClean="0"/>
              <a:t>внутрішні</a:t>
            </a:r>
            <a:r>
              <a:rPr lang="ru-RU" dirty="0" smtClean="0"/>
              <a:t> перегородки, </a:t>
            </a:r>
            <a:r>
              <a:rPr lang="ru-RU" dirty="0" err="1" smtClean="0"/>
              <a:t>підлоги</a:t>
            </a:r>
            <a:r>
              <a:rPr lang="ru-RU" dirty="0" smtClean="0"/>
              <a:t>) </a:t>
            </a:r>
            <a:r>
              <a:rPr lang="ru-RU" dirty="0" err="1" smtClean="0"/>
              <a:t>застосовуються</a:t>
            </a:r>
            <a:r>
              <a:rPr lang="ru-RU" dirty="0" smtClean="0"/>
              <a:t> </a:t>
            </a:r>
            <a:r>
              <a:rPr lang="ru-RU" dirty="0" err="1" smtClean="0"/>
              <a:t>різні</a:t>
            </a:r>
            <a:r>
              <a:rPr lang="ru-RU" dirty="0" smtClean="0"/>
              <a:t> </a:t>
            </a:r>
            <a:r>
              <a:rPr lang="ru-RU" dirty="0" err="1" smtClean="0"/>
              <a:t>види</a:t>
            </a:r>
            <a:r>
              <a:rPr lang="ru-RU" dirty="0" smtClean="0"/>
              <a:t> </a:t>
            </a:r>
            <a:r>
              <a:rPr lang="ru-RU" dirty="0" err="1" smtClean="0"/>
              <a:t>і</a:t>
            </a:r>
            <a:r>
              <a:rPr lang="ru-RU" dirty="0" smtClean="0"/>
              <a:t> марки </a:t>
            </a:r>
            <a:r>
              <a:rPr lang="ru-RU" dirty="0" err="1" smtClean="0"/>
              <a:t>бетонів</a:t>
            </a:r>
            <a:r>
              <a:rPr lang="ru-RU" dirty="0" smtClean="0"/>
              <a:t>.</a:t>
            </a:r>
          </a:p>
          <a:p>
            <a:endParaRPr lang="ru-RU" dirty="0" smtClean="0"/>
          </a:p>
          <a:p>
            <a:r>
              <a:rPr lang="ru-RU" dirty="0" err="1" smtClean="0"/>
              <a:t>Сфери</a:t>
            </a:r>
            <a:r>
              <a:rPr lang="ru-RU" dirty="0" smtClean="0"/>
              <a:t> </a:t>
            </a:r>
            <a:r>
              <a:rPr lang="ru-RU" dirty="0" err="1" smtClean="0"/>
              <a:t>застосування</a:t>
            </a:r>
            <a:r>
              <a:rPr lang="ru-RU" dirty="0" smtClean="0"/>
              <a:t> бетону в </a:t>
            </a:r>
            <a:r>
              <a:rPr lang="ru-RU" dirty="0" err="1" smtClean="0"/>
              <a:t>сучасному</a:t>
            </a:r>
            <a:r>
              <a:rPr lang="ru-RU" dirty="0" smtClean="0"/>
              <a:t> </a:t>
            </a:r>
            <a:r>
              <a:rPr lang="ru-RU" dirty="0" err="1" smtClean="0"/>
              <a:t>будівництві</a:t>
            </a:r>
            <a:r>
              <a:rPr lang="ru-RU" dirty="0" smtClean="0"/>
              <a:t> </a:t>
            </a:r>
            <a:r>
              <a:rPr lang="ru-RU" dirty="0" err="1" smtClean="0"/>
              <a:t>постійно</a:t>
            </a:r>
            <a:r>
              <a:rPr lang="ru-RU" dirty="0" smtClean="0"/>
              <a:t> </a:t>
            </a:r>
            <a:r>
              <a:rPr lang="ru-RU" dirty="0" err="1" smtClean="0"/>
              <a:t>розширюються</a:t>
            </a:r>
            <a:r>
              <a:rPr lang="ru-RU" dirty="0" smtClean="0"/>
              <a:t>. </a:t>
            </a:r>
            <a:r>
              <a:rPr lang="ru-RU" dirty="0" err="1" smtClean="0"/>
              <a:t>Широкі</a:t>
            </a:r>
            <a:r>
              <a:rPr lang="ru-RU" dirty="0" smtClean="0"/>
              <a:t> </a:t>
            </a:r>
            <a:r>
              <a:rPr lang="ru-RU" dirty="0" err="1" smtClean="0"/>
              <a:t>перспективи</a:t>
            </a:r>
            <a:r>
              <a:rPr lang="ru-RU" dirty="0" smtClean="0"/>
              <a:t> </a:t>
            </a:r>
            <a:r>
              <a:rPr lang="ru-RU" dirty="0" err="1" smtClean="0"/>
              <a:t>використання</a:t>
            </a:r>
            <a:r>
              <a:rPr lang="ru-RU" dirty="0" smtClean="0"/>
              <a:t> </a:t>
            </a:r>
            <a:r>
              <a:rPr lang="ru-RU" dirty="0" err="1" smtClean="0"/>
              <a:t>високоміцних</a:t>
            </a:r>
            <a:r>
              <a:rPr lang="ru-RU" dirty="0" smtClean="0"/>
              <a:t> </a:t>
            </a:r>
            <a:r>
              <a:rPr lang="ru-RU" dirty="0" err="1" smtClean="0"/>
              <a:t>бетонів</a:t>
            </a:r>
            <a:r>
              <a:rPr lang="ru-RU" dirty="0" smtClean="0"/>
              <a:t> (</a:t>
            </a:r>
            <a:r>
              <a:rPr lang="ru-RU" dirty="0" err="1" smtClean="0"/>
              <a:t>важких</a:t>
            </a:r>
            <a:r>
              <a:rPr lang="ru-RU" dirty="0" smtClean="0"/>
              <a:t> </a:t>
            </a:r>
            <a:r>
              <a:rPr lang="ru-RU" dirty="0" err="1" smtClean="0"/>
              <a:t>і</a:t>
            </a:r>
            <a:r>
              <a:rPr lang="ru-RU" dirty="0" smtClean="0"/>
              <a:t> легких), а </a:t>
            </a:r>
            <a:r>
              <a:rPr lang="ru-RU" dirty="0" err="1" smtClean="0"/>
              <a:t>також</a:t>
            </a:r>
            <a:r>
              <a:rPr lang="ru-RU" dirty="0" smtClean="0"/>
              <a:t> </a:t>
            </a:r>
            <a:r>
              <a:rPr lang="ru-RU" dirty="0" err="1" smtClean="0"/>
              <a:t>бетонів</a:t>
            </a:r>
            <a:r>
              <a:rPr lang="ru-RU" dirty="0" smtClean="0"/>
              <a:t> </a:t>
            </a:r>
            <a:r>
              <a:rPr lang="ru-RU" dirty="0" err="1" smtClean="0"/>
              <a:t>із</a:t>
            </a:r>
            <a:r>
              <a:rPr lang="ru-RU" dirty="0" smtClean="0"/>
              <a:t> </a:t>
            </a:r>
            <a:r>
              <a:rPr lang="ru-RU" dirty="0" err="1" smtClean="0"/>
              <a:t>заданими</a:t>
            </a:r>
            <a:r>
              <a:rPr lang="ru-RU" dirty="0" smtClean="0"/>
              <a:t> </a:t>
            </a:r>
            <a:r>
              <a:rPr lang="ru-RU" dirty="0" err="1" smtClean="0"/>
              <a:t>фізіко-технічними</a:t>
            </a:r>
            <a:r>
              <a:rPr lang="ru-RU" dirty="0" smtClean="0"/>
              <a:t> </a:t>
            </a:r>
            <a:r>
              <a:rPr lang="ru-RU" dirty="0" err="1" smtClean="0"/>
              <a:t>властивостями</a:t>
            </a:r>
            <a:r>
              <a:rPr lang="ru-RU" dirty="0" smtClean="0"/>
              <a:t>: малою осадкою </a:t>
            </a:r>
            <a:r>
              <a:rPr lang="ru-RU" dirty="0" err="1" smtClean="0"/>
              <a:t>і</a:t>
            </a:r>
            <a:r>
              <a:rPr lang="ru-RU" dirty="0" smtClean="0"/>
              <a:t> </a:t>
            </a:r>
            <a:r>
              <a:rPr lang="ru-RU" dirty="0" err="1" smtClean="0"/>
              <a:t>рухливістю</a:t>
            </a:r>
            <a:r>
              <a:rPr lang="ru-RU" dirty="0" smtClean="0"/>
              <a:t>, </a:t>
            </a:r>
            <a:r>
              <a:rPr lang="ru-RU" dirty="0" err="1" smtClean="0"/>
              <a:t>морозостійкістю</a:t>
            </a:r>
            <a:r>
              <a:rPr lang="ru-RU" dirty="0" smtClean="0"/>
              <a:t>, </a:t>
            </a:r>
            <a:r>
              <a:rPr lang="ru-RU" dirty="0" err="1" smtClean="0"/>
              <a:t>довговічністю</a:t>
            </a:r>
            <a:r>
              <a:rPr lang="ru-RU" dirty="0" smtClean="0"/>
              <a:t>, </a:t>
            </a:r>
            <a:r>
              <a:rPr lang="ru-RU" dirty="0" err="1" smtClean="0"/>
              <a:t>тріщиностійкістю</a:t>
            </a:r>
            <a:r>
              <a:rPr lang="ru-RU" dirty="0" smtClean="0"/>
              <a:t>, </a:t>
            </a:r>
            <a:r>
              <a:rPr lang="ru-RU" dirty="0" err="1" smtClean="0"/>
              <a:t>теплопровідністю</a:t>
            </a:r>
            <a:r>
              <a:rPr lang="ru-RU" dirty="0" smtClean="0"/>
              <a:t>, </a:t>
            </a:r>
            <a:r>
              <a:rPr lang="ru-RU" dirty="0" err="1" smtClean="0"/>
              <a:t>жаростійкістю</a:t>
            </a:r>
            <a:r>
              <a:rPr lang="ru-RU" dirty="0" smtClean="0"/>
              <a:t> </a:t>
            </a:r>
            <a:r>
              <a:rPr lang="ru-RU" dirty="0" err="1" smtClean="0"/>
              <a:t>і</a:t>
            </a:r>
            <a:r>
              <a:rPr lang="ru-RU" dirty="0" smtClean="0"/>
              <a:t> </a:t>
            </a:r>
            <a:r>
              <a:rPr lang="ru-RU" dirty="0" err="1" smtClean="0"/>
              <a:t>захисними</a:t>
            </a:r>
            <a:r>
              <a:rPr lang="ru-RU" dirty="0" smtClean="0"/>
              <a:t> </a:t>
            </a:r>
            <a:r>
              <a:rPr lang="ru-RU" dirty="0" err="1" smtClean="0"/>
              <a:t>властивостями</a:t>
            </a:r>
            <a:r>
              <a:rPr lang="ru-RU" dirty="0" smtClean="0"/>
              <a:t> </a:t>
            </a:r>
            <a:r>
              <a:rPr lang="ru-RU" dirty="0" err="1" smtClean="0"/>
              <a:t>від</a:t>
            </a:r>
            <a:r>
              <a:rPr lang="ru-RU" dirty="0" smtClean="0"/>
              <a:t> </a:t>
            </a:r>
            <a:r>
              <a:rPr lang="ru-RU" dirty="0" err="1" smtClean="0"/>
              <a:t>радіоактивних</a:t>
            </a:r>
            <a:r>
              <a:rPr lang="ru-RU" dirty="0" smtClean="0"/>
              <a:t> </a:t>
            </a:r>
            <a:r>
              <a:rPr lang="ru-RU" dirty="0" err="1" smtClean="0"/>
              <a:t>дій</a:t>
            </a:r>
            <a:r>
              <a:rPr lang="ru-RU" dirty="0" smtClean="0"/>
              <a:t>.</a:t>
            </a:r>
            <a:endParaRPr lang="ru-RU" dirty="0"/>
          </a:p>
        </p:txBody>
      </p:sp>
      <p:pic>
        <p:nvPicPr>
          <p:cNvPr id="12290" name="Picture 2"/>
          <p:cNvPicPr>
            <a:picLocks noChangeAspect="1" noChangeArrowheads="1"/>
          </p:cNvPicPr>
          <p:nvPr/>
        </p:nvPicPr>
        <p:blipFill>
          <a:blip r:embed="rId4"/>
          <a:srcRect/>
          <a:stretch>
            <a:fillRect/>
          </a:stretch>
        </p:blipFill>
        <p:spPr bwMode="auto">
          <a:xfrm>
            <a:off x="1" y="4286256"/>
            <a:ext cx="3428992" cy="2571744"/>
          </a:xfrm>
          <a:prstGeom prst="rect">
            <a:avLst/>
          </a:prstGeom>
          <a:noFill/>
          <a:ln w="9525">
            <a:noFill/>
            <a:miter lim="800000"/>
            <a:headEnd/>
            <a:tailEnd/>
          </a:ln>
          <a:effectLst/>
        </p:spPr>
      </p:pic>
    </p:spTree>
  </p:cSld>
  <p:clrMapOvr>
    <a:masterClrMapping/>
  </p:clrMapOvr>
  <p:transition>
    <p:wheel spokes="8"/>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2292"/>
                                        </p:tgtEl>
                                        <p:attrNameLst>
                                          <p:attrName>style.visibility</p:attrName>
                                        </p:attrNameLst>
                                      </p:cBhvr>
                                      <p:to>
                                        <p:strVal val="visible"/>
                                      </p:to>
                                    </p:set>
                                    <p:anim calcmode="lin" valueType="num">
                                      <p:cBhvr additive="base">
                                        <p:cTn id="13" dur="500" fill="hold"/>
                                        <p:tgtEl>
                                          <p:spTgt spid="12292"/>
                                        </p:tgtEl>
                                        <p:attrNameLst>
                                          <p:attrName>ppt_x</p:attrName>
                                        </p:attrNameLst>
                                      </p:cBhvr>
                                      <p:tavLst>
                                        <p:tav tm="0">
                                          <p:val>
                                            <p:strVal val="#ppt_x"/>
                                          </p:val>
                                        </p:tav>
                                        <p:tav tm="100000">
                                          <p:val>
                                            <p:strVal val="#ppt_x"/>
                                          </p:val>
                                        </p:tav>
                                      </p:tavLst>
                                    </p:anim>
                                    <p:anim calcmode="lin" valueType="num">
                                      <p:cBhvr additive="base">
                                        <p:cTn id="14" dur="500" fill="hold"/>
                                        <p:tgtEl>
                                          <p:spTgt spid="1229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2291"/>
                                        </p:tgtEl>
                                        <p:attrNameLst>
                                          <p:attrName>style.visibility</p:attrName>
                                        </p:attrNameLst>
                                      </p:cBhvr>
                                      <p:to>
                                        <p:strVal val="visible"/>
                                      </p:to>
                                    </p:set>
                                    <p:anim calcmode="lin" valueType="num">
                                      <p:cBhvr additive="base">
                                        <p:cTn id="19" dur="500" fill="hold"/>
                                        <p:tgtEl>
                                          <p:spTgt spid="12291"/>
                                        </p:tgtEl>
                                        <p:attrNameLst>
                                          <p:attrName>ppt_x</p:attrName>
                                        </p:attrNameLst>
                                      </p:cBhvr>
                                      <p:tavLst>
                                        <p:tav tm="0">
                                          <p:val>
                                            <p:strVal val="#ppt_x"/>
                                          </p:val>
                                        </p:tav>
                                        <p:tav tm="100000">
                                          <p:val>
                                            <p:strVal val="#ppt_x"/>
                                          </p:val>
                                        </p:tav>
                                      </p:tavLst>
                                    </p:anim>
                                    <p:anim calcmode="lin" valueType="num">
                                      <p:cBhvr additive="base">
                                        <p:cTn id="20" dur="500" fill="hold"/>
                                        <p:tgtEl>
                                          <p:spTgt spid="1229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2290"/>
                                        </p:tgtEl>
                                        <p:attrNameLst>
                                          <p:attrName>style.visibility</p:attrName>
                                        </p:attrNameLst>
                                      </p:cBhvr>
                                      <p:to>
                                        <p:strVal val="visible"/>
                                      </p:to>
                                    </p:set>
                                    <p:anim calcmode="lin" valueType="num">
                                      <p:cBhvr additive="base">
                                        <p:cTn id="25" dur="500" fill="hold"/>
                                        <p:tgtEl>
                                          <p:spTgt spid="12290"/>
                                        </p:tgtEl>
                                        <p:attrNameLst>
                                          <p:attrName>ppt_x</p:attrName>
                                        </p:attrNameLst>
                                      </p:cBhvr>
                                      <p:tavLst>
                                        <p:tav tm="0">
                                          <p:val>
                                            <p:strVal val="#ppt_x"/>
                                          </p:val>
                                        </p:tav>
                                        <p:tav tm="100000">
                                          <p:val>
                                            <p:strVal val="#ppt_x"/>
                                          </p:val>
                                        </p:tav>
                                      </p:tavLst>
                                    </p:anim>
                                    <p:anim calcmode="lin" valueType="num">
                                      <p:cBhvr additive="base">
                                        <p:cTn id="26" dur="500" fill="hold"/>
                                        <p:tgtEl>
                                          <p:spTgt spid="12290"/>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0" end="0"/>
                                            </p:txEl>
                                          </p:spTgt>
                                        </p:tgtEl>
                                        <p:attrNameLst>
                                          <p:attrName>style.visibility</p:attrName>
                                        </p:attrNameLst>
                                      </p:cBhvr>
                                      <p:to>
                                        <p:strVal val="visible"/>
                                      </p:to>
                                    </p:set>
                                    <p:anim calcmode="lin" valueType="num">
                                      <p:cBhvr additive="base">
                                        <p:cTn id="31"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2" end="2"/>
                                            </p:txEl>
                                          </p:spTgt>
                                        </p:tgtEl>
                                        <p:attrNameLst>
                                          <p:attrName>style.visibility</p:attrName>
                                        </p:attrNameLst>
                                      </p:cBhvr>
                                      <p:to>
                                        <p:strVal val="visible"/>
                                      </p:to>
                                    </p:set>
                                    <p:anim calcmode="lin" valueType="num">
                                      <p:cBhvr additive="base">
                                        <p:cTn id="3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28596" y="500042"/>
            <a:ext cx="8229600" cy="1066800"/>
          </a:xfrm>
        </p:spPr>
        <p:txBody>
          <a:bodyPr/>
          <a:lstStyle/>
          <a:p>
            <a:pPr algn="ctr"/>
            <a:r>
              <a:rPr lang="uk-UA" dirty="0" smtClean="0"/>
              <a:t>План</a:t>
            </a:r>
            <a:endParaRPr lang="ru-RU" dirty="0"/>
          </a:p>
        </p:txBody>
      </p:sp>
      <p:sp>
        <p:nvSpPr>
          <p:cNvPr id="3" name="Содержимое 2"/>
          <p:cNvSpPr>
            <a:spLocks noGrp="1"/>
          </p:cNvSpPr>
          <p:nvPr>
            <p:ph idx="1"/>
          </p:nvPr>
        </p:nvSpPr>
        <p:spPr>
          <a:xfrm>
            <a:off x="428596" y="1500174"/>
            <a:ext cx="8229600" cy="4929222"/>
          </a:xfrm>
        </p:spPr>
        <p:txBody>
          <a:bodyPr/>
          <a:lstStyle/>
          <a:p>
            <a:r>
              <a:rPr lang="uk-UA" dirty="0" smtClean="0"/>
              <a:t>Будівельні матеріали</a:t>
            </a:r>
          </a:p>
          <a:p>
            <a:r>
              <a:rPr lang="uk-UA" dirty="0" smtClean="0"/>
              <a:t>Історична довідка про скло</a:t>
            </a:r>
          </a:p>
          <a:p>
            <a:r>
              <a:rPr lang="uk-UA" dirty="0" smtClean="0"/>
              <a:t>Скло</a:t>
            </a:r>
          </a:p>
          <a:p>
            <a:r>
              <a:rPr lang="uk-UA" dirty="0" smtClean="0"/>
              <a:t>Походження та застосування скла</a:t>
            </a:r>
          </a:p>
          <a:p>
            <a:r>
              <a:rPr lang="uk-UA" dirty="0" smtClean="0"/>
              <a:t>Історія видобутку цементу</a:t>
            </a:r>
          </a:p>
          <a:p>
            <a:r>
              <a:rPr lang="uk-UA" dirty="0" smtClean="0"/>
              <a:t>Цемент</a:t>
            </a:r>
          </a:p>
          <a:p>
            <a:r>
              <a:rPr lang="uk-UA" dirty="0" smtClean="0"/>
              <a:t>Застосування цементу</a:t>
            </a:r>
          </a:p>
          <a:p>
            <a:r>
              <a:rPr lang="uk-UA" dirty="0" smtClean="0"/>
              <a:t>Історія бетону</a:t>
            </a:r>
          </a:p>
          <a:p>
            <a:r>
              <a:rPr lang="uk-UA" dirty="0" smtClean="0"/>
              <a:t>Бетон</a:t>
            </a:r>
          </a:p>
          <a:p>
            <a:r>
              <a:rPr lang="uk-UA" dirty="0" smtClean="0"/>
              <a:t>Застосування бетону</a:t>
            </a:r>
          </a:p>
        </p:txBody>
      </p:sp>
    </p:spTree>
  </p:cSld>
  <p:clrMapOvr>
    <a:masterClrMapping/>
  </p:clrMapOvr>
  <p:transition>
    <p:wheel spokes="8"/>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additive="base">
                                        <p:cTn id="19"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 calcmode="lin" valueType="num">
                                      <p:cBhvr additive="base">
                                        <p:cTn id="2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 calcmode="lin" valueType="num">
                                      <p:cBhvr additive="base">
                                        <p:cTn id="3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4" end="4"/>
                                            </p:txEl>
                                          </p:spTgt>
                                        </p:tgtEl>
                                        <p:attrNameLst>
                                          <p:attrName>style.visibility</p:attrName>
                                        </p:attrNameLst>
                                      </p:cBhvr>
                                      <p:to>
                                        <p:strVal val="visible"/>
                                      </p:to>
                                    </p:set>
                                    <p:anim calcmode="lin" valueType="num">
                                      <p:cBhvr additive="base">
                                        <p:cTn id="3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
                                            <p:txEl>
                                              <p:pRg st="5" end="5"/>
                                            </p:txEl>
                                          </p:spTgt>
                                        </p:tgtEl>
                                        <p:attrNameLst>
                                          <p:attrName>style.visibility</p:attrName>
                                        </p:attrNameLst>
                                      </p:cBhvr>
                                      <p:to>
                                        <p:strVal val="visible"/>
                                      </p:to>
                                    </p:set>
                                    <p:anim calcmode="lin" valueType="num">
                                      <p:cBhvr additive="base">
                                        <p:cTn id="43"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3">
                                            <p:txEl>
                                              <p:pRg st="6" end="6"/>
                                            </p:txEl>
                                          </p:spTgt>
                                        </p:tgtEl>
                                        <p:attrNameLst>
                                          <p:attrName>style.visibility</p:attrName>
                                        </p:attrNameLst>
                                      </p:cBhvr>
                                      <p:to>
                                        <p:strVal val="visible"/>
                                      </p:to>
                                    </p:set>
                                    <p:anim calcmode="lin" valueType="num">
                                      <p:cBhvr additive="base">
                                        <p:cTn id="49"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3">
                                            <p:txEl>
                                              <p:pRg st="7" end="7"/>
                                            </p:txEl>
                                          </p:spTgt>
                                        </p:tgtEl>
                                        <p:attrNameLst>
                                          <p:attrName>style.visibility</p:attrName>
                                        </p:attrNameLst>
                                      </p:cBhvr>
                                      <p:to>
                                        <p:strVal val="visible"/>
                                      </p:to>
                                    </p:set>
                                    <p:anim calcmode="lin" valueType="num">
                                      <p:cBhvr additive="base">
                                        <p:cTn id="55"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3">
                                            <p:txEl>
                                              <p:pRg st="8" end="8"/>
                                            </p:txEl>
                                          </p:spTgt>
                                        </p:tgtEl>
                                        <p:attrNameLst>
                                          <p:attrName>style.visibility</p:attrName>
                                        </p:attrNameLst>
                                      </p:cBhvr>
                                      <p:to>
                                        <p:strVal val="visible"/>
                                      </p:to>
                                    </p:set>
                                    <p:anim calcmode="lin" valueType="num">
                                      <p:cBhvr additive="base">
                                        <p:cTn id="61"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3">
                                            <p:txEl>
                                              <p:pRg st="9" end="9"/>
                                            </p:txEl>
                                          </p:spTgt>
                                        </p:tgtEl>
                                        <p:attrNameLst>
                                          <p:attrName>style.visibility</p:attrName>
                                        </p:attrNameLst>
                                      </p:cBhvr>
                                      <p:to>
                                        <p:strVal val="visible"/>
                                      </p:to>
                                    </p:set>
                                    <p:anim calcmode="lin" valueType="num">
                                      <p:cBhvr additive="base">
                                        <p:cTn id="67"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p:cNvPicPr>
            <a:picLocks noChangeAspect="1" noChangeArrowheads="1"/>
          </p:cNvPicPr>
          <p:nvPr/>
        </p:nvPicPr>
        <p:blipFill>
          <a:blip r:embed="rId2" cstate="print"/>
          <a:srcRect/>
          <a:stretch>
            <a:fillRect/>
          </a:stretch>
        </p:blipFill>
        <p:spPr bwMode="auto">
          <a:xfrm rot="490681">
            <a:off x="2375430" y="2010326"/>
            <a:ext cx="3333773" cy="2500330"/>
          </a:xfrm>
          <a:prstGeom prst="rect">
            <a:avLst/>
          </a:prstGeom>
          <a:noFill/>
          <a:ln w="9525">
            <a:noFill/>
            <a:miter lim="800000"/>
            <a:headEnd/>
            <a:tailEnd/>
          </a:ln>
          <a:effectLst/>
        </p:spPr>
      </p:pic>
      <p:pic>
        <p:nvPicPr>
          <p:cNvPr id="1028" name="Picture 4"/>
          <p:cNvPicPr>
            <a:picLocks noChangeAspect="1" noChangeArrowheads="1"/>
          </p:cNvPicPr>
          <p:nvPr/>
        </p:nvPicPr>
        <p:blipFill>
          <a:blip r:embed="rId3"/>
          <a:srcRect/>
          <a:stretch>
            <a:fillRect/>
          </a:stretch>
        </p:blipFill>
        <p:spPr bwMode="auto">
          <a:xfrm rot="20436549">
            <a:off x="415214" y="3596545"/>
            <a:ext cx="2503477" cy="2928934"/>
          </a:xfrm>
          <a:prstGeom prst="rect">
            <a:avLst/>
          </a:prstGeom>
          <a:noFill/>
          <a:ln w="9525">
            <a:noFill/>
            <a:miter lim="800000"/>
            <a:headEnd/>
            <a:tailEnd/>
          </a:ln>
          <a:effectLst/>
        </p:spPr>
      </p:pic>
      <p:pic>
        <p:nvPicPr>
          <p:cNvPr id="1027" name="Picture 3"/>
          <p:cNvPicPr>
            <a:picLocks noChangeAspect="1" noChangeArrowheads="1"/>
          </p:cNvPicPr>
          <p:nvPr/>
        </p:nvPicPr>
        <p:blipFill>
          <a:blip r:embed="rId4"/>
          <a:srcRect/>
          <a:stretch>
            <a:fillRect/>
          </a:stretch>
        </p:blipFill>
        <p:spPr bwMode="auto">
          <a:xfrm rot="1628331">
            <a:off x="6158812" y="4376510"/>
            <a:ext cx="2690798" cy="2023480"/>
          </a:xfrm>
          <a:prstGeom prst="rect">
            <a:avLst/>
          </a:prstGeom>
          <a:noFill/>
          <a:ln w="9525">
            <a:noFill/>
            <a:miter lim="800000"/>
            <a:headEnd/>
            <a:tailEnd/>
          </a:ln>
          <a:effectLst/>
        </p:spPr>
      </p:pic>
      <p:pic>
        <p:nvPicPr>
          <p:cNvPr id="1026" name="Picture 2"/>
          <p:cNvPicPr>
            <a:picLocks noChangeAspect="1" noChangeArrowheads="1"/>
          </p:cNvPicPr>
          <p:nvPr/>
        </p:nvPicPr>
        <p:blipFill>
          <a:blip r:embed="rId5"/>
          <a:srcRect/>
          <a:stretch>
            <a:fillRect/>
          </a:stretch>
        </p:blipFill>
        <p:spPr bwMode="auto">
          <a:xfrm rot="570319">
            <a:off x="5682133" y="1691448"/>
            <a:ext cx="3333750" cy="1828800"/>
          </a:xfrm>
          <a:prstGeom prst="rect">
            <a:avLst/>
          </a:prstGeom>
          <a:noFill/>
          <a:ln w="9525">
            <a:noFill/>
            <a:miter lim="800000"/>
            <a:headEnd/>
            <a:tailEnd/>
          </a:ln>
          <a:effectLst>
            <a:softEdge rad="63500"/>
          </a:effectLst>
        </p:spPr>
      </p:pic>
      <p:sp>
        <p:nvSpPr>
          <p:cNvPr id="2" name="Заголовок 1"/>
          <p:cNvSpPr>
            <a:spLocks noGrp="1"/>
          </p:cNvSpPr>
          <p:nvPr>
            <p:ph type="title"/>
          </p:nvPr>
        </p:nvSpPr>
        <p:spPr>
          <a:xfrm>
            <a:off x="428596" y="642918"/>
            <a:ext cx="8229600" cy="1066800"/>
          </a:xfrm>
        </p:spPr>
        <p:txBody>
          <a:bodyPr/>
          <a:lstStyle/>
          <a:p>
            <a:pPr algn="ctr"/>
            <a:r>
              <a:rPr lang="uk-UA" dirty="0" smtClean="0"/>
              <a:t>Будівельні матеріали</a:t>
            </a:r>
            <a:endParaRPr lang="ru-RU" dirty="0"/>
          </a:p>
        </p:txBody>
      </p:sp>
      <p:sp>
        <p:nvSpPr>
          <p:cNvPr id="3" name="Содержимое 2"/>
          <p:cNvSpPr>
            <a:spLocks noGrp="1"/>
          </p:cNvSpPr>
          <p:nvPr>
            <p:ph idx="1"/>
          </p:nvPr>
        </p:nvSpPr>
        <p:spPr>
          <a:xfrm>
            <a:off x="0" y="1785926"/>
            <a:ext cx="7000892" cy="4143404"/>
          </a:xfrm>
        </p:spPr>
        <p:txBody>
          <a:bodyPr>
            <a:normAutofit fontScale="92500"/>
          </a:bodyPr>
          <a:lstStyle/>
          <a:p>
            <a:r>
              <a:rPr lang="vi-VN" dirty="0" smtClean="0"/>
              <a:t>Будіве́льні матеріа́ли — це різні за складом, структурою, формою та властивостями речовини, застосовувані безпосередньо для будівництва споруд або для виготовлення з них збірних елементів на спеціалізованих підприємствах.</a:t>
            </a:r>
          </a:p>
          <a:p>
            <a:endParaRPr lang="vi-VN" dirty="0" smtClean="0"/>
          </a:p>
          <a:p>
            <a:r>
              <a:rPr lang="vi-VN" dirty="0" smtClean="0"/>
              <a:t>Найпростіші будівельні матеріали — пісок, глина, деревина, природний камінь, гравій.</a:t>
            </a:r>
            <a:endParaRPr lang="ru-RU" dirty="0"/>
          </a:p>
        </p:txBody>
      </p:sp>
    </p:spTree>
  </p:cSld>
  <p:clrMapOvr>
    <a:masterClrMapping/>
  </p:clrMapOvr>
  <p:transition>
    <p:wheel spokes="8"/>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26"/>
                                        </p:tgtEl>
                                        <p:attrNameLst>
                                          <p:attrName>style.visibility</p:attrName>
                                        </p:attrNameLst>
                                      </p:cBhvr>
                                      <p:to>
                                        <p:strVal val="visible"/>
                                      </p:to>
                                    </p:set>
                                    <p:anim calcmode="lin" valueType="num">
                                      <p:cBhvr additive="base">
                                        <p:cTn id="13" dur="500" fill="hold"/>
                                        <p:tgtEl>
                                          <p:spTgt spid="1026"/>
                                        </p:tgtEl>
                                        <p:attrNameLst>
                                          <p:attrName>ppt_x</p:attrName>
                                        </p:attrNameLst>
                                      </p:cBhvr>
                                      <p:tavLst>
                                        <p:tav tm="0">
                                          <p:val>
                                            <p:strVal val="#ppt_x"/>
                                          </p:val>
                                        </p:tav>
                                        <p:tav tm="100000">
                                          <p:val>
                                            <p:strVal val="#ppt_x"/>
                                          </p:val>
                                        </p:tav>
                                      </p:tavLst>
                                    </p:anim>
                                    <p:anim calcmode="lin" valueType="num">
                                      <p:cBhvr additive="base">
                                        <p:cTn id="14"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027"/>
                                        </p:tgtEl>
                                        <p:attrNameLst>
                                          <p:attrName>style.visibility</p:attrName>
                                        </p:attrNameLst>
                                      </p:cBhvr>
                                      <p:to>
                                        <p:strVal val="visible"/>
                                      </p:to>
                                    </p:set>
                                    <p:anim calcmode="lin" valueType="num">
                                      <p:cBhvr additive="base">
                                        <p:cTn id="19" dur="500" fill="hold"/>
                                        <p:tgtEl>
                                          <p:spTgt spid="1027"/>
                                        </p:tgtEl>
                                        <p:attrNameLst>
                                          <p:attrName>ppt_x</p:attrName>
                                        </p:attrNameLst>
                                      </p:cBhvr>
                                      <p:tavLst>
                                        <p:tav tm="0">
                                          <p:val>
                                            <p:strVal val="#ppt_x"/>
                                          </p:val>
                                        </p:tav>
                                        <p:tav tm="100000">
                                          <p:val>
                                            <p:strVal val="#ppt_x"/>
                                          </p:val>
                                        </p:tav>
                                      </p:tavLst>
                                    </p:anim>
                                    <p:anim calcmode="lin" valueType="num">
                                      <p:cBhvr additive="base">
                                        <p:cTn id="20" dur="500" fill="hold"/>
                                        <p:tgtEl>
                                          <p:spTgt spid="102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029"/>
                                        </p:tgtEl>
                                        <p:attrNameLst>
                                          <p:attrName>style.visibility</p:attrName>
                                        </p:attrNameLst>
                                      </p:cBhvr>
                                      <p:to>
                                        <p:strVal val="visible"/>
                                      </p:to>
                                    </p:set>
                                    <p:anim calcmode="lin" valueType="num">
                                      <p:cBhvr additive="base">
                                        <p:cTn id="25" dur="500" fill="hold"/>
                                        <p:tgtEl>
                                          <p:spTgt spid="1029"/>
                                        </p:tgtEl>
                                        <p:attrNameLst>
                                          <p:attrName>ppt_x</p:attrName>
                                        </p:attrNameLst>
                                      </p:cBhvr>
                                      <p:tavLst>
                                        <p:tav tm="0">
                                          <p:val>
                                            <p:strVal val="#ppt_x"/>
                                          </p:val>
                                        </p:tav>
                                        <p:tav tm="100000">
                                          <p:val>
                                            <p:strVal val="#ppt_x"/>
                                          </p:val>
                                        </p:tav>
                                      </p:tavLst>
                                    </p:anim>
                                    <p:anim calcmode="lin" valueType="num">
                                      <p:cBhvr additive="base">
                                        <p:cTn id="26" dur="500" fill="hold"/>
                                        <p:tgtEl>
                                          <p:spTgt spid="102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028"/>
                                        </p:tgtEl>
                                        <p:attrNameLst>
                                          <p:attrName>style.visibility</p:attrName>
                                        </p:attrNameLst>
                                      </p:cBhvr>
                                      <p:to>
                                        <p:strVal val="visible"/>
                                      </p:to>
                                    </p:set>
                                    <p:anim calcmode="lin" valueType="num">
                                      <p:cBhvr additive="base">
                                        <p:cTn id="31" dur="500" fill="hold"/>
                                        <p:tgtEl>
                                          <p:spTgt spid="1028"/>
                                        </p:tgtEl>
                                        <p:attrNameLst>
                                          <p:attrName>ppt_x</p:attrName>
                                        </p:attrNameLst>
                                      </p:cBhvr>
                                      <p:tavLst>
                                        <p:tav tm="0">
                                          <p:val>
                                            <p:strVal val="#ppt_x"/>
                                          </p:val>
                                        </p:tav>
                                        <p:tav tm="100000">
                                          <p:val>
                                            <p:strVal val="#ppt_x"/>
                                          </p:val>
                                        </p:tav>
                                      </p:tavLst>
                                    </p:anim>
                                    <p:anim calcmode="lin" valueType="num">
                                      <p:cBhvr additive="base">
                                        <p:cTn id="32" dur="500" fill="hold"/>
                                        <p:tgtEl>
                                          <p:spTgt spid="1028"/>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0" end="0"/>
                                            </p:txEl>
                                          </p:spTgt>
                                        </p:tgtEl>
                                        <p:attrNameLst>
                                          <p:attrName>style.visibility</p:attrName>
                                        </p:attrNameLst>
                                      </p:cBhvr>
                                      <p:to>
                                        <p:strVal val="visible"/>
                                      </p:to>
                                    </p:set>
                                    <p:anim calcmode="lin" valueType="num">
                                      <p:cBhvr additive="base">
                                        <p:cTn id="3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
                                            <p:txEl>
                                              <p:pRg st="2" end="2"/>
                                            </p:txEl>
                                          </p:spTgt>
                                        </p:tgtEl>
                                        <p:attrNameLst>
                                          <p:attrName>style.visibility</p:attrName>
                                        </p:attrNameLst>
                                      </p:cBhvr>
                                      <p:to>
                                        <p:strVal val="visible"/>
                                      </p:to>
                                    </p:set>
                                    <p:anim calcmode="lin" valueType="num">
                                      <p:cBhvr additive="base">
                                        <p:cTn id="4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28596" y="500042"/>
            <a:ext cx="8229600" cy="1066800"/>
          </a:xfrm>
        </p:spPr>
        <p:txBody>
          <a:bodyPr/>
          <a:lstStyle/>
          <a:p>
            <a:pPr algn="ctr"/>
            <a:r>
              <a:rPr lang="uk-UA" dirty="0" smtClean="0"/>
              <a:t>Історична довідка про скло</a:t>
            </a:r>
            <a:endParaRPr lang="ru-RU" dirty="0"/>
          </a:p>
        </p:txBody>
      </p:sp>
      <p:sp>
        <p:nvSpPr>
          <p:cNvPr id="3" name="Содержимое 2"/>
          <p:cNvSpPr>
            <a:spLocks noGrp="1"/>
          </p:cNvSpPr>
          <p:nvPr>
            <p:ph idx="1"/>
          </p:nvPr>
        </p:nvSpPr>
        <p:spPr>
          <a:xfrm>
            <a:off x="457200" y="1571612"/>
            <a:ext cx="5686436" cy="5002924"/>
          </a:xfrm>
        </p:spPr>
        <p:txBody>
          <a:bodyPr>
            <a:normAutofit fontScale="70000" lnSpcReduction="20000"/>
          </a:bodyPr>
          <a:lstStyle/>
          <a:p>
            <a:r>
              <a:rPr lang="uk-UA" dirty="0" smtClean="0"/>
              <a:t>Близько 1500 років до н.е. у Єгипті почали виготовляти перші предмети домашнього вжитку. Це в основному були чаші, кухонне начиння та пляшки. Центрами виробництва скляних виробів були столиці Єгипту, спочатку </a:t>
            </a:r>
            <a:r>
              <a:rPr lang="uk-UA" dirty="0" err="1" smtClean="0"/>
              <a:t>Фіви</a:t>
            </a:r>
            <a:r>
              <a:rPr lang="uk-UA" dirty="0" smtClean="0"/>
              <a:t>, а потім Александрія. З Єгипту склоробство проникло на територію сучасної Італії (I ст. до н.е.). Рим у I ст. н.е. стає значним центром виробництва скла. Тут засновано декілька скляних майстерень і залучено значну кількість єгипетських склоробів. Масштаби виробництва були настільки великі, що римських склоробів у 220 р. було обкладено податком, а їхні майстерні зведені на одну з головних вулиць Риму. З Риму склоробство поширюється в римські провінції (Британія, Галлія та </a:t>
            </a:r>
            <a:r>
              <a:rPr lang="uk-UA" dirty="0" err="1" smtClean="0"/>
              <a:t>ін</a:t>
            </a:r>
            <a:r>
              <a:rPr lang="uk-UA" dirty="0" smtClean="0"/>
              <a:t>), а також у III-IV ст. на північне узбережжя Чорного моря і у Київську Русь.</a:t>
            </a:r>
            <a:endParaRPr lang="ru-RU" dirty="0" smtClean="0"/>
          </a:p>
          <a:p>
            <a:endParaRPr lang="ru-RU" dirty="0"/>
          </a:p>
        </p:txBody>
      </p:sp>
      <p:pic>
        <p:nvPicPr>
          <p:cNvPr id="2050" name="Picture 2"/>
          <p:cNvPicPr>
            <a:picLocks noChangeAspect="1" noChangeArrowheads="1"/>
          </p:cNvPicPr>
          <p:nvPr/>
        </p:nvPicPr>
        <p:blipFill>
          <a:blip r:embed="rId2"/>
          <a:srcRect/>
          <a:stretch>
            <a:fillRect/>
          </a:stretch>
        </p:blipFill>
        <p:spPr bwMode="auto">
          <a:xfrm>
            <a:off x="6143636" y="1357298"/>
            <a:ext cx="2833694" cy="5357850"/>
          </a:xfrm>
          <a:prstGeom prst="rect">
            <a:avLst/>
          </a:prstGeom>
          <a:noFill/>
          <a:ln w="9525">
            <a:noFill/>
            <a:miter lim="800000"/>
            <a:headEnd/>
            <a:tailEnd/>
          </a:ln>
          <a:effectLst/>
        </p:spPr>
      </p:pic>
    </p:spTree>
  </p:cSld>
  <p:clrMapOvr>
    <a:masterClrMapping/>
  </p:clrMapOvr>
  <p:transition>
    <p:wheel spokes="8"/>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050"/>
                                        </p:tgtEl>
                                        <p:attrNameLst>
                                          <p:attrName>style.visibility</p:attrName>
                                        </p:attrNameLst>
                                      </p:cBhvr>
                                      <p:to>
                                        <p:strVal val="visible"/>
                                      </p:to>
                                    </p:set>
                                    <p:anim calcmode="lin" valueType="num">
                                      <p:cBhvr additive="base">
                                        <p:cTn id="13" dur="500" fill="hold"/>
                                        <p:tgtEl>
                                          <p:spTgt spid="2050"/>
                                        </p:tgtEl>
                                        <p:attrNameLst>
                                          <p:attrName>ppt_x</p:attrName>
                                        </p:attrNameLst>
                                      </p:cBhvr>
                                      <p:tavLst>
                                        <p:tav tm="0">
                                          <p:val>
                                            <p:strVal val="#ppt_x"/>
                                          </p:val>
                                        </p:tav>
                                        <p:tav tm="100000">
                                          <p:val>
                                            <p:strVal val="#ppt_x"/>
                                          </p:val>
                                        </p:tav>
                                      </p:tavLst>
                                    </p:anim>
                                    <p:anim calcmode="lin" valueType="num">
                                      <p:cBhvr additive="base">
                                        <p:cTn id="14" dur="500" fill="hold"/>
                                        <p:tgtEl>
                                          <p:spTgt spid="205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 calcmode="lin" valueType="num">
                                      <p:cBhvr additive="base">
                                        <p:cTn id="19"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5357818" y="857232"/>
            <a:ext cx="3471858" cy="5717304"/>
          </a:xfrm>
        </p:spPr>
        <p:txBody>
          <a:bodyPr>
            <a:normAutofit fontScale="70000" lnSpcReduction="20000"/>
          </a:bodyPr>
          <a:lstStyle/>
          <a:p>
            <a:r>
              <a:rPr lang="uk-UA" dirty="0" smtClean="0"/>
              <a:t>Першим великим технологічним проривом у скляному виробництві можна вважати технологію видування скла, яка виникла у 100 році на території сучасних Палестини та Сирії. Ця технологія полягала у захопленні розплавленого скла на кінці трубки, у яку людина повинна була дути для надання форми скляному виробу. Основне призначення цих виробів стосувалось домашнього побутового використання (пляшки, вази).</a:t>
            </a:r>
            <a:endParaRPr lang="ru-RU" dirty="0" smtClean="0"/>
          </a:p>
          <a:p>
            <a:endParaRPr lang="ru-RU" dirty="0"/>
          </a:p>
        </p:txBody>
      </p:sp>
      <p:pic>
        <p:nvPicPr>
          <p:cNvPr id="3074" name="Picture 2"/>
          <p:cNvPicPr>
            <a:picLocks noChangeAspect="1" noChangeArrowheads="1"/>
          </p:cNvPicPr>
          <p:nvPr/>
        </p:nvPicPr>
        <p:blipFill>
          <a:blip r:embed="rId2"/>
          <a:srcRect/>
          <a:stretch>
            <a:fillRect/>
          </a:stretch>
        </p:blipFill>
        <p:spPr bwMode="auto">
          <a:xfrm>
            <a:off x="500034" y="785794"/>
            <a:ext cx="4414848" cy="5743588"/>
          </a:xfrm>
          <a:prstGeom prst="rect">
            <a:avLst/>
          </a:prstGeom>
          <a:noFill/>
          <a:ln w="9525">
            <a:noFill/>
            <a:miter lim="800000"/>
            <a:headEnd/>
            <a:tailEnd/>
          </a:ln>
          <a:effectLst/>
        </p:spPr>
      </p:pic>
    </p:spTree>
  </p:cSld>
  <p:clrMapOvr>
    <a:masterClrMapping/>
  </p:clrMapOvr>
  <p:transition>
    <p:wheel spokes="8"/>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500" fill="hold"/>
                                        <p:tgtEl>
                                          <p:spTgt spid="3074"/>
                                        </p:tgtEl>
                                        <p:attrNameLst>
                                          <p:attrName>ppt_x</p:attrName>
                                        </p:attrNameLst>
                                      </p:cBhvr>
                                      <p:tavLst>
                                        <p:tav tm="0">
                                          <p:val>
                                            <p:strVal val="#ppt_x"/>
                                          </p:val>
                                        </p:tav>
                                        <p:tav tm="100000">
                                          <p:val>
                                            <p:strVal val="#ppt_x"/>
                                          </p:val>
                                        </p:tav>
                                      </p:tavLst>
                                    </p:anim>
                                    <p:anim calcmode="lin" valueType="num">
                                      <p:cBhvr additive="base">
                                        <p:cTn id="8" dur="500" fill="hold"/>
                                        <p:tgtEl>
                                          <p:spTgt spid="307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1" name="Picture 5"/>
          <p:cNvPicPr>
            <a:picLocks noChangeAspect="1" noChangeArrowheads="1"/>
          </p:cNvPicPr>
          <p:nvPr/>
        </p:nvPicPr>
        <p:blipFill>
          <a:blip r:embed="rId2" cstate="print"/>
          <a:srcRect/>
          <a:stretch>
            <a:fillRect/>
          </a:stretch>
        </p:blipFill>
        <p:spPr bwMode="auto">
          <a:xfrm rot="20892465">
            <a:off x="1564572" y="4388535"/>
            <a:ext cx="2262183" cy="2262183"/>
          </a:xfrm>
          <a:prstGeom prst="rect">
            <a:avLst/>
          </a:prstGeom>
          <a:noFill/>
          <a:ln w="9525">
            <a:noFill/>
            <a:miter lim="800000"/>
            <a:headEnd/>
            <a:tailEnd/>
          </a:ln>
          <a:effectLst/>
        </p:spPr>
      </p:pic>
      <p:pic>
        <p:nvPicPr>
          <p:cNvPr id="4100" name="Picture 4"/>
          <p:cNvPicPr>
            <a:picLocks noChangeAspect="1" noChangeArrowheads="1"/>
          </p:cNvPicPr>
          <p:nvPr/>
        </p:nvPicPr>
        <p:blipFill>
          <a:blip r:embed="rId3"/>
          <a:srcRect/>
          <a:stretch>
            <a:fillRect/>
          </a:stretch>
        </p:blipFill>
        <p:spPr bwMode="auto">
          <a:xfrm rot="913437">
            <a:off x="3852341" y="4707082"/>
            <a:ext cx="2234480" cy="1890714"/>
          </a:xfrm>
          <a:prstGeom prst="rect">
            <a:avLst/>
          </a:prstGeom>
          <a:noFill/>
          <a:ln w="9525">
            <a:noFill/>
            <a:miter lim="800000"/>
            <a:headEnd/>
            <a:tailEnd/>
          </a:ln>
          <a:effectLst/>
        </p:spPr>
      </p:pic>
      <p:pic>
        <p:nvPicPr>
          <p:cNvPr id="4099" name="Picture 3"/>
          <p:cNvPicPr>
            <a:picLocks noChangeAspect="1" noChangeArrowheads="1"/>
          </p:cNvPicPr>
          <p:nvPr/>
        </p:nvPicPr>
        <p:blipFill>
          <a:blip r:embed="rId4" cstate="print"/>
          <a:srcRect/>
          <a:stretch>
            <a:fillRect/>
          </a:stretch>
        </p:blipFill>
        <p:spPr bwMode="auto">
          <a:xfrm rot="20770189">
            <a:off x="6111276" y="3172190"/>
            <a:ext cx="2662908" cy="3417065"/>
          </a:xfrm>
          <a:prstGeom prst="rect">
            <a:avLst/>
          </a:prstGeom>
          <a:noFill/>
          <a:ln w="9525">
            <a:noFill/>
            <a:miter lim="800000"/>
            <a:headEnd/>
            <a:tailEnd/>
          </a:ln>
          <a:effectLst/>
        </p:spPr>
      </p:pic>
      <p:sp>
        <p:nvSpPr>
          <p:cNvPr id="2" name="Заголовок 1"/>
          <p:cNvSpPr>
            <a:spLocks noGrp="1"/>
          </p:cNvSpPr>
          <p:nvPr>
            <p:ph type="title"/>
          </p:nvPr>
        </p:nvSpPr>
        <p:spPr>
          <a:xfrm>
            <a:off x="6286512" y="571480"/>
            <a:ext cx="2443122" cy="1066800"/>
          </a:xfrm>
        </p:spPr>
        <p:txBody>
          <a:bodyPr/>
          <a:lstStyle/>
          <a:p>
            <a:pPr algn="ctr"/>
            <a:r>
              <a:rPr lang="uk-UA" dirty="0" smtClean="0"/>
              <a:t>Скло</a:t>
            </a:r>
            <a:endParaRPr lang="ru-RU" dirty="0"/>
          </a:p>
        </p:txBody>
      </p:sp>
      <p:sp>
        <p:nvSpPr>
          <p:cNvPr id="3" name="Содержимое 2"/>
          <p:cNvSpPr>
            <a:spLocks noGrp="1"/>
          </p:cNvSpPr>
          <p:nvPr>
            <p:ph idx="1"/>
          </p:nvPr>
        </p:nvSpPr>
        <p:spPr>
          <a:xfrm>
            <a:off x="214282" y="785794"/>
            <a:ext cx="6500858" cy="5286412"/>
          </a:xfrm>
        </p:spPr>
        <p:txBody>
          <a:bodyPr>
            <a:normAutofit fontScale="62500" lnSpcReduction="20000"/>
          </a:bodyPr>
          <a:lstStyle/>
          <a:p>
            <a:r>
              <a:rPr lang="uk-UA" dirty="0" smtClean="0"/>
              <a:t>Скло (неорганічне скло) — тверда аморфна речовина, прозора, в тій чи іншій частині оптичного діапазону (в залежності від складу), отримана під час застигання розплаву, що має </a:t>
            </a:r>
            <a:r>
              <a:rPr lang="uk-UA" dirty="0" err="1" smtClean="0"/>
              <a:t>склотвірні</a:t>
            </a:r>
            <a:r>
              <a:rPr lang="uk-UA" dirty="0" smtClean="0"/>
              <a:t> компоненти.</a:t>
            </a:r>
            <a:endParaRPr lang="ru-RU" dirty="0" smtClean="0"/>
          </a:p>
          <a:p>
            <a:r>
              <a:rPr lang="uk-UA" dirty="0" err="1" smtClean="0"/>
              <a:t>Склотвірний</a:t>
            </a:r>
            <a:r>
              <a:rPr lang="uk-UA" dirty="0" smtClean="0"/>
              <a:t> компонент — речовина (оксид, сульфід, селенід, телурид чи </a:t>
            </a:r>
            <a:r>
              <a:rPr lang="uk-UA" dirty="0" err="1" smtClean="0"/>
              <a:t>фторид</a:t>
            </a:r>
            <a:r>
              <a:rPr lang="uk-UA" dirty="0" smtClean="0"/>
              <a:t> елементу), яка в процесі застигання розплавленої маси утворює скло.</a:t>
            </a:r>
            <a:endParaRPr lang="ru-RU" dirty="0" smtClean="0"/>
          </a:p>
          <a:p>
            <a:r>
              <a:rPr lang="uk-UA" dirty="0" smtClean="0"/>
              <a:t>Під склом розуміють сплави різних силікатів з надлишком </a:t>
            </a:r>
            <a:r>
              <a:rPr lang="uk-UA" dirty="0" err="1" smtClean="0"/>
              <a:t>діоксиду</a:t>
            </a:r>
            <a:r>
              <a:rPr lang="uk-UA" dirty="0" smtClean="0"/>
              <a:t> силіцію. Розплавлене скло не відразу твердне при охолодженні, а поступово збільшує свою в'язкість, аж поки не перетвориться в однорідну тверду речовину. Скло при твердінні не кристалізується, тому воно не має різко вираженої точки плавлення. На відміну від кристалічних матеріалів скло, при нагріванні у відповідному температурному інтервалі розм'якшується поступово, переходячи з твердого крихкого стану у тягучий високов'язкий і далі — у текучий стан — скломасу.</a:t>
            </a:r>
            <a:endParaRPr lang="ru-RU" dirty="0" smtClean="0"/>
          </a:p>
          <a:p>
            <a:endParaRPr lang="ru-RU" dirty="0"/>
          </a:p>
        </p:txBody>
      </p:sp>
      <p:pic>
        <p:nvPicPr>
          <p:cNvPr id="4098" name="Picture 2"/>
          <p:cNvPicPr>
            <a:picLocks noChangeAspect="1" noChangeArrowheads="1"/>
          </p:cNvPicPr>
          <p:nvPr/>
        </p:nvPicPr>
        <p:blipFill>
          <a:blip r:embed="rId5"/>
          <a:srcRect/>
          <a:stretch>
            <a:fillRect/>
          </a:stretch>
        </p:blipFill>
        <p:spPr bwMode="auto">
          <a:xfrm rot="789746">
            <a:off x="6560509" y="1592801"/>
            <a:ext cx="2343150" cy="2381250"/>
          </a:xfrm>
          <a:prstGeom prst="rect">
            <a:avLst/>
          </a:prstGeom>
          <a:noFill/>
          <a:ln w="9525">
            <a:noFill/>
            <a:miter lim="800000"/>
            <a:headEnd/>
            <a:tailEnd/>
          </a:ln>
          <a:effectLst/>
        </p:spPr>
      </p:pic>
      <p:pic>
        <p:nvPicPr>
          <p:cNvPr id="4102" name="Picture 6"/>
          <p:cNvPicPr>
            <a:picLocks noChangeAspect="1" noChangeArrowheads="1"/>
          </p:cNvPicPr>
          <p:nvPr/>
        </p:nvPicPr>
        <p:blipFill>
          <a:blip r:embed="rId6" cstate="print"/>
          <a:srcRect/>
          <a:stretch>
            <a:fillRect/>
          </a:stretch>
        </p:blipFill>
        <p:spPr bwMode="auto">
          <a:xfrm rot="1695328">
            <a:off x="222581" y="5189434"/>
            <a:ext cx="1656613" cy="1357309"/>
          </a:xfrm>
          <a:prstGeom prst="rect">
            <a:avLst/>
          </a:prstGeom>
          <a:noFill/>
          <a:ln w="9525">
            <a:noFill/>
            <a:miter lim="800000"/>
            <a:headEnd/>
            <a:tailEnd/>
          </a:ln>
          <a:effectLst/>
        </p:spPr>
      </p:pic>
    </p:spTree>
  </p:cSld>
  <p:clrMapOvr>
    <a:masterClrMapping/>
  </p:clrMapOvr>
  <p:transition>
    <p:wheel spokes="8"/>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099"/>
                                        </p:tgtEl>
                                        <p:attrNameLst>
                                          <p:attrName>style.visibility</p:attrName>
                                        </p:attrNameLst>
                                      </p:cBhvr>
                                      <p:to>
                                        <p:strVal val="visible"/>
                                      </p:to>
                                    </p:set>
                                    <p:anim calcmode="lin" valueType="num">
                                      <p:cBhvr additive="base">
                                        <p:cTn id="13" dur="500" fill="hold"/>
                                        <p:tgtEl>
                                          <p:spTgt spid="4099"/>
                                        </p:tgtEl>
                                        <p:attrNameLst>
                                          <p:attrName>ppt_x</p:attrName>
                                        </p:attrNameLst>
                                      </p:cBhvr>
                                      <p:tavLst>
                                        <p:tav tm="0">
                                          <p:val>
                                            <p:strVal val="#ppt_x"/>
                                          </p:val>
                                        </p:tav>
                                        <p:tav tm="100000">
                                          <p:val>
                                            <p:strVal val="#ppt_x"/>
                                          </p:val>
                                        </p:tav>
                                      </p:tavLst>
                                    </p:anim>
                                    <p:anim calcmode="lin" valueType="num">
                                      <p:cBhvr additive="base">
                                        <p:cTn id="14" dur="500" fill="hold"/>
                                        <p:tgtEl>
                                          <p:spTgt spid="409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101"/>
                                        </p:tgtEl>
                                        <p:attrNameLst>
                                          <p:attrName>style.visibility</p:attrName>
                                        </p:attrNameLst>
                                      </p:cBhvr>
                                      <p:to>
                                        <p:strVal val="visible"/>
                                      </p:to>
                                    </p:set>
                                    <p:anim calcmode="lin" valueType="num">
                                      <p:cBhvr additive="base">
                                        <p:cTn id="19" dur="500" fill="hold"/>
                                        <p:tgtEl>
                                          <p:spTgt spid="4101"/>
                                        </p:tgtEl>
                                        <p:attrNameLst>
                                          <p:attrName>ppt_x</p:attrName>
                                        </p:attrNameLst>
                                      </p:cBhvr>
                                      <p:tavLst>
                                        <p:tav tm="0">
                                          <p:val>
                                            <p:strVal val="#ppt_x"/>
                                          </p:val>
                                        </p:tav>
                                        <p:tav tm="100000">
                                          <p:val>
                                            <p:strVal val="#ppt_x"/>
                                          </p:val>
                                        </p:tav>
                                      </p:tavLst>
                                    </p:anim>
                                    <p:anim calcmode="lin" valueType="num">
                                      <p:cBhvr additive="base">
                                        <p:cTn id="20" dur="500" fill="hold"/>
                                        <p:tgtEl>
                                          <p:spTgt spid="410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4102"/>
                                        </p:tgtEl>
                                        <p:attrNameLst>
                                          <p:attrName>style.visibility</p:attrName>
                                        </p:attrNameLst>
                                      </p:cBhvr>
                                      <p:to>
                                        <p:strVal val="visible"/>
                                      </p:to>
                                    </p:set>
                                    <p:anim calcmode="lin" valueType="num">
                                      <p:cBhvr additive="base">
                                        <p:cTn id="25" dur="500" fill="hold"/>
                                        <p:tgtEl>
                                          <p:spTgt spid="4102"/>
                                        </p:tgtEl>
                                        <p:attrNameLst>
                                          <p:attrName>ppt_x</p:attrName>
                                        </p:attrNameLst>
                                      </p:cBhvr>
                                      <p:tavLst>
                                        <p:tav tm="0">
                                          <p:val>
                                            <p:strVal val="#ppt_x"/>
                                          </p:val>
                                        </p:tav>
                                        <p:tav tm="100000">
                                          <p:val>
                                            <p:strVal val="#ppt_x"/>
                                          </p:val>
                                        </p:tav>
                                      </p:tavLst>
                                    </p:anim>
                                    <p:anim calcmode="lin" valueType="num">
                                      <p:cBhvr additive="base">
                                        <p:cTn id="26" dur="500" fill="hold"/>
                                        <p:tgtEl>
                                          <p:spTgt spid="4102"/>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4100"/>
                                        </p:tgtEl>
                                        <p:attrNameLst>
                                          <p:attrName>style.visibility</p:attrName>
                                        </p:attrNameLst>
                                      </p:cBhvr>
                                      <p:to>
                                        <p:strVal val="visible"/>
                                      </p:to>
                                    </p:set>
                                    <p:anim calcmode="lin" valueType="num">
                                      <p:cBhvr additive="base">
                                        <p:cTn id="31" dur="500" fill="hold"/>
                                        <p:tgtEl>
                                          <p:spTgt spid="4100"/>
                                        </p:tgtEl>
                                        <p:attrNameLst>
                                          <p:attrName>ppt_x</p:attrName>
                                        </p:attrNameLst>
                                      </p:cBhvr>
                                      <p:tavLst>
                                        <p:tav tm="0">
                                          <p:val>
                                            <p:strVal val="#ppt_x"/>
                                          </p:val>
                                        </p:tav>
                                        <p:tav tm="100000">
                                          <p:val>
                                            <p:strVal val="#ppt_x"/>
                                          </p:val>
                                        </p:tav>
                                      </p:tavLst>
                                    </p:anim>
                                    <p:anim calcmode="lin" valueType="num">
                                      <p:cBhvr additive="base">
                                        <p:cTn id="32" dur="500" fill="hold"/>
                                        <p:tgtEl>
                                          <p:spTgt spid="4100"/>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4098"/>
                                        </p:tgtEl>
                                        <p:attrNameLst>
                                          <p:attrName>style.visibility</p:attrName>
                                        </p:attrNameLst>
                                      </p:cBhvr>
                                      <p:to>
                                        <p:strVal val="visible"/>
                                      </p:to>
                                    </p:set>
                                    <p:anim calcmode="lin" valueType="num">
                                      <p:cBhvr additive="base">
                                        <p:cTn id="37" dur="500" fill="hold"/>
                                        <p:tgtEl>
                                          <p:spTgt spid="4098"/>
                                        </p:tgtEl>
                                        <p:attrNameLst>
                                          <p:attrName>ppt_x</p:attrName>
                                        </p:attrNameLst>
                                      </p:cBhvr>
                                      <p:tavLst>
                                        <p:tav tm="0">
                                          <p:val>
                                            <p:strVal val="#ppt_x"/>
                                          </p:val>
                                        </p:tav>
                                        <p:tav tm="100000">
                                          <p:val>
                                            <p:strVal val="#ppt_x"/>
                                          </p:val>
                                        </p:tav>
                                      </p:tavLst>
                                    </p:anim>
                                    <p:anim calcmode="lin" valueType="num">
                                      <p:cBhvr additive="base">
                                        <p:cTn id="38" dur="500" fill="hold"/>
                                        <p:tgtEl>
                                          <p:spTgt spid="4098"/>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
                                            <p:txEl>
                                              <p:pRg st="0" end="0"/>
                                            </p:txEl>
                                          </p:spTgt>
                                        </p:tgtEl>
                                        <p:attrNameLst>
                                          <p:attrName>style.visibility</p:attrName>
                                        </p:attrNameLst>
                                      </p:cBhvr>
                                      <p:to>
                                        <p:strVal val="visible"/>
                                      </p:to>
                                    </p:set>
                                    <p:anim calcmode="lin" valueType="num">
                                      <p:cBhvr additive="base">
                                        <p:cTn id="4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3">
                                            <p:txEl>
                                              <p:pRg st="1" end="1"/>
                                            </p:txEl>
                                          </p:spTgt>
                                        </p:tgtEl>
                                        <p:attrNameLst>
                                          <p:attrName>style.visibility</p:attrName>
                                        </p:attrNameLst>
                                      </p:cBhvr>
                                      <p:to>
                                        <p:strVal val="visible"/>
                                      </p:to>
                                    </p:set>
                                    <p:anim calcmode="lin" valueType="num">
                                      <p:cBhvr additive="base">
                                        <p:cTn id="49"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3">
                                            <p:txEl>
                                              <p:pRg st="2" end="2"/>
                                            </p:txEl>
                                          </p:spTgt>
                                        </p:tgtEl>
                                        <p:attrNameLst>
                                          <p:attrName>style.visibility</p:attrName>
                                        </p:attrNameLst>
                                      </p:cBhvr>
                                      <p:to>
                                        <p:strVal val="visible"/>
                                      </p:to>
                                    </p:set>
                                    <p:anim calcmode="lin" valueType="num">
                                      <p:cBhvr additive="base">
                                        <p:cTn id="5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28596" y="500042"/>
            <a:ext cx="8229600" cy="1066800"/>
          </a:xfrm>
        </p:spPr>
        <p:txBody>
          <a:bodyPr/>
          <a:lstStyle/>
          <a:p>
            <a:pPr algn="ctr"/>
            <a:r>
              <a:rPr lang="uk-UA" dirty="0" smtClean="0"/>
              <a:t>Походження та застосування скла</a:t>
            </a:r>
            <a:endParaRPr lang="ru-RU" dirty="0"/>
          </a:p>
        </p:txBody>
      </p:sp>
      <p:sp>
        <p:nvSpPr>
          <p:cNvPr id="3" name="Содержимое 2"/>
          <p:cNvSpPr>
            <a:spLocks noGrp="1"/>
          </p:cNvSpPr>
          <p:nvPr>
            <p:ph idx="1"/>
          </p:nvPr>
        </p:nvSpPr>
        <p:spPr>
          <a:xfrm>
            <a:off x="457200" y="1571612"/>
            <a:ext cx="5329246" cy="5002924"/>
          </a:xfrm>
        </p:spPr>
        <p:txBody>
          <a:bodyPr>
            <a:normAutofit fontScale="70000" lnSpcReduction="20000"/>
          </a:bodyPr>
          <a:lstStyle/>
          <a:p>
            <a:r>
              <a:rPr lang="uk-UA" dirty="0" smtClean="0"/>
              <a:t>У природі скло зустрічається у складі вулканічних порід, які швидко охололи з рідкої магми при взаємодії з холодним повітрям чи водою. Іноді скло зустрічається у складі метеоритів, розплавлених при проходженні атмосфери.</a:t>
            </a:r>
            <a:endParaRPr lang="ru-RU" dirty="0" smtClean="0"/>
          </a:p>
          <a:p>
            <a:pPr>
              <a:buNone/>
            </a:pPr>
            <a:r>
              <a:rPr lang="uk-UA" dirty="0" smtClean="0"/>
              <a:t> </a:t>
            </a:r>
            <a:endParaRPr lang="ru-RU" dirty="0" smtClean="0"/>
          </a:p>
          <a:p>
            <a:r>
              <a:rPr lang="uk-UA" dirty="0" smtClean="0"/>
              <a:t>Коли встановили ідентичність будови, складу і властивостей звичайного силікатного скла низці мінералів, останні стали кваліфікуватись як різновиди його природні аналоги, отримуючи назви відповідно до умов формування: вулканічне скло (пемза, обсидіани, </a:t>
            </a:r>
            <a:r>
              <a:rPr lang="uk-UA" dirty="0" err="1" smtClean="0"/>
              <a:t>пехштейн</a:t>
            </a:r>
            <a:r>
              <a:rPr lang="uk-UA" dirty="0" smtClean="0"/>
              <a:t> та ін.), скло метеоритного походження — тектит (</a:t>
            </a:r>
            <a:r>
              <a:rPr lang="uk-UA" dirty="0" err="1" smtClean="0"/>
              <a:t>молдавіти</a:t>
            </a:r>
            <a:r>
              <a:rPr lang="uk-UA" dirty="0" smtClean="0"/>
              <a:t>, лівіти та ін.).</a:t>
            </a:r>
            <a:endParaRPr lang="ru-RU" dirty="0" smtClean="0"/>
          </a:p>
          <a:p>
            <a:endParaRPr lang="ru-RU" dirty="0"/>
          </a:p>
        </p:txBody>
      </p:sp>
      <p:pic>
        <p:nvPicPr>
          <p:cNvPr id="5122" name="Picture 2"/>
          <p:cNvPicPr>
            <a:picLocks noChangeAspect="1" noChangeArrowheads="1"/>
          </p:cNvPicPr>
          <p:nvPr/>
        </p:nvPicPr>
        <p:blipFill>
          <a:blip r:embed="rId2" cstate="print"/>
          <a:srcRect/>
          <a:stretch>
            <a:fillRect/>
          </a:stretch>
        </p:blipFill>
        <p:spPr bwMode="auto">
          <a:xfrm>
            <a:off x="5715008" y="1643050"/>
            <a:ext cx="3252721" cy="5004284"/>
          </a:xfrm>
          <a:prstGeom prst="rect">
            <a:avLst/>
          </a:prstGeom>
          <a:noFill/>
          <a:ln w="9525">
            <a:noFill/>
            <a:miter lim="800000"/>
            <a:headEnd/>
            <a:tailEnd/>
          </a:ln>
          <a:effectLst/>
        </p:spPr>
      </p:pic>
    </p:spTree>
  </p:cSld>
  <p:clrMapOvr>
    <a:masterClrMapping/>
  </p:clrMapOvr>
  <p:transition>
    <p:wheel spokes="8"/>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122"/>
                                        </p:tgtEl>
                                        <p:attrNameLst>
                                          <p:attrName>style.visibility</p:attrName>
                                        </p:attrNameLst>
                                      </p:cBhvr>
                                      <p:to>
                                        <p:strVal val="visible"/>
                                      </p:to>
                                    </p:set>
                                    <p:anim calcmode="lin" valueType="num">
                                      <p:cBhvr additive="base">
                                        <p:cTn id="13" dur="500" fill="hold"/>
                                        <p:tgtEl>
                                          <p:spTgt spid="5122"/>
                                        </p:tgtEl>
                                        <p:attrNameLst>
                                          <p:attrName>ppt_x</p:attrName>
                                        </p:attrNameLst>
                                      </p:cBhvr>
                                      <p:tavLst>
                                        <p:tav tm="0">
                                          <p:val>
                                            <p:strVal val="#ppt_x"/>
                                          </p:val>
                                        </p:tav>
                                        <p:tav tm="100000">
                                          <p:val>
                                            <p:strVal val="#ppt_x"/>
                                          </p:val>
                                        </p:tav>
                                      </p:tavLst>
                                    </p:anim>
                                    <p:anim calcmode="lin" valueType="num">
                                      <p:cBhvr additive="base">
                                        <p:cTn id="14" dur="500" fill="hold"/>
                                        <p:tgtEl>
                                          <p:spTgt spid="512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 calcmode="lin" valueType="num">
                                      <p:cBhvr additive="base">
                                        <p:cTn id="19"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1" end="1"/>
                                            </p:txEl>
                                          </p:spTgt>
                                        </p:tgtEl>
                                        <p:attrNameLst>
                                          <p:attrName>style.visibility</p:attrName>
                                        </p:attrNameLst>
                                      </p:cBhvr>
                                      <p:to>
                                        <p:strVal val="visible"/>
                                      </p:to>
                                    </p:set>
                                    <p:anim calcmode="lin" valueType="num">
                                      <p:cBhvr additive="base">
                                        <p:cTn id="25"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2" end="2"/>
                                            </p:txEl>
                                          </p:spTgt>
                                        </p:tgtEl>
                                        <p:attrNameLst>
                                          <p:attrName>style.visibility</p:attrName>
                                        </p:attrNameLst>
                                      </p:cBhvr>
                                      <p:to>
                                        <p:strVal val="visible"/>
                                      </p:to>
                                    </p:set>
                                    <p:anim calcmode="lin" valueType="num">
                                      <p:cBhvr additive="base">
                                        <p:cTn id="31"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4"/>
          <p:cNvPicPr>
            <a:picLocks noChangeAspect="1" noChangeArrowheads="1"/>
          </p:cNvPicPr>
          <p:nvPr/>
        </p:nvPicPr>
        <p:blipFill>
          <a:blip r:embed="rId2"/>
          <a:srcRect/>
          <a:stretch>
            <a:fillRect/>
          </a:stretch>
        </p:blipFill>
        <p:spPr bwMode="auto">
          <a:xfrm>
            <a:off x="1571604" y="2928934"/>
            <a:ext cx="2947998" cy="3929066"/>
          </a:xfrm>
          <a:prstGeom prst="rect">
            <a:avLst/>
          </a:prstGeom>
          <a:noFill/>
          <a:ln w="9525">
            <a:noFill/>
            <a:miter lim="800000"/>
            <a:headEnd/>
            <a:tailEnd/>
          </a:ln>
          <a:effectLst/>
        </p:spPr>
      </p:pic>
      <p:pic>
        <p:nvPicPr>
          <p:cNvPr id="6146" name="Picture 2"/>
          <p:cNvPicPr>
            <a:picLocks noChangeAspect="1" noChangeArrowheads="1"/>
          </p:cNvPicPr>
          <p:nvPr/>
        </p:nvPicPr>
        <p:blipFill>
          <a:blip r:embed="rId3"/>
          <a:srcRect/>
          <a:stretch>
            <a:fillRect/>
          </a:stretch>
        </p:blipFill>
        <p:spPr bwMode="auto">
          <a:xfrm>
            <a:off x="0" y="500042"/>
            <a:ext cx="2643206" cy="2643206"/>
          </a:xfrm>
          <a:prstGeom prst="rect">
            <a:avLst/>
          </a:prstGeom>
          <a:noFill/>
          <a:ln w="9525">
            <a:noFill/>
            <a:miter lim="800000"/>
            <a:headEnd/>
            <a:tailEnd/>
          </a:ln>
          <a:effectLst/>
        </p:spPr>
      </p:pic>
      <p:sp>
        <p:nvSpPr>
          <p:cNvPr id="3" name="Содержимое 2"/>
          <p:cNvSpPr>
            <a:spLocks noGrp="1"/>
          </p:cNvSpPr>
          <p:nvPr>
            <p:ph idx="1"/>
          </p:nvPr>
        </p:nvSpPr>
        <p:spPr>
          <a:xfrm>
            <a:off x="4143372" y="785794"/>
            <a:ext cx="4800576" cy="5786478"/>
          </a:xfrm>
        </p:spPr>
        <p:txBody>
          <a:bodyPr>
            <a:normAutofit fontScale="55000" lnSpcReduction="20000"/>
          </a:bodyPr>
          <a:lstStyle/>
          <a:p>
            <a:r>
              <a:rPr lang="uk-UA" dirty="0" smtClean="0"/>
              <a:t>Скло, що використовується у промислових масштабах — матеріал штучного походження, якому властиві такі основні характеристики, як прозорість, твердість, хімічна стійкість, термостійкість. Крім того, скло має властивості, які обумовлюються його прозорістю, електричними та термомеханічними параметрами. Завдяки цьому скло широко використовують майже у всіх галузях техніки, медицині, у наукових дослідженнях та у побуті.</a:t>
            </a:r>
            <a:endParaRPr lang="ru-RU" dirty="0" smtClean="0"/>
          </a:p>
          <a:p>
            <a:r>
              <a:rPr lang="uk-UA" dirty="0" smtClean="0"/>
              <a:t>Зі </a:t>
            </a:r>
            <a:r>
              <a:rPr lang="uk-UA" dirty="0" smtClean="0"/>
              <a:t>скла виробляють волокно, вату, тканини тощо. Ці матеріали відзначаються, значною механічною міцністю, негорючістю, кислотостійкістю і високими </a:t>
            </a:r>
            <a:r>
              <a:rPr lang="uk-UA" dirty="0" err="1" smtClean="0"/>
              <a:t>тепло-</a:t>
            </a:r>
            <a:r>
              <a:rPr lang="uk-UA" dirty="0" smtClean="0"/>
              <a:t> і електроізоляційними властивостями. Вони мають широке застосування в різних галузях техніки і будівельній справі.</a:t>
            </a:r>
            <a:endParaRPr lang="ru-RU" dirty="0" smtClean="0"/>
          </a:p>
          <a:p>
            <a:endParaRPr lang="ru-RU" dirty="0" smtClean="0"/>
          </a:p>
          <a:p>
            <a:r>
              <a:rPr lang="uk-UA" dirty="0" smtClean="0"/>
              <a:t>У зв'язку з його згаданими електрофізичними властивостями, скло застосовують для виготовлення </a:t>
            </a:r>
            <a:r>
              <a:rPr lang="uk-UA" dirty="0" err="1" smtClean="0"/>
              <a:t>низько-</a:t>
            </a:r>
            <a:r>
              <a:rPr lang="uk-UA" dirty="0" smtClean="0"/>
              <a:t> та високовольтних ізоляторів, балонів і ніжок освітлювальних та електронних ламп, газорозрядних приладів, </a:t>
            </a:r>
            <a:r>
              <a:rPr lang="uk-UA" dirty="0" err="1" smtClean="0"/>
              <a:t>тонко-</a:t>
            </a:r>
            <a:r>
              <a:rPr lang="uk-UA" dirty="0" smtClean="0"/>
              <a:t> та товстостінних газонепроникних і </a:t>
            </a:r>
            <a:r>
              <a:rPr lang="uk-UA" dirty="0" err="1" smtClean="0"/>
              <a:t>вакуумщільних</a:t>
            </a:r>
            <a:r>
              <a:rPr lang="uk-UA" dirty="0" smtClean="0"/>
              <a:t> оболонок, різних електровакуумних приладів, рентгенівських трубок, компонентів електричних ланцюгів, що мають специфічні електрофізичні властивості.</a:t>
            </a:r>
            <a:endParaRPr lang="ru-RU" dirty="0" smtClean="0"/>
          </a:p>
          <a:p>
            <a:endParaRPr lang="ru-RU" dirty="0"/>
          </a:p>
        </p:txBody>
      </p:sp>
    </p:spTree>
  </p:cSld>
  <p:clrMapOvr>
    <a:masterClrMapping/>
  </p:clrMapOvr>
  <p:transition>
    <p:wheel spokes="8"/>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146"/>
                                        </p:tgtEl>
                                        <p:attrNameLst>
                                          <p:attrName>style.visibility</p:attrName>
                                        </p:attrNameLst>
                                      </p:cBhvr>
                                      <p:to>
                                        <p:strVal val="visible"/>
                                      </p:to>
                                    </p:set>
                                    <p:anim calcmode="lin" valueType="num">
                                      <p:cBhvr additive="base">
                                        <p:cTn id="7" dur="500" fill="hold"/>
                                        <p:tgtEl>
                                          <p:spTgt spid="6146"/>
                                        </p:tgtEl>
                                        <p:attrNameLst>
                                          <p:attrName>ppt_x</p:attrName>
                                        </p:attrNameLst>
                                      </p:cBhvr>
                                      <p:tavLst>
                                        <p:tav tm="0">
                                          <p:val>
                                            <p:strVal val="#ppt_x"/>
                                          </p:val>
                                        </p:tav>
                                        <p:tav tm="100000">
                                          <p:val>
                                            <p:strVal val="#ppt_x"/>
                                          </p:val>
                                        </p:tav>
                                      </p:tavLst>
                                    </p:anim>
                                    <p:anim calcmode="lin" valueType="num">
                                      <p:cBhvr additive="base">
                                        <p:cTn id="8" dur="500" fill="hold"/>
                                        <p:tgtEl>
                                          <p:spTgt spid="614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148"/>
                                        </p:tgtEl>
                                        <p:attrNameLst>
                                          <p:attrName>style.visibility</p:attrName>
                                        </p:attrNameLst>
                                      </p:cBhvr>
                                      <p:to>
                                        <p:strVal val="visible"/>
                                      </p:to>
                                    </p:set>
                                    <p:anim calcmode="lin" valueType="num">
                                      <p:cBhvr additive="base">
                                        <p:cTn id="13" dur="500" fill="hold"/>
                                        <p:tgtEl>
                                          <p:spTgt spid="6148"/>
                                        </p:tgtEl>
                                        <p:attrNameLst>
                                          <p:attrName>ppt_x</p:attrName>
                                        </p:attrNameLst>
                                      </p:cBhvr>
                                      <p:tavLst>
                                        <p:tav tm="0">
                                          <p:val>
                                            <p:strVal val="#ppt_x"/>
                                          </p:val>
                                        </p:tav>
                                        <p:tav tm="100000">
                                          <p:val>
                                            <p:strVal val="#ppt_x"/>
                                          </p:val>
                                        </p:tav>
                                      </p:tavLst>
                                    </p:anim>
                                    <p:anim calcmode="lin" valueType="num">
                                      <p:cBhvr additive="base">
                                        <p:cTn id="14" dur="500" fill="hold"/>
                                        <p:tgtEl>
                                          <p:spTgt spid="614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 calcmode="lin" valueType="num">
                                      <p:cBhvr additive="base">
                                        <p:cTn id="19"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1" end="1"/>
                                            </p:txEl>
                                          </p:spTgt>
                                        </p:tgtEl>
                                        <p:attrNameLst>
                                          <p:attrName>style.visibility</p:attrName>
                                        </p:attrNameLst>
                                      </p:cBhvr>
                                      <p:to>
                                        <p:strVal val="visible"/>
                                      </p:to>
                                    </p:set>
                                    <p:anim calcmode="lin" valueType="num">
                                      <p:cBhvr additive="base">
                                        <p:cTn id="25"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 calcmode="lin" valueType="num">
                                      <p:cBhvr additive="base">
                                        <p:cTn id="3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785794"/>
            <a:ext cx="8229600" cy="1428760"/>
          </a:xfrm>
        </p:spPr>
        <p:txBody>
          <a:bodyPr>
            <a:normAutofit fontScale="90000"/>
          </a:bodyPr>
          <a:lstStyle/>
          <a:p>
            <a:pPr algn="ctr"/>
            <a:r>
              <a:rPr lang="ru-RU" dirty="0" err="1" smtClean="0"/>
              <a:t>Історія</a:t>
            </a:r>
            <a:r>
              <a:rPr lang="ru-RU" dirty="0" smtClean="0"/>
              <a:t> </a:t>
            </a:r>
            <a:r>
              <a:rPr lang="ru-RU" dirty="0" err="1" smtClean="0"/>
              <a:t>видобутку</a:t>
            </a:r>
            <a:r>
              <a:rPr lang="ru-RU" dirty="0" smtClean="0"/>
              <a:t> </a:t>
            </a:r>
            <a:r>
              <a:rPr lang="ru-RU" dirty="0" smtClean="0"/>
              <a:t>цементу</a:t>
            </a:r>
            <a:r>
              <a:rPr lang="ru-RU" dirty="0" smtClean="0"/>
              <a:t/>
            </a:r>
            <a:br>
              <a:rPr lang="ru-RU" dirty="0" smtClean="0"/>
            </a:br>
            <a:r>
              <a:rPr lang="ru-RU" dirty="0" smtClean="0"/>
              <a:t/>
            </a:r>
            <a:br>
              <a:rPr lang="ru-RU" dirty="0" smtClean="0"/>
            </a:br>
            <a:endParaRPr lang="ru-RU" dirty="0"/>
          </a:p>
        </p:txBody>
      </p:sp>
      <p:sp>
        <p:nvSpPr>
          <p:cNvPr id="3" name="Содержимое 2"/>
          <p:cNvSpPr>
            <a:spLocks noGrp="1"/>
          </p:cNvSpPr>
          <p:nvPr>
            <p:ph idx="1"/>
          </p:nvPr>
        </p:nvSpPr>
        <p:spPr>
          <a:xfrm>
            <a:off x="142844" y="1714488"/>
            <a:ext cx="5072098" cy="4325112"/>
          </a:xfrm>
        </p:spPr>
        <p:txBody>
          <a:bodyPr/>
          <a:lstStyle/>
          <a:p>
            <a:r>
              <a:rPr lang="ru-RU" dirty="0" err="1" smtClean="0"/>
              <a:t>Технології</a:t>
            </a:r>
            <a:r>
              <a:rPr lang="ru-RU" dirty="0" smtClean="0"/>
              <a:t> </a:t>
            </a:r>
            <a:r>
              <a:rPr lang="ru-RU" dirty="0" err="1" smtClean="0"/>
              <a:t>добування</a:t>
            </a:r>
            <a:r>
              <a:rPr lang="ru-RU" dirty="0" smtClean="0"/>
              <a:t> </a:t>
            </a:r>
            <a:r>
              <a:rPr lang="ru-RU" dirty="0" err="1" smtClean="0"/>
              <a:t>були</a:t>
            </a:r>
            <a:r>
              <a:rPr lang="ru-RU" dirty="0" smtClean="0"/>
              <a:t> </a:t>
            </a:r>
            <a:r>
              <a:rPr lang="ru-RU" dirty="0" err="1" smtClean="0"/>
              <a:t>відомі</a:t>
            </a:r>
            <a:r>
              <a:rPr lang="ru-RU" dirty="0" smtClean="0"/>
              <a:t> у </a:t>
            </a:r>
            <a:r>
              <a:rPr lang="ru-RU" dirty="0" err="1" smtClean="0"/>
              <a:t>стародавньому</a:t>
            </a:r>
            <a:r>
              <a:rPr lang="ru-RU" dirty="0" smtClean="0"/>
              <a:t> </a:t>
            </a:r>
            <a:r>
              <a:rPr lang="ru-RU" dirty="0" err="1" smtClean="0"/>
              <a:t>Єгипті</a:t>
            </a:r>
            <a:r>
              <a:rPr lang="ru-RU" dirty="0" smtClean="0"/>
              <a:t>. </a:t>
            </a:r>
            <a:r>
              <a:rPr lang="ru-RU" dirty="0" err="1" smtClean="0"/>
              <a:t>Вважається</a:t>
            </a:r>
            <a:r>
              <a:rPr lang="ru-RU" dirty="0" smtClean="0"/>
              <a:t> </a:t>
            </a:r>
            <a:r>
              <a:rPr lang="ru-RU" dirty="0" err="1" smtClean="0"/>
              <a:t>також</a:t>
            </a:r>
            <a:r>
              <a:rPr lang="ru-RU" dirty="0" smtClean="0"/>
              <a:t>, </a:t>
            </a:r>
            <a:r>
              <a:rPr lang="ru-RU" dirty="0" err="1" smtClean="0"/>
              <a:t>що</a:t>
            </a:r>
            <a:r>
              <a:rPr lang="ru-RU" dirty="0" smtClean="0"/>
              <a:t> </a:t>
            </a:r>
            <a:r>
              <a:rPr lang="ru-RU" dirty="0" err="1" smtClean="0"/>
              <a:t>єгипетські</a:t>
            </a:r>
            <a:r>
              <a:rPr lang="ru-RU" dirty="0" smtClean="0"/>
              <a:t> </a:t>
            </a:r>
            <a:r>
              <a:rPr lang="ru-RU" dirty="0" err="1" smtClean="0"/>
              <a:t>піраміди</a:t>
            </a:r>
            <a:r>
              <a:rPr lang="ru-RU" dirty="0" smtClean="0"/>
              <a:t> </a:t>
            </a:r>
            <a:r>
              <a:rPr lang="ru-RU" dirty="0" err="1" smtClean="0"/>
              <a:t>були</a:t>
            </a:r>
            <a:r>
              <a:rPr lang="ru-RU" dirty="0" smtClean="0"/>
              <a:t> </a:t>
            </a:r>
            <a:r>
              <a:rPr lang="ru-RU" dirty="0" err="1" smtClean="0"/>
              <a:t>побудовані</a:t>
            </a:r>
            <a:r>
              <a:rPr lang="ru-RU" dirty="0" smtClean="0"/>
              <a:t> </a:t>
            </a:r>
            <a:r>
              <a:rPr lang="ru-RU" dirty="0" err="1" smtClean="0"/>
              <a:t>з</a:t>
            </a:r>
            <a:r>
              <a:rPr lang="ru-RU" dirty="0" smtClean="0"/>
              <a:t> </a:t>
            </a:r>
            <a:r>
              <a:rPr lang="ru-RU" dirty="0" err="1" smtClean="0"/>
              <a:t>бетонних</a:t>
            </a:r>
            <a:r>
              <a:rPr lang="ru-RU" dirty="0" smtClean="0"/>
              <a:t> </a:t>
            </a:r>
            <a:r>
              <a:rPr lang="ru-RU" dirty="0" err="1" smtClean="0"/>
              <a:t>блоків</a:t>
            </a:r>
            <a:r>
              <a:rPr lang="ru-RU" dirty="0" smtClean="0"/>
              <a:t>, на </a:t>
            </a:r>
            <a:r>
              <a:rPr lang="ru-RU" dirty="0" err="1" smtClean="0"/>
              <a:t>основі</a:t>
            </a:r>
            <a:r>
              <a:rPr lang="ru-RU" dirty="0" smtClean="0"/>
              <a:t> </a:t>
            </a:r>
            <a:r>
              <a:rPr lang="ru-RU" dirty="0" err="1" smtClean="0"/>
              <a:t>гіпотези</a:t>
            </a:r>
            <a:r>
              <a:rPr lang="ru-RU" dirty="0" smtClean="0"/>
              <a:t>, </a:t>
            </a:r>
            <a:r>
              <a:rPr lang="ru-RU" dirty="0" err="1" smtClean="0"/>
              <a:t>що</a:t>
            </a:r>
            <a:r>
              <a:rPr lang="ru-RU" dirty="0" smtClean="0"/>
              <a:t> </a:t>
            </a:r>
            <a:r>
              <a:rPr lang="ru-RU" dirty="0" err="1" smtClean="0"/>
              <a:t>серед</a:t>
            </a:r>
            <a:r>
              <a:rPr lang="ru-RU" dirty="0" smtClean="0"/>
              <a:t> </a:t>
            </a:r>
            <a:r>
              <a:rPr lang="ru-RU" dirty="0" err="1" smtClean="0"/>
              <a:t>кам'яних</a:t>
            </a:r>
            <a:r>
              <a:rPr lang="ru-RU" dirty="0" smtClean="0"/>
              <a:t> брил </a:t>
            </a:r>
            <a:r>
              <a:rPr lang="ru-RU" dirty="0" err="1" smtClean="0"/>
              <a:t>пірамід</a:t>
            </a:r>
            <a:r>
              <a:rPr lang="ru-RU" dirty="0" smtClean="0"/>
              <a:t> </a:t>
            </a:r>
            <a:r>
              <a:rPr lang="ru-RU" dirty="0" err="1" smtClean="0"/>
              <a:t>було</a:t>
            </a:r>
            <a:r>
              <a:rPr lang="ru-RU" dirty="0" smtClean="0"/>
              <a:t> </a:t>
            </a:r>
            <a:r>
              <a:rPr lang="ru-RU" dirty="0" err="1" smtClean="0"/>
              <a:t>знайдено</a:t>
            </a:r>
            <a:r>
              <a:rPr lang="ru-RU" dirty="0" smtClean="0"/>
              <a:t> </a:t>
            </a:r>
            <a:r>
              <a:rPr lang="ru-RU" dirty="0" err="1" smtClean="0"/>
              <a:t>волосину</a:t>
            </a:r>
            <a:r>
              <a:rPr lang="ru-RU" dirty="0" smtClean="0"/>
              <a:t>.</a:t>
            </a:r>
            <a:endParaRPr lang="ru-RU" dirty="0"/>
          </a:p>
        </p:txBody>
      </p:sp>
      <p:pic>
        <p:nvPicPr>
          <p:cNvPr id="7170" name="Picture 2"/>
          <p:cNvPicPr>
            <a:picLocks noChangeAspect="1" noChangeArrowheads="1"/>
          </p:cNvPicPr>
          <p:nvPr/>
        </p:nvPicPr>
        <p:blipFill>
          <a:blip r:embed="rId2"/>
          <a:srcRect/>
          <a:stretch>
            <a:fillRect/>
          </a:stretch>
        </p:blipFill>
        <p:spPr bwMode="auto">
          <a:xfrm>
            <a:off x="5214942" y="1428736"/>
            <a:ext cx="3730393" cy="5214950"/>
          </a:xfrm>
          <a:prstGeom prst="rect">
            <a:avLst/>
          </a:prstGeom>
          <a:noFill/>
          <a:ln w="9525">
            <a:noFill/>
            <a:miter lim="800000"/>
            <a:headEnd/>
            <a:tailEnd/>
          </a:ln>
          <a:effectLst/>
        </p:spPr>
      </p:pic>
    </p:spTree>
  </p:cSld>
  <p:clrMapOvr>
    <a:masterClrMapping/>
  </p:clrMapOvr>
  <p:transition>
    <p:wheel spokes="8"/>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170"/>
                                        </p:tgtEl>
                                        <p:attrNameLst>
                                          <p:attrName>style.visibility</p:attrName>
                                        </p:attrNameLst>
                                      </p:cBhvr>
                                      <p:to>
                                        <p:strVal val="visible"/>
                                      </p:to>
                                    </p:set>
                                    <p:anim calcmode="lin" valueType="num">
                                      <p:cBhvr additive="base">
                                        <p:cTn id="13" dur="500" fill="hold"/>
                                        <p:tgtEl>
                                          <p:spTgt spid="7170"/>
                                        </p:tgtEl>
                                        <p:attrNameLst>
                                          <p:attrName>ppt_x</p:attrName>
                                        </p:attrNameLst>
                                      </p:cBhvr>
                                      <p:tavLst>
                                        <p:tav tm="0">
                                          <p:val>
                                            <p:strVal val="#ppt_x"/>
                                          </p:val>
                                        </p:tav>
                                        <p:tav tm="100000">
                                          <p:val>
                                            <p:strVal val="#ppt_x"/>
                                          </p:val>
                                        </p:tav>
                                      </p:tavLst>
                                    </p:anim>
                                    <p:anim calcmode="lin" valueType="num">
                                      <p:cBhvr additive="base">
                                        <p:cTn id="14" dur="500" fill="hold"/>
                                        <p:tgtEl>
                                          <p:spTgt spid="717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 calcmode="lin" valueType="num">
                                      <p:cBhvr additive="base">
                                        <p:cTn id="19"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Городская">
  <a:themeElements>
    <a:clrScheme name="Городская">
      <a:dk1>
        <a:sysClr val="windowText" lastClr="000000"/>
      </a:dk1>
      <a:lt1>
        <a:sysClr val="window" lastClr="FFFFFF"/>
      </a:lt1>
      <a:dk2>
        <a:srgbClr val="424456"/>
      </a:dk2>
      <a:lt2>
        <a:srgbClr val="DEDEDE"/>
      </a:lt2>
      <a:accent1>
        <a:srgbClr val="53548A"/>
      </a:accent1>
      <a:accent2>
        <a:srgbClr val="438086"/>
      </a:accent2>
      <a:accent3>
        <a:srgbClr val="A04DA3"/>
      </a:accent3>
      <a:accent4>
        <a:srgbClr val="C4652D"/>
      </a:accent4>
      <a:accent5>
        <a:srgbClr val="8B5D3D"/>
      </a:accent5>
      <a:accent6>
        <a:srgbClr val="5C92B5"/>
      </a:accent6>
      <a:hlink>
        <a:srgbClr val="67AFBD"/>
      </a:hlink>
      <a:folHlink>
        <a:srgbClr val="C2A874"/>
      </a:folHlink>
    </a:clrScheme>
    <a:fontScheme name="Городская">
      <a:majorFont>
        <a:latin typeface="Trebuchet MS"/>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eorgia"/>
        <a:ea typeface=""/>
        <a:cs typeface=""/>
        <a:font script="Jpan" typeface="HG明朝B"/>
        <a:font script="Hang" typeface="맑은 고딕"/>
        <a:font script="Hans" typeface="宋体"/>
        <a:font script="Hant" typeface="新細明體"/>
        <a:font script="Arab" typeface="Arial"/>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Городская">
      <a:fillStyleLst>
        <a:solidFill>
          <a:schemeClr val="phClr"/>
        </a:solidFill>
        <a:gradFill rotWithShape="1">
          <a:gsLst>
            <a:gs pos="0">
              <a:schemeClr val="phClr">
                <a:tint val="1000"/>
                <a:satMod val="255000"/>
              </a:schemeClr>
            </a:gs>
            <a:gs pos="55000">
              <a:schemeClr val="phClr">
                <a:tint val="12000"/>
                <a:satMod val="255000"/>
              </a:schemeClr>
            </a:gs>
            <a:gs pos="100000">
              <a:schemeClr val="phClr">
                <a:tint val="45000"/>
                <a:satMod val="250000"/>
              </a:schemeClr>
            </a:gs>
          </a:gsLst>
          <a:path path="circle">
            <a:fillToRect l="-40000" t="-90000" r="140000" b="190000"/>
          </a:path>
        </a:gradFill>
        <a:gradFill rotWithShape="1">
          <a:gsLst>
            <a:gs pos="0">
              <a:schemeClr val="phClr">
                <a:tint val="43000"/>
                <a:satMod val="165000"/>
              </a:schemeClr>
            </a:gs>
            <a:gs pos="55000">
              <a:schemeClr val="phClr">
                <a:tint val="83000"/>
                <a:satMod val="155000"/>
              </a:schemeClr>
            </a:gs>
            <a:gs pos="100000">
              <a:schemeClr val="phClr">
                <a:shade val="85000"/>
              </a:schemeClr>
            </a:gs>
          </a:gsLst>
          <a:path path="circle">
            <a:fillToRect l="-40000" t="-90000" r="140000" b="190000"/>
          </a:path>
        </a:gradFill>
      </a:fillStyleLst>
      <a:lnStyleLst>
        <a:ln w="9525" cap="flat" cmpd="sng" algn="ctr">
          <a:solidFill>
            <a:schemeClr val="phClr"/>
          </a:solidFill>
          <a:prstDash val="solid"/>
        </a:ln>
        <a:ln w="19050" cap="flat" cmpd="sng" algn="ctr">
          <a:solidFill>
            <a:schemeClr val="phClr"/>
          </a:solidFill>
          <a:prstDash val="solid"/>
        </a:ln>
        <a:ln w="31750" cap="flat" cmpd="sng" algn="ctr">
          <a:solidFill>
            <a:schemeClr val="phClr"/>
          </a:solidFill>
          <a:prstDash val="solid"/>
        </a:ln>
      </a:lnStyleLst>
      <a:effectStyleLst>
        <a:effectStyle>
          <a:effectLst>
            <a:outerShdw blurRad="51500" dist="25400" dir="5400000" rotWithShape="0">
              <a:srgbClr val="000000">
                <a:alpha val="40000"/>
              </a:srgbClr>
            </a:outerShdw>
          </a:effectLst>
        </a:effectStyle>
        <a:effectStyle>
          <a:effectLst>
            <a:outerShdw blurRad="50800" dist="25400" dir="5400000" rotWithShape="0">
              <a:srgbClr val="000000">
                <a:alpha val="4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flat" dir="t">
              <a:rot lat="0" lon="0" rev="20040000"/>
            </a:lightRig>
          </a:scene3d>
          <a:sp3d contourW="12700" prstMaterial="dkEdge">
            <a:bevelT w="25400" h="38100" prst="convex"/>
            <a:contourClr>
              <a:schemeClr val="phClr">
                <a:satMod val="115000"/>
              </a:schemeClr>
            </a:contourClr>
          </a:sp3d>
        </a:effectStyle>
      </a:effectStyleLst>
      <a:bgFillStyleLst>
        <a:solidFill>
          <a:schemeClr val="phClr"/>
        </a:solidFill>
        <a:gradFill rotWithShape="1">
          <a:gsLst>
            <a:gs pos="100000">
              <a:schemeClr val="phClr">
                <a:tint val="80000"/>
                <a:satMod val="250000"/>
              </a:schemeClr>
            </a:gs>
            <a:gs pos="60000">
              <a:schemeClr val="phClr">
                <a:shade val="38000"/>
                <a:satMod val="175000"/>
              </a:schemeClr>
            </a:gs>
            <a:gs pos="0">
              <a:schemeClr val="phClr">
                <a:shade val="30000"/>
                <a:satMod val="175000"/>
              </a:schemeClr>
            </a:gs>
          </a:gsLst>
          <a:lin ang="5400000" scaled="0"/>
        </a:gradFill>
        <a:blipFill>
          <a:blip xmlns:r="http://schemas.openxmlformats.org/officeDocument/2006/relationships" r:embed="rId1">
            <a:duotone>
              <a:schemeClr val="phClr">
                <a:shade val="48000"/>
              </a:schemeClr>
              <a:schemeClr val="phClr">
                <a:tint val="96000"/>
                <a:satMod val="150000"/>
              </a:schemeClr>
            </a:duotone>
          </a:blip>
          <a:tile tx="0" ty="0" sx="80000" sy="80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Urban</Template>
  <TotalTime>47</TotalTime>
  <Words>1182</Words>
  <PresentationFormat>Экран (4:3)</PresentationFormat>
  <Paragraphs>55</Paragraphs>
  <Slides>14</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14</vt:i4>
      </vt:variant>
    </vt:vector>
  </HeadingPairs>
  <TitlesOfParts>
    <vt:vector size="15" baseType="lpstr">
      <vt:lpstr>Городская</vt:lpstr>
      <vt:lpstr>Будівельні матеріали: скло, цемент, бетон, їх використання</vt:lpstr>
      <vt:lpstr>План</vt:lpstr>
      <vt:lpstr>Будівельні матеріали</vt:lpstr>
      <vt:lpstr>Історична довідка про скло</vt:lpstr>
      <vt:lpstr>Слайд 5</vt:lpstr>
      <vt:lpstr>Скло</vt:lpstr>
      <vt:lpstr>Походження та застосування скла</vt:lpstr>
      <vt:lpstr>Слайд 8</vt:lpstr>
      <vt:lpstr>Історія видобутку цементу  </vt:lpstr>
      <vt:lpstr>Слайд 10</vt:lpstr>
      <vt:lpstr>Застосування цементу</vt:lpstr>
      <vt:lpstr>Історія бетону</vt:lpstr>
      <vt:lpstr>Бетон</vt:lpstr>
      <vt:lpstr>Застосування бетону</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Будівельні матеріали: скло, цемент, бетон, їх використання</dc:title>
  <cp:lastModifiedBy>LAN_OS</cp:lastModifiedBy>
  <cp:revision>7</cp:revision>
  <dcterms:modified xsi:type="dcterms:W3CDTF">2014-01-20T22:35:11Z</dcterms:modified>
</cp:coreProperties>
</file>