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</a:t>
            </a:r>
            <a:endParaRPr lang="uk-UA" sz="6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776864" cy="3024336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Ознайомлення зі змістом етикеток харчових продуктів</a:t>
            </a:r>
            <a:endParaRPr lang="uk-UA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876736"/>
              </p:ext>
            </p:extLst>
          </p:nvPr>
        </p:nvGraphicFramePr>
        <p:xfrm>
          <a:off x="15078" y="0"/>
          <a:ext cx="9165998" cy="685799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17600"/>
                <a:gridCol w="928915"/>
                <a:gridCol w="754742"/>
                <a:gridCol w="964141"/>
                <a:gridCol w="792088"/>
                <a:gridCol w="792088"/>
                <a:gridCol w="1080120"/>
                <a:gridCol w="576064"/>
                <a:gridCol w="1081934"/>
                <a:gridCol w="1078306"/>
              </a:tblGrid>
              <a:tr h="402054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>
                          <a:effectLst/>
                        </a:rPr>
                        <a:t>Харчовий</a:t>
                      </a:r>
                      <a:r>
                        <a:rPr lang="ru-RU" sz="1500" b="1" dirty="0" smtClean="0">
                          <a:effectLst/>
                        </a:rPr>
                        <a:t> продукт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>
                          <a:effectLst/>
                        </a:rPr>
                        <a:t>Вм</a:t>
                      </a:r>
                      <a:r>
                        <a:rPr lang="uk-UA" sz="1500" b="1" dirty="0" err="1" smtClean="0">
                          <a:effectLst/>
                        </a:rPr>
                        <a:t>іст</a:t>
                      </a:r>
                      <a:r>
                        <a:rPr lang="uk-UA" sz="1500" b="1" baseline="0" dirty="0" smtClean="0">
                          <a:effectLst/>
                        </a:rPr>
                        <a:t> основних компонентів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/>
                      <a:r>
                        <a:rPr lang="uk-UA" sz="1500" b="1" dirty="0" err="1" smtClean="0">
                          <a:effectLst/>
                        </a:rPr>
                        <a:t>Харчо-ва</a:t>
                      </a:r>
                      <a:r>
                        <a:rPr lang="uk-UA" sz="1500" b="1" dirty="0" smtClean="0">
                          <a:effectLst/>
                        </a:rPr>
                        <a:t> </a:t>
                      </a:r>
                      <a:r>
                        <a:rPr lang="uk-UA" sz="1500" b="1" dirty="0" err="1" smtClean="0">
                          <a:effectLst/>
                        </a:rPr>
                        <a:t>цін-ність</a:t>
                      </a:r>
                      <a:endParaRPr lang="uk-UA" sz="1500" b="1" dirty="0">
                        <a:effectLst/>
                      </a:endParaRPr>
                    </a:p>
                  </a:txBody>
                  <a:tcPr marL="36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uk-UA" sz="1500" b="1" dirty="0" smtClean="0">
                          <a:effectLst/>
                        </a:rPr>
                        <a:t>Термін </a:t>
                      </a:r>
                      <a:r>
                        <a:rPr lang="uk-UA" sz="1500" b="1" dirty="0" err="1" smtClean="0">
                          <a:effectLst/>
                        </a:rPr>
                        <a:t>збері-гання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Вміст харчових добавок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6359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білків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жирів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err="1" smtClean="0">
                          <a:effectLst/>
                        </a:rPr>
                        <a:t>Вуглево-дів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назва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код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функція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effectLst/>
                        </a:rPr>
                        <a:t>Наслідки </a:t>
                      </a:r>
                      <a:r>
                        <a:rPr lang="uk-UA" sz="1500" b="1" dirty="0" err="1" smtClean="0">
                          <a:effectLst/>
                        </a:rPr>
                        <a:t>надмірно-го</a:t>
                      </a:r>
                      <a:r>
                        <a:rPr lang="uk-UA" sz="1500" b="1" baseline="0" dirty="0" smtClean="0">
                          <a:effectLst/>
                        </a:rPr>
                        <a:t> </a:t>
                      </a:r>
                      <a:r>
                        <a:rPr lang="uk-UA" sz="1500" b="1" dirty="0" err="1" smtClean="0">
                          <a:effectLst/>
                        </a:rPr>
                        <a:t>спожи-</a:t>
                      </a:r>
                      <a:endParaRPr lang="uk-UA" sz="1500" b="1" dirty="0" smtClean="0">
                        <a:effectLst/>
                      </a:endParaRPr>
                    </a:p>
                    <a:p>
                      <a:pPr algn="ctr"/>
                      <a:r>
                        <a:rPr lang="uk-UA" sz="1500" b="1" dirty="0" err="1" smtClean="0">
                          <a:effectLst/>
                        </a:rPr>
                        <a:t>вання</a:t>
                      </a:r>
                      <a:endParaRPr lang="uk-UA" sz="15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301"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1. Цукерки «</a:t>
                      </a:r>
                      <a:r>
                        <a:rPr lang="uk-UA" sz="1500" dirty="0" err="1" smtClean="0"/>
                        <a:t>Труфа-льє</a:t>
                      </a:r>
                      <a:r>
                        <a:rPr lang="uk-UA" sz="1500" dirty="0" smtClean="0"/>
                        <a:t>  Де Люкс»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4,9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43,4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48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595 ккал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uk-UA" sz="1500" dirty="0" smtClean="0"/>
                        <a:t>8</a:t>
                      </a:r>
                      <a:r>
                        <a:rPr lang="uk-UA" sz="1500" baseline="0" dirty="0" smtClean="0"/>
                        <a:t>    </a:t>
                      </a:r>
                      <a:r>
                        <a:rPr lang="uk-UA" sz="1500" dirty="0" smtClean="0"/>
                        <a:t>місяців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err="1" smtClean="0"/>
                        <a:t>Полігліце-рин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Е476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Як </a:t>
                      </a:r>
                      <a:r>
                        <a:rPr lang="uk-UA" sz="1500" dirty="0" err="1" smtClean="0"/>
                        <a:t>емульга-тор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err="1" smtClean="0"/>
                        <a:t>Зменшен-ня</a:t>
                      </a:r>
                      <a:r>
                        <a:rPr lang="uk-UA" sz="1500" baseline="0" dirty="0" smtClean="0"/>
                        <a:t> </a:t>
                      </a:r>
                      <a:r>
                        <a:rPr lang="uk-UA" sz="1500" dirty="0" err="1" smtClean="0"/>
                        <a:t>кількос-ті</a:t>
                      </a:r>
                      <a:r>
                        <a:rPr lang="uk-UA" sz="1500" dirty="0" smtClean="0"/>
                        <a:t> жирів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047"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2. Майонез</a:t>
                      </a:r>
                      <a:r>
                        <a:rPr lang="uk-UA" sz="1500" baseline="0" dirty="0" smtClean="0"/>
                        <a:t> «</a:t>
                      </a:r>
                      <a:r>
                        <a:rPr lang="uk-UA" sz="1500" baseline="0" dirty="0" err="1" smtClean="0"/>
                        <a:t>Прован-саль</a:t>
                      </a:r>
                      <a:r>
                        <a:rPr lang="uk-UA" sz="1500" baseline="0" dirty="0" smtClean="0"/>
                        <a:t>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0,25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67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2,21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617 ккал 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uk-UA" sz="1500" dirty="0" smtClean="0"/>
                        <a:t>30 діб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Молочна кислота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500" dirty="0" smtClean="0"/>
                        <a:t>Е270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Є </a:t>
                      </a:r>
                      <a:r>
                        <a:rPr lang="uk-UA" sz="1500" dirty="0" err="1" smtClean="0"/>
                        <a:t>консер-</a:t>
                      </a:r>
                      <a:r>
                        <a:rPr lang="uk-UA" sz="1500" baseline="0" dirty="0" smtClean="0"/>
                        <a:t> </a:t>
                      </a:r>
                    </a:p>
                    <a:p>
                      <a:r>
                        <a:rPr lang="uk-UA" sz="1500" baseline="0" dirty="0" err="1" smtClean="0"/>
                        <a:t>вантом</a:t>
                      </a:r>
                      <a:r>
                        <a:rPr lang="uk-UA" sz="1500" baseline="0" dirty="0" smtClean="0"/>
                        <a:t>.</a:t>
                      </a:r>
                    </a:p>
                    <a:p>
                      <a:r>
                        <a:rPr lang="uk-UA" sz="1500" dirty="0" smtClean="0"/>
                        <a:t>Збільшує тривалість </a:t>
                      </a:r>
                      <a:r>
                        <a:rPr lang="uk-UA" sz="1500" dirty="0" err="1" smtClean="0"/>
                        <a:t>збережен-ня</a:t>
                      </a:r>
                      <a:r>
                        <a:rPr lang="uk-UA" sz="1500" dirty="0" smtClean="0"/>
                        <a:t> продуктів, захищає від мікробів, грибів тощо.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Шкідлива</a:t>
                      </a:r>
                      <a:r>
                        <a:rPr lang="uk-UA" sz="1500" baseline="0" dirty="0" smtClean="0"/>
                        <a:t> дія не  </a:t>
                      </a:r>
                    </a:p>
                    <a:p>
                      <a:r>
                        <a:rPr lang="uk-UA" sz="1500" baseline="0" dirty="0" smtClean="0"/>
                        <a:t>встановлена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56298"/>
              </p:ext>
            </p:extLst>
          </p:nvPr>
        </p:nvGraphicFramePr>
        <p:xfrm>
          <a:off x="14514" y="-14514"/>
          <a:ext cx="9129487" cy="724335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88572"/>
                <a:gridCol w="876626"/>
                <a:gridCol w="864096"/>
                <a:gridCol w="864096"/>
                <a:gridCol w="792088"/>
                <a:gridCol w="720080"/>
                <a:gridCol w="1008112"/>
                <a:gridCol w="720080"/>
                <a:gridCol w="1152128"/>
                <a:gridCol w="1043609"/>
              </a:tblGrid>
              <a:tr h="478971">
                <a:tc rowSpan="2"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Харчовий продукт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uk-UA" sz="1500" b="1" dirty="0" smtClean="0"/>
                        <a:t>Вміст основних</a:t>
                      </a:r>
                      <a:r>
                        <a:rPr lang="uk-UA" sz="1500" b="1" baseline="0" dirty="0" smtClean="0"/>
                        <a:t> компонентів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500" b="1" dirty="0" err="1" smtClean="0"/>
                        <a:t>Харчо-</a:t>
                      </a:r>
                      <a:endParaRPr lang="uk-UA" sz="1500" b="1" dirty="0" smtClean="0"/>
                    </a:p>
                    <a:p>
                      <a:pPr algn="ctr"/>
                      <a:r>
                        <a:rPr lang="uk-UA" sz="1500" b="1" dirty="0" err="1" smtClean="0"/>
                        <a:t>ва</a:t>
                      </a:r>
                      <a:r>
                        <a:rPr lang="uk-UA" sz="1500" b="1" dirty="0" smtClean="0"/>
                        <a:t> </a:t>
                      </a:r>
                      <a:r>
                        <a:rPr lang="uk-UA" sz="1500" b="1" dirty="0" err="1" smtClean="0"/>
                        <a:t>цін-</a:t>
                      </a:r>
                      <a:endParaRPr lang="uk-UA" sz="1500" b="1" dirty="0" smtClean="0"/>
                    </a:p>
                    <a:p>
                      <a:pPr algn="ctr"/>
                      <a:r>
                        <a:rPr lang="uk-UA" sz="1500" b="1" dirty="0" err="1" smtClean="0"/>
                        <a:t>ність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500" b="1" dirty="0" err="1" smtClean="0"/>
                        <a:t>Тер-мін</a:t>
                      </a:r>
                      <a:r>
                        <a:rPr lang="uk-UA" sz="1500" b="1" dirty="0" smtClean="0"/>
                        <a:t> </a:t>
                      </a:r>
                      <a:r>
                        <a:rPr lang="uk-UA" sz="1500" b="1" dirty="0" err="1" smtClean="0"/>
                        <a:t>збері-</a:t>
                      </a:r>
                      <a:endParaRPr lang="uk-UA" sz="1500" b="1" dirty="0" smtClean="0"/>
                    </a:p>
                    <a:p>
                      <a:pPr algn="ctr"/>
                      <a:r>
                        <a:rPr lang="uk-UA" sz="1500" b="1" dirty="0" err="1" smtClean="0"/>
                        <a:t>Гання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Вміст</a:t>
                      </a:r>
                      <a:r>
                        <a:rPr lang="uk-UA" sz="1500" b="1" baseline="0" dirty="0" smtClean="0"/>
                        <a:t> харчових добавок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966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білків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жирів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err="1" smtClean="0"/>
                        <a:t>віглево-дів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назва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код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функції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/>
                        <a:t>Наслідки </a:t>
                      </a:r>
                      <a:r>
                        <a:rPr lang="uk-UA" sz="1500" b="1" dirty="0" err="1" smtClean="0"/>
                        <a:t>надмір-ного</a:t>
                      </a:r>
                      <a:r>
                        <a:rPr lang="uk-UA" sz="1500" b="1" baseline="0" dirty="0" smtClean="0"/>
                        <a:t> </a:t>
                      </a:r>
                      <a:r>
                        <a:rPr lang="uk-UA" sz="1500" b="1" dirty="0" err="1" smtClean="0"/>
                        <a:t>спо-живання</a:t>
                      </a:r>
                      <a:endParaRPr lang="uk-UA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132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3.</a:t>
                      </a:r>
                      <a:r>
                        <a:rPr lang="uk-UA" sz="1500" baseline="0" dirty="0" smtClean="0"/>
                        <a:t> Газована </a:t>
                      </a:r>
                    </a:p>
                    <a:p>
                      <a:pPr algn="ctr"/>
                      <a:r>
                        <a:rPr lang="uk-UA" sz="1500" baseline="0" dirty="0" smtClean="0"/>
                        <a:t>вода</a:t>
                      </a:r>
                    </a:p>
                    <a:p>
                      <a:pPr algn="ctr"/>
                      <a:r>
                        <a:rPr lang="uk-UA" sz="1500" baseline="0" dirty="0" smtClean="0"/>
                        <a:t>«Кока-кола»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0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0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10,6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43 ккал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12 </a:t>
                      </a:r>
                      <a:r>
                        <a:rPr lang="uk-UA" sz="1500" dirty="0" err="1" smtClean="0"/>
                        <a:t>міся-ців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err="1" smtClean="0"/>
                        <a:t>Діоксид</a:t>
                      </a:r>
                      <a:r>
                        <a:rPr lang="uk-UA" sz="1500" dirty="0" smtClean="0"/>
                        <a:t> вуглецю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Е290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err="1" smtClean="0"/>
                        <a:t>Метабо-</a:t>
                      </a:r>
                      <a:endParaRPr lang="uk-UA" sz="1500" dirty="0" smtClean="0"/>
                    </a:p>
                    <a:p>
                      <a:pPr algn="ctr"/>
                      <a:r>
                        <a:rPr lang="uk-UA" sz="1500" dirty="0" err="1" smtClean="0"/>
                        <a:t>лізм</a:t>
                      </a:r>
                      <a:r>
                        <a:rPr lang="uk-UA" sz="1500" baseline="0" dirty="0" smtClean="0"/>
                        <a:t> </a:t>
                      </a:r>
                      <a:r>
                        <a:rPr lang="uk-UA" sz="1500" dirty="0" smtClean="0"/>
                        <a:t>живої клітини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Знижує </a:t>
                      </a:r>
                      <a:r>
                        <a:rPr lang="uk-UA" sz="1500" dirty="0" err="1" smtClean="0"/>
                        <a:t>репродук-</a:t>
                      </a:r>
                      <a:endParaRPr lang="uk-UA" sz="1500" dirty="0" smtClean="0"/>
                    </a:p>
                    <a:p>
                      <a:pPr algn="ctr"/>
                      <a:r>
                        <a:rPr lang="uk-UA" sz="1500" dirty="0" err="1" smtClean="0"/>
                        <a:t>тивну</a:t>
                      </a:r>
                      <a:r>
                        <a:rPr lang="uk-UA" sz="1500" dirty="0" smtClean="0"/>
                        <a:t> здатність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63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4.Шоколадка</a:t>
                      </a:r>
                      <a:r>
                        <a:rPr lang="uk-UA" sz="1500" baseline="0" dirty="0" smtClean="0"/>
                        <a:t> </a:t>
                      </a:r>
                      <a:r>
                        <a:rPr lang="uk-UA" sz="1500" dirty="0" smtClean="0"/>
                        <a:t>«Снікерс»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9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28,2</a:t>
                      </a:r>
                      <a:r>
                        <a:rPr lang="uk-UA" sz="1500" baseline="0" dirty="0" smtClean="0"/>
                        <a:t>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55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513</a:t>
                      </a:r>
                      <a:r>
                        <a:rPr lang="uk-UA" sz="1500" baseline="0" dirty="0" smtClean="0"/>
                        <a:t> ккал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7 </a:t>
                      </a:r>
                      <a:r>
                        <a:rPr lang="uk-UA" sz="1500" dirty="0" err="1" smtClean="0"/>
                        <a:t>міся-ців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лецитин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Е322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Як </a:t>
                      </a:r>
                      <a:r>
                        <a:rPr lang="uk-UA" sz="1500" dirty="0" err="1" smtClean="0"/>
                        <a:t>емульга-тор</a:t>
                      </a:r>
                      <a:r>
                        <a:rPr lang="uk-UA" sz="1500" dirty="0" smtClean="0"/>
                        <a:t>,</a:t>
                      </a:r>
                      <a:r>
                        <a:rPr lang="uk-UA" sz="1500" baseline="0" dirty="0" smtClean="0"/>
                        <a:t> </a:t>
                      </a:r>
                      <a:r>
                        <a:rPr lang="uk-UA" sz="1500" baseline="0" dirty="0" err="1" smtClean="0"/>
                        <a:t>антио-кислювач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Корисний, але може викликати алергічні реакції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8262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5. Ікра лососева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32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15</a:t>
                      </a:r>
                      <a:r>
                        <a:rPr lang="uk-UA" sz="1500" baseline="0" dirty="0" smtClean="0"/>
                        <a:t>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1,3 г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263 ккал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12 </a:t>
                      </a:r>
                      <a:r>
                        <a:rPr lang="uk-UA" sz="1500" dirty="0" err="1" smtClean="0"/>
                        <a:t>міся-ців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err="1" smtClean="0"/>
                        <a:t>Бензонат</a:t>
                      </a:r>
                      <a:r>
                        <a:rPr lang="uk-UA" sz="1500" dirty="0" smtClean="0"/>
                        <a:t> натрію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Е211</a:t>
                      </a: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Є </a:t>
                      </a:r>
                      <a:r>
                        <a:rPr lang="uk-UA" sz="1500" dirty="0" err="1" smtClean="0"/>
                        <a:t>консер-вантом</a:t>
                      </a:r>
                      <a:r>
                        <a:rPr lang="uk-UA" sz="1500" dirty="0" smtClean="0"/>
                        <a:t>. </a:t>
                      </a:r>
                    </a:p>
                    <a:p>
                      <a:pPr algn="ctr"/>
                      <a:r>
                        <a:rPr lang="uk-UA" sz="1500" dirty="0" smtClean="0"/>
                        <a:t>Збільшує тривалість </a:t>
                      </a:r>
                      <a:r>
                        <a:rPr lang="uk-UA" sz="1500" dirty="0" err="1" smtClean="0"/>
                        <a:t>збережен-ня</a:t>
                      </a:r>
                      <a:r>
                        <a:rPr lang="uk-UA" sz="1500" dirty="0" smtClean="0"/>
                        <a:t> продуктів, захищає від мікробів, грибів тощо. </a:t>
                      </a:r>
                    </a:p>
                    <a:p>
                      <a:pPr algn="ctr"/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500" dirty="0" err="1" smtClean="0"/>
                        <a:t>Концеро-генний</a:t>
                      </a:r>
                      <a:r>
                        <a:rPr lang="uk-UA" sz="1500" dirty="0" smtClean="0"/>
                        <a:t> ефект, викликає рак.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endParaRPr lang="uk-UA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4122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uk-UA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    У </a:t>
            </a:r>
            <a:r>
              <a:rPr lang="uk-UA" dirty="0"/>
              <a:t>цьому досліді ми ознайомились зі змістом етикеток харчових продуктів. З’ясували склад,харчову цінність,використання добавок. І визначили ,що </a:t>
            </a:r>
            <a:r>
              <a:rPr lang="uk-UA" dirty="0" err="1"/>
              <a:t>діоксид</a:t>
            </a:r>
            <a:r>
              <a:rPr lang="uk-UA" dirty="0"/>
              <a:t> вуглецю (Е290), прискорює процес всмоктування інших речовин в слизову шлунка, у великих кількостях може викликати метаболізм і токсичність. У великих кількостях у деякої категорії людей ,схильних до алергії лецитин (Е322)може викликати алергічні реакції. </a:t>
            </a:r>
            <a:r>
              <a:rPr lang="uk-UA" dirty="0" err="1"/>
              <a:t>Полігліцерин</a:t>
            </a:r>
            <a:r>
              <a:rPr lang="uk-UA" dirty="0"/>
              <a:t> (Е476) може привести до збільшення розмірів печінки і нирок, а так само до порушення обмінних процесів в організмі людини. </a:t>
            </a:r>
            <a:r>
              <a:rPr lang="uk-UA" dirty="0" err="1"/>
              <a:t>Бензонат</a:t>
            </a:r>
            <a:r>
              <a:rPr lang="uk-UA" dirty="0"/>
              <a:t> натрію(Е 211) може пошкоджувати важливу область ДНК в мітохондріях і викликати серйозне пошкодження ДНК в </a:t>
            </a:r>
            <a:r>
              <a:rPr lang="uk-UA" dirty="0" err="1"/>
              <a:t>цілому.Лише</a:t>
            </a:r>
            <a:r>
              <a:rPr lang="uk-UA" dirty="0"/>
              <a:t> для молочної кислоти (Е270) шкідлива дія не </a:t>
            </a:r>
            <a:r>
              <a:rPr lang="uk-UA" dirty="0" err="1"/>
              <a:t>встановлена.Отож</a:t>
            </a:r>
            <a:r>
              <a:rPr lang="uk-UA" dirty="0"/>
              <a:t>, купуючи продукти, рекомендуємо уважно вивчати етикетку. Якщо в продукті одні Е-компоненти харчові добавки, вживання такого продукту шкідливо для здоров’я.</a:t>
            </a:r>
          </a:p>
        </p:txBody>
      </p:sp>
    </p:spTree>
    <p:extLst>
      <p:ext uri="{BB962C8B-B14F-4D97-AF65-F5344CB8AC3E}">
        <p14:creationId xmlns:p14="http://schemas.microsoft.com/office/powerpoint/2010/main" val="2106570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41</TotalTime>
  <Words>350</Words>
  <Application>Microsoft Office PowerPoint</Application>
  <PresentationFormat>Экран (4:3)</PresentationFormat>
  <Paragraphs>90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Дослід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7</cp:revision>
  <dcterms:created xsi:type="dcterms:W3CDTF">2014-02-25T16:26:48Z</dcterms:created>
  <dcterms:modified xsi:type="dcterms:W3CDTF">2014-02-25T22:14:46Z</dcterms:modified>
</cp:coreProperties>
</file>